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8288000" cy="10287000"/>
  <p:notesSz cx="6858000" cy="9144000"/>
  <p:embeddedFontLst>
    <p:embeddedFont>
      <p:font typeface="Montserrat" panose="020B0604020202020204" charset="-52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 Bold" panose="020B0604020202020204" charset="-52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-58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0.sv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18.png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B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5394661" cy="466459"/>
            <a:chOff x="0" y="0"/>
            <a:chExt cx="7192882" cy="62194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19543" cy="621946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1181251" y="113276"/>
              <a:ext cx="601163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54"/>
                </a:lnSpc>
              </a:pPr>
              <a:r>
                <a:rPr lang="en-US" sz="1824">
                  <a:solidFill>
                    <a:srgbClr val="E7E6E2"/>
                  </a:solidFill>
                  <a:latin typeface="Montserrat"/>
                </a:rPr>
                <a:t>Проект по Яндекс Лицей</a:t>
              </a:r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650866" y="0"/>
            <a:ext cx="8680631" cy="10379135"/>
            <a:chOff x="0" y="0"/>
            <a:chExt cx="8603361" cy="10286746"/>
          </a:xfrm>
        </p:grpSpPr>
        <p:sp>
          <p:nvSpPr>
            <p:cNvPr id="6" name="Freeform 6"/>
            <p:cNvSpPr/>
            <p:nvPr/>
          </p:nvSpPr>
          <p:spPr>
            <a:xfrm>
              <a:off x="-2794" y="-128"/>
              <a:ext cx="8606155" cy="10286874"/>
            </a:xfrm>
            <a:custGeom>
              <a:avLst/>
              <a:gdLst/>
              <a:ahLst/>
              <a:cxnLst/>
              <a:rect l="l" t="t" r="r" b="b"/>
              <a:pathLst>
                <a:path w="8606155" h="10286874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9859925" y="749364"/>
            <a:ext cx="2230903" cy="7685028"/>
            <a:chOff x="0" y="0"/>
            <a:chExt cx="6350000" cy="218745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21874514"/>
            </a:xfrm>
            <a:custGeom>
              <a:avLst/>
              <a:gdLst/>
              <a:ahLst/>
              <a:cxnLst/>
              <a:rect l="l" t="t" r="r" b="b"/>
              <a:pathLst>
                <a:path w="6350000" h="21874514">
                  <a:moveTo>
                    <a:pt x="6350000" y="21874514"/>
                  </a:moveTo>
                  <a:lnTo>
                    <a:pt x="0" y="21874514"/>
                  </a:lnTo>
                  <a:lnTo>
                    <a:pt x="0" y="0"/>
                  </a:lnTo>
                  <a:lnTo>
                    <a:pt x="6350000" y="21874514"/>
                  </a:lnTo>
                  <a:close/>
                </a:path>
              </a:pathLst>
            </a:custGeom>
            <a:solidFill>
              <a:srgbClr val="0CA34C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112637" y="747580"/>
            <a:ext cx="7353091" cy="8791841"/>
            <a:chOff x="0" y="0"/>
            <a:chExt cx="8603361" cy="10286746"/>
          </a:xfrm>
        </p:grpSpPr>
        <p:sp>
          <p:nvSpPr>
            <p:cNvPr id="10" name="Freeform 10"/>
            <p:cNvSpPr/>
            <p:nvPr/>
          </p:nvSpPr>
          <p:spPr>
            <a:xfrm>
              <a:off x="-2794" y="-128"/>
              <a:ext cx="8606155" cy="10286874"/>
            </a:xfrm>
            <a:custGeom>
              <a:avLst/>
              <a:gdLst/>
              <a:ahLst/>
              <a:cxnLst/>
              <a:rect l="l" t="t" r="r" b="b"/>
              <a:pathLst>
                <a:path w="8606155" h="10286874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4"/>
              <a:stretch>
                <a:fillRect l="-40868" r="-58410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1170265" y="4159047"/>
            <a:ext cx="7636808" cy="1604102"/>
            <a:chOff x="0" y="0"/>
            <a:chExt cx="10182411" cy="2138802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"/>
              <a:ext cx="10182411" cy="15993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419"/>
                </a:lnSpc>
              </a:pPr>
              <a:r>
                <a:rPr lang="en-US" sz="7849">
                  <a:solidFill>
                    <a:srgbClr val="FFFFFF"/>
                  </a:solidFill>
                  <a:latin typeface="Montserrat Bold"/>
                </a:rPr>
                <a:t>Elements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858665"/>
              <a:ext cx="10019932" cy="605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1"/>
                </a:lnSpc>
              </a:pPr>
              <a:r>
                <a:rPr lang="en-US" sz="2751">
                  <a:solidFill>
                    <a:srgbClr val="E7E6E2"/>
                  </a:solidFill>
                  <a:latin typeface="Montserrat"/>
                </a:rPr>
                <a:t>RPG игра про стихии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433722">
            <a:off x="10649670" y="-1092206"/>
            <a:ext cx="9620577" cy="14801931"/>
          </a:xfrm>
          <a:prstGeom prst="rect">
            <a:avLst/>
          </a:prstGeom>
          <a:solidFill>
            <a:srgbClr val="153B0D"/>
          </a:solid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7513534" y="5935465"/>
            <a:ext cx="9745766" cy="3322835"/>
            <a:chOff x="0" y="0"/>
            <a:chExt cx="8007350" cy="27301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007350" cy="2730119"/>
            </a:xfrm>
            <a:custGeom>
              <a:avLst/>
              <a:gdLst/>
              <a:ahLst/>
              <a:cxnLst/>
              <a:rect l="l" t="t" r="r" b="b"/>
              <a:pathLst>
                <a:path w="8007350" h="2730119">
                  <a:moveTo>
                    <a:pt x="8007350" y="0"/>
                  </a:moveTo>
                  <a:lnTo>
                    <a:pt x="8007350" y="2730119"/>
                  </a:lnTo>
                  <a:lnTo>
                    <a:pt x="0" y="2730119"/>
                  </a:lnTo>
                  <a:lnTo>
                    <a:pt x="1220216" y="0"/>
                  </a:lnTo>
                  <a:lnTo>
                    <a:pt x="8007350" y="0"/>
                  </a:lnTo>
                  <a:close/>
                </a:path>
              </a:pathLst>
            </a:custGeom>
            <a:blipFill>
              <a:blip r:embed="rId2"/>
              <a:stretch>
                <a:fillRect t="-13253" b="-15146"/>
              </a:stretch>
            </a:blip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-10800000">
            <a:off x="15861488" y="2152803"/>
            <a:ext cx="1397812" cy="945228"/>
            <a:chOff x="0" y="0"/>
            <a:chExt cx="6221730" cy="42072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21730" cy="4207256"/>
            </a:xfrm>
            <a:custGeom>
              <a:avLst/>
              <a:gdLst/>
              <a:ahLst/>
              <a:cxnLst/>
              <a:rect l="l" t="t" r="r" b="b"/>
              <a:pathLst>
                <a:path w="6221730" h="4207256">
                  <a:moveTo>
                    <a:pt x="6221730" y="0"/>
                  </a:moveTo>
                  <a:lnTo>
                    <a:pt x="3877818" y="3979799"/>
                  </a:lnTo>
                  <a:cubicBezTo>
                    <a:pt x="3799239" y="4120239"/>
                    <a:pt x="3650888" y="4207238"/>
                    <a:pt x="3489960" y="4207256"/>
                  </a:cubicBezTo>
                  <a:lnTo>
                    <a:pt x="0" y="4207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A54B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2170211" y="3521189"/>
            <a:ext cx="5089089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90"/>
              </a:lnSpc>
            </a:pPr>
            <a:r>
              <a:rPr lang="en-US" sz="3825">
                <a:solidFill>
                  <a:srgbClr val="FFFFFF"/>
                </a:solidFill>
                <a:latin typeface="Montserrat"/>
              </a:rPr>
              <a:t>Битвы с монстрами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609351" y="1028700"/>
            <a:ext cx="6117723" cy="2291284"/>
            <a:chOff x="0" y="0"/>
            <a:chExt cx="8156964" cy="3055045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8156964" cy="492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50"/>
                </a:lnSpc>
              </a:pPr>
              <a:r>
                <a:rPr lang="en-US" sz="2375">
                  <a:solidFill>
                    <a:srgbClr val="000000"/>
                  </a:solidFill>
                  <a:latin typeface="Montserrat"/>
                </a:rPr>
                <a:t>Способность выбора атаки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06205"/>
              <a:ext cx="8156964" cy="2019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7"/>
                </a:lnSpc>
              </a:pPr>
              <a:r>
                <a:rPr lang="en-US" sz="1875">
                  <a:solidFill>
                    <a:srgbClr val="000000"/>
                  </a:solidFill>
                  <a:latin typeface="Montserrat"/>
                </a:rPr>
                <a:t>Вы будете способны выбрать кого атаковать и какой именно атакой вы будете действовать. (Также вы можете лечить себя или атаковать могилы противников, чтобы показать ваше превосходство над ними)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09351" y="4572238"/>
            <a:ext cx="5592059" cy="1951241"/>
            <a:chOff x="0" y="0"/>
            <a:chExt cx="7456079" cy="260165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7456079" cy="508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30"/>
                </a:lnSpc>
              </a:pPr>
              <a:r>
                <a:rPr lang="en-US" sz="2525">
                  <a:solidFill>
                    <a:srgbClr val="000000"/>
                  </a:solidFill>
                  <a:latin typeface="Montserrat"/>
                </a:rPr>
                <a:t>Жизнь и усталость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09685"/>
              <a:ext cx="7456079" cy="1812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0"/>
                </a:lnSpc>
              </a:pPr>
              <a:r>
                <a:rPr lang="en-US" sz="2100">
                  <a:solidFill>
                    <a:srgbClr val="000000"/>
                  </a:solidFill>
                  <a:latin typeface="Montserrat"/>
                </a:rPr>
                <a:t>Вы имеете полоски жизни и стамины(усталости) за которыми очень важно следить. В зависимости от атаки может окончиться игра.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390668" y="2349192"/>
            <a:ext cx="699661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FFFFFF"/>
                </a:solidFill>
                <a:latin typeface="Montserrat Bold"/>
              </a:rPr>
              <a:t>1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46794" y="4440086"/>
            <a:ext cx="1317303" cy="1406829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46794" y="1237099"/>
            <a:ext cx="1406829" cy="9771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-187982"/>
            <a:ext cx="8742601" cy="10474982"/>
            <a:chOff x="0" y="0"/>
            <a:chExt cx="8585708" cy="10287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85708" cy="10286999"/>
            </a:xfrm>
            <a:custGeom>
              <a:avLst/>
              <a:gdLst/>
              <a:ahLst/>
              <a:cxnLst/>
              <a:rect l="l" t="t" r="r" b="b"/>
              <a:pathLst>
                <a:path w="8585708" h="10286999">
                  <a:moveTo>
                    <a:pt x="8585708" y="762"/>
                  </a:moveTo>
                  <a:cubicBezTo>
                    <a:pt x="8581644" y="20447"/>
                    <a:pt x="8577961" y="40132"/>
                    <a:pt x="8573515" y="59690"/>
                  </a:cubicBezTo>
                  <a:cubicBezTo>
                    <a:pt x="8478138" y="485521"/>
                    <a:pt x="8382634" y="911225"/>
                    <a:pt x="8287258" y="1337056"/>
                  </a:cubicBezTo>
                  <a:cubicBezTo>
                    <a:pt x="8146288" y="1966722"/>
                    <a:pt x="8005699" y="2596388"/>
                    <a:pt x="7864602" y="3225927"/>
                  </a:cubicBezTo>
                  <a:cubicBezTo>
                    <a:pt x="7691247" y="3999103"/>
                    <a:pt x="7517384" y="4772152"/>
                    <a:pt x="7344029" y="5545328"/>
                  </a:cubicBezTo>
                  <a:cubicBezTo>
                    <a:pt x="7194677" y="6211443"/>
                    <a:pt x="7045579" y="6877558"/>
                    <a:pt x="6896354" y="7543800"/>
                  </a:cubicBezTo>
                  <a:cubicBezTo>
                    <a:pt x="6765290" y="8129016"/>
                    <a:pt x="6634480" y="8714105"/>
                    <a:pt x="6503162" y="9299194"/>
                  </a:cubicBezTo>
                  <a:cubicBezTo>
                    <a:pt x="6429375" y="9628250"/>
                    <a:pt x="6354953" y="9957181"/>
                    <a:pt x="6280785" y="10286237"/>
                  </a:cubicBezTo>
                  <a:cubicBezTo>
                    <a:pt x="4199382" y="10286237"/>
                    <a:pt x="2118106" y="10286110"/>
                    <a:pt x="36830" y="10286999"/>
                  </a:cubicBezTo>
                  <a:cubicBezTo>
                    <a:pt x="6731" y="10286999"/>
                    <a:pt x="0" y="10280268"/>
                    <a:pt x="0" y="10250043"/>
                  </a:cubicBezTo>
                  <a:cubicBezTo>
                    <a:pt x="762" y="6845681"/>
                    <a:pt x="762" y="3441319"/>
                    <a:pt x="0" y="36957"/>
                  </a:cubicBezTo>
                  <a:cubicBezTo>
                    <a:pt x="0" y="6731"/>
                    <a:pt x="6731" y="0"/>
                    <a:pt x="36830" y="0"/>
                  </a:cubicBezTo>
                  <a:cubicBezTo>
                    <a:pt x="2886456" y="762"/>
                    <a:pt x="5736082" y="762"/>
                    <a:pt x="8585708" y="762"/>
                  </a:cubicBezTo>
                  <a:close/>
                </a:path>
              </a:pathLst>
            </a:custGeom>
            <a:solidFill>
              <a:srgbClr val="153B0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1028700"/>
            <a:ext cx="5394661" cy="466459"/>
            <a:chOff x="0" y="0"/>
            <a:chExt cx="7192882" cy="62194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19543" cy="621946"/>
            </a:xfrm>
            <a:prstGeom prst="rect">
              <a:avLst/>
            </a:prstGeom>
          </p:spPr>
        </p:pic>
        <p:sp>
          <p:nvSpPr>
            <p:cNvPr id="6" name="TextBox 6"/>
            <p:cNvSpPr txBox="1"/>
            <p:nvPr/>
          </p:nvSpPr>
          <p:spPr>
            <a:xfrm>
              <a:off x="1181251" y="113276"/>
              <a:ext cx="601163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54"/>
                </a:lnSpc>
              </a:pPr>
              <a:r>
                <a:rPr lang="en-US" sz="1824">
                  <a:solidFill>
                    <a:srgbClr val="FFFFFF"/>
                  </a:solidFill>
                  <a:latin typeface="Montserrat Bold"/>
                </a:rPr>
                <a:t>Проект по Яндекс Лицей</a:t>
              </a:r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28700" y="2479174"/>
            <a:ext cx="1397812" cy="945228"/>
            <a:chOff x="0" y="0"/>
            <a:chExt cx="6221730" cy="420725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221730" cy="4207256"/>
            </a:xfrm>
            <a:custGeom>
              <a:avLst/>
              <a:gdLst/>
              <a:ahLst/>
              <a:cxnLst/>
              <a:rect l="l" t="t" r="r" b="b"/>
              <a:pathLst>
                <a:path w="6221730" h="4207256">
                  <a:moveTo>
                    <a:pt x="6221730" y="0"/>
                  </a:moveTo>
                  <a:lnTo>
                    <a:pt x="3877818" y="3979799"/>
                  </a:lnTo>
                  <a:cubicBezTo>
                    <a:pt x="3799239" y="4120239"/>
                    <a:pt x="3650888" y="4207238"/>
                    <a:pt x="3489960" y="4207256"/>
                  </a:cubicBezTo>
                  <a:lnTo>
                    <a:pt x="0" y="4207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A54B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851693" y="1261930"/>
            <a:ext cx="6837432" cy="4105191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 rot="5400000">
            <a:off x="9554640" y="1030296"/>
            <a:ext cx="1995185" cy="19919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711744" y="5951868"/>
            <a:ext cx="7117330" cy="1764552"/>
            <a:chOff x="0" y="0"/>
            <a:chExt cx="9489773" cy="2352736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"/>
              <a:ext cx="9489773" cy="542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10"/>
                </a:lnSpc>
              </a:pPr>
              <a:r>
                <a:rPr lang="en-US" sz="2675">
                  <a:solidFill>
                    <a:srgbClr val="000000"/>
                  </a:solidFill>
                  <a:latin typeface="Montserrat"/>
                </a:rPr>
                <a:t>Попадание в бар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37701"/>
              <a:ext cx="9489773" cy="833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5"/>
                </a:lnSpc>
              </a:pPr>
              <a:r>
                <a:rPr lang="en-US" sz="1950">
                  <a:solidFill>
                    <a:srgbClr val="000000"/>
                  </a:solidFill>
                  <a:latin typeface="Montserrat"/>
                </a:rPr>
                <a:t>Вы можете поменять свои атаки и их расположение в своем инвентаре и позже перейти к битве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4123068"/>
            <a:ext cx="4517062" cy="18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Montserrat"/>
              </a:rPr>
              <a:t>Бар и инвентарь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92433" y="2675563"/>
            <a:ext cx="699661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FFFFFF"/>
                </a:solidFill>
                <a:latin typeface="Montserrat Bold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5394661" cy="466459"/>
            <a:chOff x="0" y="0"/>
            <a:chExt cx="7192882" cy="62194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19543" cy="621946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1181251" y="113276"/>
              <a:ext cx="601163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54"/>
                </a:lnSpc>
              </a:pPr>
              <a:r>
                <a:rPr lang="en-US" sz="1824">
                  <a:solidFill>
                    <a:srgbClr val="000000"/>
                  </a:solidFill>
                  <a:latin typeface="Montserrat Bold"/>
                </a:rPr>
                <a:t>Проект по Яндекс Лицей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l="3104" r="3936"/>
          <a:stretch>
            <a:fillRect/>
          </a:stretch>
        </p:blipFill>
        <p:spPr>
          <a:xfrm>
            <a:off x="9110629" y="1577967"/>
            <a:ext cx="3948104" cy="264011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3464134" y="1577967"/>
            <a:ext cx="4002975" cy="2640115"/>
            <a:chOff x="0" y="0"/>
            <a:chExt cx="5337299" cy="3520154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/>
            <a:srcRect l="6126" r="6126"/>
            <a:stretch>
              <a:fillRect/>
            </a:stretch>
          </p:blipFill>
          <p:spPr>
            <a:xfrm>
              <a:off x="0" y="0"/>
              <a:ext cx="5337299" cy="3520154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9110629" y="5884958"/>
            <a:ext cx="4002975" cy="2640115"/>
            <a:chOff x="0" y="0"/>
            <a:chExt cx="5337299" cy="3520154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/>
            <a:srcRect t="8325" b="8325"/>
            <a:stretch>
              <a:fillRect/>
            </a:stretch>
          </p:blipFill>
          <p:spPr>
            <a:xfrm>
              <a:off x="0" y="0"/>
              <a:ext cx="5337299" cy="3520154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>
            <a:off x="13464134" y="5884958"/>
            <a:ext cx="4002975" cy="2640115"/>
            <a:chOff x="0" y="0"/>
            <a:chExt cx="5337299" cy="3520154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7"/>
            <a:srcRect t="11716" b="11716"/>
            <a:stretch>
              <a:fillRect/>
            </a:stretch>
          </p:blipFill>
          <p:spPr>
            <a:xfrm>
              <a:off x="0" y="0"/>
              <a:ext cx="5337299" cy="3520154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9110629" y="4408582"/>
            <a:ext cx="1005806" cy="680146"/>
            <a:chOff x="0" y="0"/>
            <a:chExt cx="1341075" cy="906861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0"/>
              <a:ext cx="1341075" cy="906861"/>
              <a:chOff x="0" y="0"/>
              <a:chExt cx="6221730" cy="420725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221730" cy="4207256"/>
              </a:xfrm>
              <a:custGeom>
                <a:avLst/>
                <a:gdLst/>
                <a:ahLst/>
                <a:cxnLst/>
                <a:rect l="l" t="t" r="r" b="b"/>
                <a:pathLst>
                  <a:path w="6221730" h="4207256">
                    <a:moveTo>
                      <a:pt x="6221730" y="0"/>
                    </a:moveTo>
                    <a:lnTo>
                      <a:pt x="3877818" y="3979799"/>
                    </a:lnTo>
                    <a:cubicBezTo>
                      <a:pt x="3799239" y="4120239"/>
                      <a:pt x="3650888" y="4207238"/>
                      <a:pt x="3489960" y="4207256"/>
                    </a:cubicBezTo>
                    <a:lnTo>
                      <a:pt x="0" y="4207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A54B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180022" y="182921"/>
              <a:ext cx="676533" cy="483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Montserrat Bold"/>
                </a:rPr>
                <a:t>1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110629" y="8715573"/>
            <a:ext cx="1005806" cy="680146"/>
            <a:chOff x="0" y="0"/>
            <a:chExt cx="1341075" cy="906861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0" y="0"/>
              <a:ext cx="1341075" cy="906861"/>
              <a:chOff x="0" y="0"/>
              <a:chExt cx="6221730" cy="4207256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221730" cy="4207256"/>
              </a:xfrm>
              <a:custGeom>
                <a:avLst/>
                <a:gdLst/>
                <a:ahLst/>
                <a:cxnLst/>
                <a:rect l="l" t="t" r="r" b="b"/>
                <a:pathLst>
                  <a:path w="6221730" h="4207256">
                    <a:moveTo>
                      <a:pt x="6221730" y="0"/>
                    </a:moveTo>
                    <a:lnTo>
                      <a:pt x="3877818" y="3979799"/>
                    </a:lnTo>
                    <a:cubicBezTo>
                      <a:pt x="3799239" y="4120239"/>
                      <a:pt x="3650888" y="4207238"/>
                      <a:pt x="3489960" y="4207256"/>
                    </a:cubicBezTo>
                    <a:lnTo>
                      <a:pt x="0" y="4207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A54B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180022" y="182921"/>
              <a:ext cx="676533" cy="483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Montserrat Bold"/>
                </a:rPr>
                <a:t>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464134" y="4408582"/>
            <a:ext cx="1005806" cy="680146"/>
            <a:chOff x="0" y="0"/>
            <a:chExt cx="1341075" cy="906861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0" y="0"/>
              <a:ext cx="1341075" cy="906861"/>
              <a:chOff x="0" y="0"/>
              <a:chExt cx="6221730" cy="4207256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221730" cy="4207256"/>
              </a:xfrm>
              <a:custGeom>
                <a:avLst/>
                <a:gdLst/>
                <a:ahLst/>
                <a:cxnLst/>
                <a:rect l="l" t="t" r="r" b="b"/>
                <a:pathLst>
                  <a:path w="6221730" h="4207256">
                    <a:moveTo>
                      <a:pt x="6221730" y="0"/>
                    </a:moveTo>
                    <a:lnTo>
                      <a:pt x="3877818" y="3979799"/>
                    </a:lnTo>
                    <a:cubicBezTo>
                      <a:pt x="3799239" y="4120239"/>
                      <a:pt x="3650888" y="4207238"/>
                      <a:pt x="3489960" y="4207256"/>
                    </a:cubicBezTo>
                    <a:lnTo>
                      <a:pt x="0" y="4207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A54B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180022" y="182921"/>
              <a:ext cx="676533" cy="483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Montserrat Bold"/>
                </a:rPr>
                <a:t>2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464134" y="8715573"/>
            <a:ext cx="1005806" cy="680146"/>
            <a:chOff x="0" y="0"/>
            <a:chExt cx="1341075" cy="906861"/>
          </a:xfrm>
        </p:grpSpPr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>
              <a:off x="0" y="0"/>
              <a:ext cx="1341075" cy="906861"/>
              <a:chOff x="0" y="0"/>
              <a:chExt cx="6221730" cy="4207256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221730" cy="4207256"/>
              </a:xfrm>
              <a:custGeom>
                <a:avLst/>
                <a:gdLst/>
                <a:ahLst/>
                <a:cxnLst/>
                <a:rect l="l" t="t" r="r" b="b"/>
                <a:pathLst>
                  <a:path w="6221730" h="4207256">
                    <a:moveTo>
                      <a:pt x="6221730" y="0"/>
                    </a:moveTo>
                    <a:lnTo>
                      <a:pt x="3877818" y="3979799"/>
                    </a:lnTo>
                    <a:cubicBezTo>
                      <a:pt x="3799239" y="4120239"/>
                      <a:pt x="3650888" y="4207238"/>
                      <a:pt x="3489960" y="4207256"/>
                    </a:cubicBezTo>
                    <a:lnTo>
                      <a:pt x="0" y="4207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A54B"/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180022" y="182921"/>
              <a:ext cx="676533" cy="483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Montserrat Bold"/>
                </a:rPr>
                <a:t>4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3319033"/>
            <a:ext cx="6974031" cy="4466867"/>
            <a:chOff x="0" y="0"/>
            <a:chExt cx="9298708" cy="5955823"/>
          </a:xfrm>
        </p:grpSpPr>
        <p:sp>
          <p:nvSpPr>
            <p:cNvPr id="29" name="TextBox 29"/>
            <p:cNvSpPr txBox="1"/>
            <p:nvPr/>
          </p:nvSpPr>
          <p:spPr>
            <a:xfrm>
              <a:off x="0" y="-104775"/>
              <a:ext cx="9298708" cy="4581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000"/>
                </a:lnSpc>
              </a:pPr>
              <a:r>
                <a:rPr lang="en-US" sz="7500">
                  <a:solidFill>
                    <a:srgbClr val="000000"/>
                  </a:solidFill>
                  <a:latin typeface="Montserrat"/>
                </a:rPr>
                <a:t>Особые механики битвы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5031263"/>
              <a:ext cx="9298708" cy="914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US" sz="2300">
                  <a:solidFill>
                    <a:srgbClr val="000000"/>
                  </a:solidFill>
                  <a:latin typeface="Montserrat"/>
                </a:rPr>
                <a:t>В игре присутствуют механики для удобной игры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0229828" y="4653405"/>
            <a:ext cx="2883775" cy="19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530"/>
              </a:lnSpc>
              <a:spcBef>
                <a:spcPct val="0"/>
              </a:spcBef>
            </a:pPr>
            <a:r>
              <a:rPr lang="en-US" sz="1275">
                <a:solidFill>
                  <a:srgbClr val="000000"/>
                </a:solidFill>
                <a:latin typeface="Montserrat"/>
              </a:rPr>
              <a:t>Выбор атаки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29828" y="8941346"/>
            <a:ext cx="2883775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9"/>
              </a:lnSpc>
            </a:pPr>
            <a:r>
              <a:rPr lang="en-US" sz="1425">
                <a:solidFill>
                  <a:srgbClr val="000000"/>
                </a:solidFill>
                <a:latin typeface="Montserrat"/>
              </a:rPr>
              <a:t>Исцеление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83334" y="4615305"/>
            <a:ext cx="288377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Montserrat"/>
              </a:rPr>
              <a:t>Здоровье и усталость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4583334" y="8931821"/>
            <a:ext cx="2883775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Montserrat"/>
              </a:rPr>
              <a:t>Тяжёлые атаки</a:t>
            </a:r>
          </a:p>
        </p:txBody>
      </p:sp>
      <p:grpSp>
        <p:nvGrpSpPr>
          <p:cNvPr id="35" name="Group 35"/>
          <p:cNvGrpSpPr>
            <a:grpSpLocks noChangeAspect="1"/>
          </p:cNvGrpSpPr>
          <p:nvPr/>
        </p:nvGrpSpPr>
        <p:grpSpPr>
          <a:xfrm>
            <a:off x="1028700" y="1952797"/>
            <a:ext cx="1397812" cy="945228"/>
            <a:chOff x="0" y="0"/>
            <a:chExt cx="6221730" cy="4207256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221730" cy="4207256"/>
            </a:xfrm>
            <a:custGeom>
              <a:avLst/>
              <a:gdLst/>
              <a:ahLst/>
              <a:cxnLst/>
              <a:rect l="l" t="t" r="r" b="b"/>
              <a:pathLst>
                <a:path w="6221730" h="4207256">
                  <a:moveTo>
                    <a:pt x="6221730" y="0"/>
                  </a:moveTo>
                  <a:lnTo>
                    <a:pt x="3877818" y="3979799"/>
                  </a:lnTo>
                  <a:cubicBezTo>
                    <a:pt x="3799239" y="4120239"/>
                    <a:pt x="3650888" y="4207238"/>
                    <a:pt x="3489960" y="4207256"/>
                  </a:cubicBezTo>
                  <a:lnTo>
                    <a:pt x="0" y="4207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A54B"/>
            </a:solidFill>
          </p:spPr>
        </p:sp>
      </p:grpSp>
      <p:sp>
        <p:nvSpPr>
          <p:cNvPr id="37" name="TextBox 37"/>
          <p:cNvSpPr txBox="1"/>
          <p:nvPr/>
        </p:nvSpPr>
        <p:spPr>
          <a:xfrm>
            <a:off x="1192433" y="2149186"/>
            <a:ext cx="699661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FFFFFF"/>
                </a:solidFill>
                <a:latin typeface="Montserrat Bold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-187982"/>
            <a:ext cx="8742601" cy="10474982"/>
            <a:chOff x="0" y="0"/>
            <a:chExt cx="8585708" cy="10287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85708" cy="10286999"/>
            </a:xfrm>
            <a:custGeom>
              <a:avLst/>
              <a:gdLst/>
              <a:ahLst/>
              <a:cxnLst/>
              <a:rect l="l" t="t" r="r" b="b"/>
              <a:pathLst>
                <a:path w="8585708" h="10286999">
                  <a:moveTo>
                    <a:pt x="8585708" y="762"/>
                  </a:moveTo>
                  <a:cubicBezTo>
                    <a:pt x="8581644" y="20447"/>
                    <a:pt x="8577961" y="40132"/>
                    <a:pt x="8573515" y="59690"/>
                  </a:cubicBezTo>
                  <a:cubicBezTo>
                    <a:pt x="8478138" y="485521"/>
                    <a:pt x="8382634" y="911225"/>
                    <a:pt x="8287258" y="1337056"/>
                  </a:cubicBezTo>
                  <a:cubicBezTo>
                    <a:pt x="8146288" y="1966722"/>
                    <a:pt x="8005699" y="2596388"/>
                    <a:pt x="7864602" y="3225927"/>
                  </a:cubicBezTo>
                  <a:cubicBezTo>
                    <a:pt x="7691247" y="3999103"/>
                    <a:pt x="7517384" y="4772152"/>
                    <a:pt x="7344029" y="5545328"/>
                  </a:cubicBezTo>
                  <a:cubicBezTo>
                    <a:pt x="7194677" y="6211443"/>
                    <a:pt x="7045579" y="6877558"/>
                    <a:pt x="6896354" y="7543800"/>
                  </a:cubicBezTo>
                  <a:cubicBezTo>
                    <a:pt x="6765290" y="8129016"/>
                    <a:pt x="6634480" y="8714105"/>
                    <a:pt x="6503162" y="9299194"/>
                  </a:cubicBezTo>
                  <a:cubicBezTo>
                    <a:pt x="6429375" y="9628250"/>
                    <a:pt x="6354953" y="9957181"/>
                    <a:pt x="6280785" y="10286237"/>
                  </a:cubicBezTo>
                  <a:cubicBezTo>
                    <a:pt x="4199382" y="10286237"/>
                    <a:pt x="2118106" y="10286110"/>
                    <a:pt x="36830" y="10286999"/>
                  </a:cubicBezTo>
                  <a:cubicBezTo>
                    <a:pt x="6731" y="10286999"/>
                    <a:pt x="0" y="10280268"/>
                    <a:pt x="0" y="10250043"/>
                  </a:cubicBezTo>
                  <a:cubicBezTo>
                    <a:pt x="762" y="6845681"/>
                    <a:pt x="762" y="3441319"/>
                    <a:pt x="0" y="36957"/>
                  </a:cubicBezTo>
                  <a:cubicBezTo>
                    <a:pt x="0" y="6731"/>
                    <a:pt x="6731" y="0"/>
                    <a:pt x="36830" y="0"/>
                  </a:cubicBezTo>
                  <a:cubicBezTo>
                    <a:pt x="2886456" y="762"/>
                    <a:pt x="5736082" y="762"/>
                    <a:pt x="8585708" y="762"/>
                  </a:cubicBezTo>
                  <a:close/>
                </a:path>
              </a:pathLst>
            </a:custGeom>
            <a:solidFill>
              <a:srgbClr val="153B0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1028700"/>
            <a:ext cx="5394661" cy="466459"/>
            <a:chOff x="0" y="0"/>
            <a:chExt cx="7192882" cy="62194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19543" cy="621946"/>
            </a:xfrm>
            <a:prstGeom prst="rect">
              <a:avLst/>
            </a:prstGeom>
          </p:spPr>
        </p:pic>
        <p:sp>
          <p:nvSpPr>
            <p:cNvPr id="6" name="TextBox 6"/>
            <p:cNvSpPr txBox="1"/>
            <p:nvPr/>
          </p:nvSpPr>
          <p:spPr>
            <a:xfrm>
              <a:off x="1181251" y="113276"/>
              <a:ext cx="601163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54"/>
                </a:lnSpc>
              </a:pPr>
              <a:r>
                <a:rPr lang="en-US" sz="1824">
                  <a:solidFill>
                    <a:srgbClr val="FFFFFF"/>
                  </a:solidFill>
                  <a:latin typeface="Montserrat Bold"/>
                </a:rPr>
                <a:t>Проект по Яндекс Лицей</a:t>
              </a:r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28700" y="2479174"/>
            <a:ext cx="1397812" cy="945228"/>
            <a:chOff x="0" y="0"/>
            <a:chExt cx="6221730" cy="420725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221730" cy="4207256"/>
            </a:xfrm>
            <a:custGeom>
              <a:avLst/>
              <a:gdLst/>
              <a:ahLst/>
              <a:cxnLst/>
              <a:rect l="l" t="t" r="r" b="b"/>
              <a:pathLst>
                <a:path w="6221730" h="4207256">
                  <a:moveTo>
                    <a:pt x="6221730" y="0"/>
                  </a:moveTo>
                  <a:lnTo>
                    <a:pt x="3877818" y="3979799"/>
                  </a:lnTo>
                  <a:cubicBezTo>
                    <a:pt x="3799239" y="4120239"/>
                    <a:pt x="3650888" y="4207238"/>
                    <a:pt x="3489960" y="4207256"/>
                  </a:cubicBezTo>
                  <a:lnTo>
                    <a:pt x="0" y="4207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A54B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669385" y="2951788"/>
            <a:ext cx="9202046" cy="199159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 rot="5400000">
            <a:off x="8264082" y="2428405"/>
            <a:ext cx="1995185" cy="19919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6F6F6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426512" y="5694079"/>
            <a:ext cx="1664969" cy="2935042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711744" y="5951868"/>
            <a:ext cx="7117330" cy="2078877"/>
            <a:chOff x="0" y="0"/>
            <a:chExt cx="9489773" cy="2771836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9489773" cy="542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10"/>
                </a:lnSpc>
              </a:pPr>
              <a:r>
                <a:rPr lang="en-US" sz="2675">
                  <a:solidFill>
                    <a:srgbClr val="000000"/>
                  </a:solidFill>
                  <a:latin typeface="Montserrat"/>
                </a:rPr>
                <a:t>Проигрыш в битве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37701"/>
              <a:ext cx="9489773" cy="1252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35"/>
                </a:lnSpc>
              </a:pPr>
              <a:r>
                <a:rPr lang="en-US" sz="1950">
                  <a:solidFill>
                    <a:srgbClr val="000000"/>
                  </a:solidFill>
                  <a:latin typeface="Montserrat"/>
                </a:rPr>
                <a:t>После достижения 0 в вашем здоровье появляется окно поражения. Ваш игровой прогресс удалится, но он сохранится в таблице рекордов.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4123068"/>
            <a:ext cx="484738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89"/>
              </a:lnSpc>
            </a:pPr>
            <a:r>
              <a:rPr lang="en-US" sz="6075">
                <a:solidFill>
                  <a:srgbClr val="FFFFFF"/>
                </a:solidFill>
                <a:latin typeface="Montserrat"/>
              </a:rPr>
              <a:t>Поражение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2433" y="2675563"/>
            <a:ext cx="699661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FFFFFF"/>
                </a:solidFill>
                <a:latin typeface="Montserrat Bold"/>
              </a:rPr>
              <a:t>4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8168289" y="5951868"/>
            <a:ext cx="1368838" cy="9407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473420" y="-296482"/>
            <a:ext cx="6166328" cy="10879964"/>
            <a:chOff x="0" y="0"/>
            <a:chExt cx="3598926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98926" cy="6350000"/>
            </a:xfrm>
            <a:custGeom>
              <a:avLst/>
              <a:gdLst/>
              <a:ahLst/>
              <a:cxnLst/>
              <a:rect l="l" t="t" r="r" b="b"/>
              <a:pathLst>
                <a:path w="3598926" h="6350000">
                  <a:moveTo>
                    <a:pt x="2206625" y="3175000"/>
                  </a:moveTo>
                  <a:lnTo>
                    <a:pt x="3598926" y="6350000"/>
                  </a:lnTo>
                  <a:lnTo>
                    <a:pt x="0" y="6350000"/>
                  </a:lnTo>
                  <a:lnTo>
                    <a:pt x="0" y="0"/>
                  </a:lnTo>
                  <a:lnTo>
                    <a:pt x="3598926" y="0"/>
                  </a:lnTo>
                  <a:lnTo>
                    <a:pt x="2206625" y="3175000"/>
                  </a:lnTo>
                  <a:close/>
                </a:path>
              </a:pathLst>
            </a:custGeom>
            <a:solidFill>
              <a:srgbClr val="153B0D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28700" y="1028700"/>
            <a:ext cx="4664208" cy="8229600"/>
            <a:chOff x="0" y="0"/>
            <a:chExt cx="3598926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98926" cy="6350000"/>
            </a:xfrm>
            <a:custGeom>
              <a:avLst/>
              <a:gdLst/>
              <a:ahLst/>
              <a:cxnLst/>
              <a:rect l="l" t="t" r="r" b="b"/>
              <a:pathLst>
                <a:path w="3598926" h="6350000">
                  <a:moveTo>
                    <a:pt x="2206625" y="3175000"/>
                  </a:moveTo>
                  <a:lnTo>
                    <a:pt x="3598926" y="6350000"/>
                  </a:lnTo>
                  <a:lnTo>
                    <a:pt x="0" y="6350000"/>
                  </a:lnTo>
                  <a:lnTo>
                    <a:pt x="0" y="0"/>
                  </a:lnTo>
                  <a:lnTo>
                    <a:pt x="3598926" y="0"/>
                  </a:lnTo>
                  <a:lnTo>
                    <a:pt x="2206625" y="3175000"/>
                  </a:lnTo>
                  <a:close/>
                </a:path>
              </a:pathLst>
            </a:custGeom>
            <a:blipFill>
              <a:blip r:embed="rId2"/>
              <a:stretch>
                <a:fillRect l="-11376" r="-182693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5962804" y="3870738"/>
            <a:ext cx="4554648" cy="2545524"/>
            <a:chOff x="0" y="0"/>
            <a:chExt cx="6072863" cy="3394031"/>
          </a:xfrm>
        </p:grpSpPr>
        <p:sp>
          <p:nvSpPr>
            <p:cNvPr id="7" name="TextBox 7"/>
            <p:cNvSpPr txBox="1"/>
            <p:nvPr/>
          </p:nvSpPr>
          <p:spPr>
            <a:xfrm>
              <a:off x="0" y="-70485"/>
              <a:ext cx="6072863" cy="1279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59"/>
                </a:lnSpc>
              </a:pPr>
              <a:r>
                <a:rPr lang="en-US" sz="6300">
                  <a:solidFill>
                    <a:srgbClr val="000000"/>
                  </a:solidFill>
                  <a:latin typeface="Montserrat"/>
                </a:rPr>
                <a:t>Прогресс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946231"/>
              <a:ext cx="6072863" cy="1257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49"/>
                </a:lnSpc>
              </a:pPr>
              <a:r>
                <a:rPr lang="en-US" sz="2124">
                  <a:solidFill>
                    <a:srgbClr val="000000"/>
                  </a:solidFill>
                  <a:latin typeface="Montserrat"/>
                </a:rPr>
                <a:t>Большое количество целей было достигнуто и код достиг больших размеров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002810" y="2161709"/>
            <a:ext cx="4938022" cy="1434987"/>
            <a:chOff x="0" y="0"/>
            <a:chExt cx="6584029" cy="191331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6584029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>
                  <a:solidFill>
                    <a:srgbClr val="000000"/>
                  </a:solidFill>
                  <a:latin typeface="Montserrat"/>
                </a:rPr>
                <a:t>Ссылка на проект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017965"/>
              <a:ext cx="6584029" cy="8978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0"/>
                </a:lnSpc>
              </a:pPr>
              <a:r>
                <a:rPr lang="en-US" sz="2100">
                  <a:solidFill>
                    <a:srgbClr val="02A54B"/>
                  </a:solidFill>
                  <a:latin typeface="Montserrat Bold"/>
                </a:rPr>
                <a:t>https://github.com/XtOne777/PyGameProject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144375" y="5668319"/>
            <a:ext cx="4938022" cy="1092087"/>
            <a:chOff x="0" y="0"/>
            <a:chExt cx="6584029" cy="1456116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"/>
              <a:ext cx="6584029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>
                  <a:solidFill>
                    <a:srgbClr val="000000"/>
                  </a:solidFill>
                  <a:latin typeface="Montserrat"/>
                </a:rPr>
                <a:t>Алихан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017965"/>
              <a:ext cx="6584029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0"/>
                </a:lnSpc>
              </a:pPr>
              <a:r>
                <a:rPr lang="en-US" sz="2100">
                  <a:solidFill>
                    <a:srgbClr val="02A54B"/>
                  </a:solidFill>
                  <a:latin typeface="Montserrat Bold"/>
                </a:rPr>
                <a:t>https://github.com/AIgithub0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144375" y="7248166"/>
            <a:ext cx="4938022" cy="1092087"/>
            <a:chOff x="0" y="0"/>
            <a:chExt cx="6584029" cy="145611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38100"/>
              <a:ext cx="6584029" cy="635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3125">
                  <a:solidFill>
                    <a:srgbClr val="000000"/>
                  </a:solidFill>
                  <a:latin typeface="Montserrat"/>
                </a:rPr>
                <a:t>Мансур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017965"/>
              <a:ext cx="6584029" cy="440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0"/>
                </a:lnSpc>
              </a:pPr>
              <a:r>
                <a:rPr lang="en-US" sz="2100">
                  <a:solidFill>
                    <a:srgbClr val="02A54B"/>
                  </a:solidFill>
                  <a:latin typeface="Montserrat Bold"/>
                </a:rPr>
                <a:t>https://github.com/XtOne777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845515" y="4622328"/>
            <a:ext cx="4554648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60"/>
              </a:lnSpc>
            </a:pPr>
            <a:r>
              <a:rPr lang="en-US" sz="4300">
                <a:solidFill>
                  <a:srgbClr val="000000"/>
                </a:solidFill>
                <a:latin typeface="Montserrat"/>
              </a:rPr>
              <a:t>Программисты: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013292" y="7216707"/>
            <a:ext cx="767361" cy="1230462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013292" y="5550345"/>
            <a:ext cx="897083" cy="12651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Произвольный</PresentationFormat>
  <Paragraphs>40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Montserrat</vt:lpstr>
      <vt:lpstr>Calibri</vt:lpstr>
      <vt:lpstr>Montserrat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Агентство недвижимости «Вектор»</dc:title>
  <cp:lastModifiedBy>F2x2</cp:lastModifiedBy>
  <cp:revision>3</cp:revision>
  <dcterms:created xsi:type="dcterms:W3CDTF">2006-08-16T00:00:00Z</dcterms:created>
  <dcterms:modified xsi:type="dcterms:W3CDTF">2022-01-30T09:07:06Z</dcterms:modified>
  <dc:identifier>DAE2eT3biu4</dc:identifier>
</cp:coreProperties>
</file>