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2F"/>
    <a:srgbClr val="FF8BA1"/>
    <a:srgbClr val="FF97AB"/>
    <a:srgbClr val="FF4B6D"/>
    <a:srgbClr val="FF6D89"/>
    <a:srgbClr val="FFA3B5"/>
    <a:srgbClr val="FF3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>
              <a:noFill/>
            </a:ln>
          </c:spPr>
          <c:explosion val="13"/>
          <c:dPt>
            <c:idx val="0"/>
            <c:bubble3D val="0"/>
            <c:explosion val="2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AF-4FF8-9897-16C0428DFB62}"/>
              </c:ext>
            </c:extLst>
          </c:dPt>
          <c:dPt>
            <c:idx val="1"/>
            <c:bubble3D val="0"/>
            <c:spPr>
              <a:solidFill>
                <a:srgbClr val="FF8BA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AF-4FF8-9897-16C0428DFB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AF-4FF8-9897-16C0428DFB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4AF-4FF8-9897-16C0428DFB62}"/>
              </c:ext>
            </c:extLst>
          </c:dPt>
          <c:cat>
            <c:strRef>
              <c:f>Лист1!$A$2:$A$5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88.4</c:v>
                </c:pt>
                <c:pt idx="1">
                  <c:v>11.6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AF-4FF8-9897-16C0428DF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>
              <a:noFill/>
            </a:ln>
          </c:spPr>
          <c:explosion val="13"/>
          <c:dPt>
            <c:idx val="0"/>
            <c:bubble3D val="0"/>
            <c:explosion val="2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20-479B-A0D8-F6B496A78C08}"/>
              </c:ext>
            </c:extLst>
          </c:dPt>
          <c:dPt>
            <c:idx val="1"/>
            <c:bubble3D val="0"/>
            <c:spPr>
              <a:solidFill>
                <a:srgbClr val="FF8BA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620-479B-A0D8-F6B496A78C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35-4A34-9813-3B51A1522A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35-4A34-9813-3B51A1522A4C}"/>
              </c:ext>
            </c:extLst>
          </c:dPt>
          <c:cat>
            <c:strRef>
              <c:f>Лист1!$A$2:$A$5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88.4</c:v>
                </c:pt>
                <c:pt idx="1">
                  <c:v>11.6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20-479B-A0D8-F6B496A78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>
              <a:noFill/>
            </a:ln>
          </c:spPr>
          <c:explosion val="13"/>
          <c:dPt>
            <c:idx val="0"/>
            <c:bubble3D val="0"/>
            <c:explosion val="2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C6-4096-8FF0-1EDF0C252A46}"/>
              </c:ext>
            </c:extLst>
          </c:dPt>
          <c:dPt>
            <c:idx val="1"/>
            <c:bubble3D val="0"/>
            <c:spPr>
              <a:solidFill>
                <a:srgbClr val="FF8BA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C6-4096-8FF0-1EDF0C252A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C6-4096-8FF0-1EDF0C252A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C6-4096-8FF0-1EDF0C252A46}"/>
              </c:ext>
            </c:extLst>
          </c:dPt>
          <c:cat>
            <c:strRef>
              <c:f>Лист1!$A$2:$A$5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88.4</c:v>
                </c:pt>
                <c:pt idx="1">
                  <c:v>11.6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C6-4096-8FF0-1EDF0C252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>
              <a:noFill/>
            </a:ln>
          </c:spPr>
          <c:explosion val="13"/>
          <c:dPt>
            <c:idx val="0"/>
            <c:bubble3D val="0"/>
            <c:explosion val="2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C6-4096-8FF0-1EDF0C252A46}"/>
              </c:ext>
            </c:extLst>
          </c:dPt>
          <c:dPt>
            <c:idx val="1"/>
            <c:bubble3D val="0"/>
            <c:spPr>
              <a:solidFill>
                <a:srgbClr val="FF8BA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C6-4096-8FF0-1EDF0C252A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C6-4096-8FF0-1EDF0C252A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C6-4096-8FF0-1EDF0C252A46}"/>
              </c:ext>
            </c:extLst>
          </c:dPt>
          <c:cat>
            <c:strRef>
              <c:f>Лист1!$A$2:$A$5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88.4</c:v>
                </c:pt>
                <c:pt idx="1">
                  <c:v>11.6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C6-4096-8FF0-1EDF0C252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7839E-42D2-C59F-9CAA-97E376CE1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260DEC-8898-6213-9761-B0B427B1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66F20-8872-BCCD-7A1C-8BEA7108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CB2-D856-43CF-B489-D13E32F7E4F3}" type="datetimeFigureOut">
              <a:rPr lang="ru-KZ" smtClean="0"/>
              <a:t>10.11.2023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E4A892-A8D8-79F6-ABDE-CA9260A8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E0EEEA-6B4F-8290-5ADC-5777A25A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A1AD-9F4B-4E7C-9B7C-3248F9AD29C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833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75F08-ED00-986C-5EDF-53209B9A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FAB944-E58B-5E38-D65A-52542330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9C53D-C3CD-5271-9F37-EB0E9334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CB2-D856-43CF-B489-D13E32F7E4F3}" type="datetimeFigureOut">
              <a:rPr lang="ru-KZ" smtClean="0"/>
              <a:t>10.11.2023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1DCA05-F834-8F82-7236-3A049B94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6059BC-3EDB-0102-075E-282E939B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A1AD-9F4B-4E7C-9B7C-3248F9AD29C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6734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77576B-43F6-7617-D2AD-5B1DC11C3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4178EF-43CB-4EEA-5131-DE5CAEEF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19D649-5737-191C-1F0D-879D571D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CB2-D856-43CF-B489-D13E32F7E4F3}" type="datetimeFigureOut">
              <a:rPr lang="ru-KZ" smtClean="0"/>
              <a:t>10.11.2023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CA4EB-A403-4507-5572-297C31CD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5EB69D-EAD8-CFF2-9278-8BD4D0FD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A1AD-9F4B-4E7C-9B7C-3248F9AD29C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1515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503EE-A762-3EE4-73B9-80DE7480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DBE596-5E8D-CF50-D9CD-1147C645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497F04-40B5-B1EE-8AB0-2F26F614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CB2-D856-43CF-B489-D13E32F7E4F3}" type="datetimeFigureOut">
              <a:rPr lang="ru-KZ" smtClean="0"/>
              <a:t>10.11.2023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2A414-A2E5-F612-83CA-76624778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421381-4F1C-1EB5-9121-0B1E4B78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A1AD-9F4B-4E7C-9B7C-3248F9AD29C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5372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8126D-0C35-2543-D472-EE73FD8B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9C5799-0E3B-AD60-8D0B-4F8B16F14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832D11-2138-4887-6473-45E76388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CB2-D856-43CF-B489-D13E32F7E4F3}" type="datetimeFigureOut">
              <a:rPr lang="ru-KZ" smtClean="0"/>
              <a:t>10.11.2023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D308B-1CAB-8570-0DA3-5E325AEA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015D3-2D1E-A106-A47E-0605CE0B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A1AD-9F4B-4E7C-9B7C-3248F9AD29C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1179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0588C-C57A-F80F-8634-9628571F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F76D3-4E19-7508-AC6F-F5838907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E2CA49-9971-14D8-5D06-C3B13497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952C73-06E4-7770-BD6C-2E1D6128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CB2-D856-43CF-B489-D13E32F7E4F3}" type="datetimeFigureOut">
              <a:rPr lang="ru-KZ" smtClean="0"/>
              <a:t>10.11.2023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CB223B-D466-C51F-3971-BC6B6CBC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9CF9A8-4364-394B-C7C9-52BED503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A1AD-9F4B-4E7C-9B7C-3248F9AD29C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1878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93EA7-9318-8C8B-2550-4EEEA733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3FE525-1261-5415-C6E3-F9F9ADEC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F20E91-DA05-7DA2-DCFC-B410FEE8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0ECEC2-0E3E-F1B9-9DB2-C2CFD1562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F5D63B-A7CA-FA66-4E41-554B532AD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A51C39-5BD4-2F3E-E3DF-C3C6A1BF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CB2-D856-43CF-B489-D13E32F7E4F3}" type="datetimeFigureOut">
              <a:rPr lang="ru-KZ" smtClean="0"/>
              <a:t>10.11.2023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18883A-0304-A1DE-15ED-8867D211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B8319C-AF25-71B1-9FA6-9886522A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A1AD-9F4B-4E7C-9B7C-3248F9AD29C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4689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42AE6-2600-028A-9DE6-99A389B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61ECD0-2578-7FA4-6214-0EBD89E4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CB2-D856-43CF-B489-D13E32F7E4F3}" type="datetimeFigureOut">
              <a:rPr lang="ru-KZ" smtClean="0"/>
              <a:t>10.11.2023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FDFB30-0B6B-A2E3-F8AB-83CF2A18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0EE09F-A1B2-7FC2-CEB8-17A3DD98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A1AD-9F4B-4E7C-9B7C-3248F9AD29C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2751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73B19A-9DFB-74ED-7FCB-85FA7399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CB2-D856-43CF-B489-D13E32F7E4F3}" type="datetimeFigureOut">
              <a:rPr lang="ru-KZ" smtClean="0"/>
              <a:t>10.11.2023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C53591-FC85-98C7-B223-3C58EC8E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227BAF-006E-68B2-31A4-BB8C0380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A1AD-9F4B-4E7C-9B7C-3248F9AD29C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8970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867E4-FB68-64A0-D425-A04BDF69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132BA-788F-3179-34A9-4635F727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365BC2-669C-5407-A1E3-A452458B0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9A8E79-6B09-8F38-DB5D-ED3952A0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CB2-D856-43CF-B489-D13E32F7E4F3}" type="datetimeFigureOut">
              <a:rPr lang="ru-KZ" smtClean="0"/>
              <a:t>10.11.2023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E94C51-858F-066F-E67A-D9CF3C60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F11B57-01CD-6195-3A2A-0D8B5418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A1AD-9F4B-4E7C-9B7C-3248F9AD29C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8828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B9CD9-E00E-1921-608D-157353DE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EA682F-70C7-0802-E468-C56441E3C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05673C-41BA-83FD-D668-F224A7161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6150E-7732-BFFB-F4C7-1CEC1676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1CB2-D856-43CF-B489-D13E32F7E4F3}" type="datetimeFigureOut">
              <a:rPr lang="ru-KZ" smtClean="0"/>
              <a:t>10.11.2023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D5447C-947A-A013-9BFE-BB8851A4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B58EE7-A284-B4E5-4094-4597E325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A1AD-9F4B-4E7C-9B7C-3248F9AD29C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6782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59E26-EF47-4499-C214-64AF0A76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823DE0-4323-DAC6-028C-D59BC786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59E5C-D08C-AD8C-5B63-C4013D91C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CB2-D856-43CF-B489-D13E32F7E4F3}" type="datetimeFigureOut">
              <a:rPr lang="ru-KZ" smtClean="0"/>
              <a:t>10.11.2023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C30FB-D506-0970-6E34-9345DC621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689D2-1339-31A4-63AC-0BCAAC7CA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A1AD-9F4B-4E7C-9B7C-3248F9AD29C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3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0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символ, Графика, Шрифт, круг">
            <a:extLst>
              <a:ext uri="{FF2B5EF4-FFF2-40B4-BE49-F238E27FC236}">
                <a16:creationId xmlns:a16="http://schemas.microsoft.com/office/drawing/2014/main" id="{3E2E0605-87B7-CDF9-8601-74C3F2C9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4213" y="1228344"/>
            <a:ext cx="3760654" cy="376065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B4A32D-82F3-5AE6-7467-85075D77C811}"/>
              </a:ext>
            </a:extLst>
          </p:cNvPr>
          <p:cNvSpPr/>
          <p:nvPr/>
        </p:nvSpPr>
        <p:spPr>
          <a:xfrm>
            <a:off x="12192000" y="0"/>
            <a:ext cx="86950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E685F8C-BA30-CD2A-B423-3EE3B0F26AAA}"/>
              </a:ext>
            </a:extLst>
          </p:cNvPr>
          <p:cNvSpPr/>
          <p:nvPr/>
        </p:nvSpPr>
        <p:spPr>
          <a:xfrm>
            <a:off x="8877003" y="-1781156"/>
            <a:ext cx="5210156" cy="5210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13" name="Рисунок 12" descr="Изображение выглядит как человек, Человеческое лицо, улыбка, сорочка&#10;&#10;Автоматически созданное описание">
            <a:extLst>
              <a:ext uri="{FF2B5EF4-FFF2-40B4-BE49-F238E27FC236}">
                <a16:creationId xmlns:a16="http://schemas.microsoft.com/office/drawing/2014/main" id="{A435FA92-D76F-E90D-60CD-2C9489E7B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28344"/>
            <a:ext cx="10008277" cy="5629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A125C0-F50D-69FD-C26F-09398639DE8A}"/>
              </a:ext>
            </a:extLst>
          </p:cNvPr>
          <p:cNvSpPr txBox="1"/>
          <p:nvPr/>
        </p:nvSpPr>
        <p:spPr>
          <a:xfrm>
            <a:off x="5860077" y="3766468"/>
            <a:ext cx="36363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3200" b="1" dirty="0">
                <a:solidFill>
                  <a:schemeClr val="bg1"/>
                </a:solidFill>
                <a:latin typeface="Nunito" pitchFamily="2" charset="-52"/>
              </a:rPr>
              <a:t>Мы всегда рядом</a:t>
            </a:r>
            <a:endParaRPr lang="ru-KZ" sz="3200" b="1" dirty="0">
              <a:latin typeface="Nunito" pitchFamily="2" charset="-52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F0D89-2248-C066-23C1-26A42E577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1923" y="2829952"/>
            <a:ext cx="2545080" cy="96246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Nunito" pitchFamily="2" charset="-52"/>
              </a:rPr>
              <a:t>SMUH</a:t>
            </a:r>
            <a:r>
              <a:rPr lang="en-US" b="1" dirty="0">
                <a:latin typeface="Nunito" pitchFamily="2" charset="-52"/>
              </a:rPr>
              <a:t> </a:t>
            </a:r>
            <a:endParaRPr lang="ru-KZ" b="1" dirty="0">
              <a:latin typeface="Nunito" pitchFamily="2" charset="-52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D8E9EA3-9848-0138-69D1-DF827566C56E}"/>
              </a:ext>
            </a:extLst>
          </p:cNvPr>
          <p:cNvSpPr/>
          <p:nvPr/>
        </p:nvSpPr>
        <p:spPr>
          <a:xfrm>
            <a:off x="15868355" y="1981673"/>
            <a:ext cx="4876327" cy="48763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17" name="Рисунок 16" descr="Изображение выглядит как Графика, графическая вставка, красный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60F04DDF-D375-C95F-14AB-AA3D8B39F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570" y="2274538"/>
            <a:ext cx="1772722" cy="1772722"/>
          </a:xfrm>
          <a:prstGeom prst="rect">
            <a:avLst/>
          </a:prstGeom>
        </p:spPr>
      </p:pic>
      <p:pic>
        <p:nvPicPr>
          <p:cNvPr id="18" name="Рисунок 17" descr="Изображение выглядит как искусство, иллюстрация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D5C36EC8-6D98-E16F-BE01-7357D8FAB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400" y="2226913"/>
            <a:ext cx="1494025" cy="1591461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искусство, иллюстрация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B7D4C750-98DD-3B68-6D6F-80EE0AD70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685" y="2635225"/>
            <a:ext cx="1125477" cy="1198877"/>
          </a:xfrm>
          <a:prstGeom prst="rect">
            <a:avLst/>
          </a:prstGeom>
        </p:spPr>
      </p:pic>
      <p:pic>
        <p:nvPicPr>
          <p:cNvPr id="20" name="Рисунок 19" descr="Изображение выглядит как Графика, графическая вставка, симво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48FE43A-87B1-0135-C123-BB50E1A4D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891" y="5148915"/>
            <a:ext cx="1675999" cy="15466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6C102F-82E5-13B3-F73F-C49874304E44}"/>
              </a:ext>
            </a:extLst>
          </p:cNvPr>
          <p:cNvSpPr txBox="1"/>
          <p:nvPr/>
        </p:nvSpPr>
        <p:spPr>
          <a:xfrm>
            <a:off x="14502779" y="962469"/>
            <a:ext cx="521015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000" b="1" dirty="0">
                <a:solidFill>
                  <a:srgbClr val="ED002F"/>
                </a:solidFill>
                <a:latin typeface="Nunito" pitchFamily="2" charset="-52"/>
              </a:rPr>
              <a:t>· Предоставление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 социальной поддержки</a:t>
            </a:r>
            <a: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 </a:t>
            </a:r>
            <a:r>
              <a:rPr lang="ru-KZ" sz="2000" b="1" dirty="0">
                <a:solidFill>
                  <a:srgbClr val="ED002F"/>
                </a:solidFill>
                <a:latin typeface="Nunito" pitchFamily="2" charset="-52"/>
              </a:rPr>
              <a:t>пожилым 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люд</a:t>
            </a:r>
            <a: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ям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, разнообразных услуг и главным образом - через общение.</a:t>
            </a:r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endParaRPr lang="ru-KZ" sz="2000" b="1" dirty="0">
              <a:solidFill>
                <a:srgbClr val="ED002F"/>
              </a:solidFill>
              <a:latin typeface="Nunito" pitchFamily="2" charset="-52"/>
            </a:endParaRPr>
          </a:p>
          <a:p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endParaRPr lang="ru-KZ" sz="2000" b="1" dirty="0">
              <a:solidFill>
                <a:srgbClr val="ED002F"/>
              </a:solidFill>
              <a:latin typeface="Nunito" pitchFamily="2" charset="-52"/>
            </a:endParaRPr>
          </a:p>
          <a:p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b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</a:br>
            <a:endParaRPr lang="ru-KZ" sz="2000" dirty="0">
              <a:solidFill>
                <a:srgbClr val="ED002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6BD684-FCD6-56F6-3905-5E01127AFDA8}"/>
              </a:ext>
            </a:extLst>
          </p:cNvPr>
          <p:cNvSpPr txBox="1"/>
          <p:nvPr/>
        </p:nvSpPr>
        <p:spPr>
          <a:xfrm>
            <a:off x="17973758" y="264673"/>
            <a:ext cx="2749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36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Наша </a:t>
            </a:r>
            <a:r>
              <a:rPr lang="ru-RU" sz="36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цель</a:t>
            </a:r>
            <a:r>
              <a:rPr lang="ru-KZ" sz="36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:</a:t>
            </a:r>
            <a:endParaRPr lang="ru-KZ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CEB975-4EBE-E68F-5146-A16FD0EA89A4}"/>
              </a:ext>
            </a:extLst>
          </p:cNvPr>
          <p:cNvSpPr txBox="1"/>
          <p:nvPr/>
        </p:nvSpPr>
        <p:spPr>
          <a:xfrm>
            <a:off x="16113427" y="4051049"/>
            <a:ext cx="52101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·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 Предоставить пенсионерам возможность общаться, делиться своими мыслями и интересами.</a:t>
            </a:r>
            <a:endParaRPr lang="ru-KZ" sz="2000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BB65ECC-7E95-79EB-4972-1CAB7A133EB1}"/>
              </a:ext>
            </a:extLst>
          </p:cNvPr>
          <p:cNvGrpSpPr/>
          <p:nvPr/>
        </p:nvGrpSpPr>
        <p:grpSpPr>
          <a:xfrm>
            <a:off x="-12511671" y="7898344"/>
            <a:ext cx="5924550" cy="2146474"/>
            <a:chOff x="-2415171" y="437809"/>
            <a:chExt cx="5924550" cy="2146474"/>
          </a:xfrm>
        </p:grpSpPr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BC89165D-2AB5-544B-8566-92664B312993}"/>
                </a:ext>
              </a:extLst>
            </p:cNvPr>
            <p:cNvSpPr/>
            <p:nvPr/>
          </p:nvSpPr>
          <p:spPr>
            <a:xfrm rot="19461227">
              <a:off x="-2415171" y="437809"/>
              <a:ext cx="5924550" cy="463550"/>
            </a:xfrm>
            <a:custGeom>
              <a:avLst/>
              <a:gdLst>
                <a:gd name="connsiteX0" fmla="*/ 5924550 w 5924550"/>
                <a:gd name="connsiteY0" fmla="*/ 463550 h 463550"/>
                <a:gd name="connsiteX1" fmla="*/ 2489200 w 5924550"/>
                <a:gd name="connsiteY1" fmla="*/ 463550 h 463550"/>
                <a:gd name="connsiteX2" fmla="*/ 0 w 5924550"/>
                <a:gd name="connsiteY2" fmla="*/ 463550 h 463550"/>
                <a:gd name="connsiteX3" fmla="*/ 0 w 5924550"/>
                <a:gd name="connsiteY3" fmla="*/ 0 h 463550"/>
                <a:gd name="connsiteX4" fmla="*/ 5492750 w 5924550"/>
                <a:gd name="connsiteY4" fmla="*/ 0 h 463550"/>
                <a:gd name="connsiteX5" fmla="*/ 5251450 w 5924550"/>
                <a:gd name="connsiteY5" fmla="*/ 241300 h 463550"/>
                <a:gd name="connsiteX6" fmla="*/ 5924550 w 5924550"/>
                <a:gd name="connsiteY6" fmla="*/ 46355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24550" h="463550">
                  <a:moveTo>
                    <a:pt x="5924550" y="463550"/>
                  </a:moveTo>
                  <a:lnTo>
                    <a:pt x="2489200" y="463550"/>
                  </a:lnTo>
                  <a:lnTo>
                    <a:pt x="0" y="463550"/>
                  </a:lnTo>
                  <a:lnTo>
                    <a:pt x="0" y="0"/>
                  </a:lnTo>
                  <a:lnTo>
                    <a:pt x="5492750" y="0"/>
                  </a:lnTo>
                  <a:lnTo>
                    <a:pt x="5251450" y="241300"/>
                  </a:lnTo>
                  <a:lnTo>
                    <a:pt x="5924550" y="463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9AF61727-561A-A309-5E69-75B1E9AD33F1}"/>
                </a:ext>
              </a:extLst>
            </p:cNvPr>
            <p:cNvSpPr/>
            <p:nvPr/>
          </p:nvSpPr>
          <p:spPr>
            <a:xfrm>
              <a:off x="-1995206" y="2200108"/>
              <a:ext cx="285468" cy="384175"/>
            </a:xfrm>
            <a:custGeom>
              <a:avLst/>
              <a:gdLst>
                <a:gd name="connsiteX0" fmla="*/ 0 w 266700"/>
                <a:gd name="connsiteY0" fmla="*/ 0 h 384175"/>
                <a:gd name="connsiteX1" fmla="*/ 0 w 266700"/>
                <a:gd name="connsiteY1" fmla="*/ 323850 h 384175"/>
                <a:gd name="connsiteX2" fmla="*/ 266700 w 266700"/>
                <a:gd name="connsiteY2" fmla="*/ 384175 h 384175"/>
                <a:gd name="connsiteX3" fmla="*/ 0 w 266700"/>
                <a:gd name="connsiteY3" fmla="*/ 0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84175">
                  <a:moveTo>
                    <a:pt x="0" y="0"/>
                  </a:moveTo>
                  <a:lnTo>
                    <a:pt x="0" y="323850"/>
                  </a:lnTo>
                  <a:lnTo>
                    <a:pt x="266700" y="384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F9740128-99E9-D4EA-98DA-D7A3E5FA459C}"/>
              </a:ext>
            </a:extLst>
          </p:cNvPr>
          <p:cNvGrpSpPr/>
          <p:nvPr/>
        </p:nvGrpSpPr>
        <p:grpSpPr>
          <a:xfrm>
            <a:off x="-8877499" y="6215420"/>
            <a:ext cx="5924550" cy="1948250"/>
            <a:chOff x="-1880287" y="838861"/>
            <a:chExt cx="5924550" cy="1948250"/>
          </a:xfrm>
        </p:grpSpPr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A3F9B389-EC49-6D78-FA01-5BA26BF51A1D}"/>
                </a:ext>
              </a:extLst>
            </p:cNvPr>
            <p:cNvSpPr/>
            <p:nvPr/>
          </p:nvSpPr>
          <p:spPr>
            <a:xfrm rot="19461227">
              <a:off x="-1880287" y="838861"/>
              <a:ext cx="5924550" cy="247214"/>
            </a:xfrm>
            <a:custGeom>
              <a:avLst/>
              <a:gdLst>
                <a:gd name="connsiteX0" fmla="*/ 5924550 w 5924550"/>
                <a:gd name="connsiteY0" fmla="*/ 463550 h 463550"/>
                <a:gd name="connsiteX1" fmla="*/ 2489200 w 5924550"/>
                <a:gd name="connsiteY1" fmla="*/ 463550 h 463550"/>
                <a:gd name="connsiteX2" fmla="*/ 0 w 5924550"/>
                <a:gd name="connsiteY2" fmla="*/ 463550 h 463550"/>
                <a:gd name="connsiteX3" fmla="*/ 0 w 5924550"/>
                <a:gd name="connsiteY3" fmla="*/ 0 h 463550"/>
                <a:gd name="connsiteX4" fmla="*/ 5492750 w 5924550"/>
                <a:gd name="connsiteY4" fmla="*/ 0 h 463550"/>
                <a:gd name="connsiteX5" fmla="*/ 5251450 w 5924550"/>
                <a:gd name="connsiteY5" fmla="*/ 241300 h 463550"/>
                <a:gd name="connsiteX6" fmla="*/ 5924550 w 5924550"/>
                <a:gd name="connsiteY6" fmla="*/ 46355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24550" h="463550">
                  <a:moveTo>
                    <a:pt x="5924550" y="463550"/>
                  </a:moveTo>
                  <a:lnTo>
                    <a:pt x="2489200" y="463550"/>
                  </a:lnTo>
                  <a:lnTo>
                    <a:pt x="0" y="463550"/>
                  </a:lnTo>
                  <a:lnTo>
                    <a:pt x="0" y="0"/>
                  </a:lnTo>
                  <a:lnTo>
                    <a:pt x="5492750" y="0"/>
                  </a:lnTo>
                  <a:lnTo>
                    <a:pt x="5251450" y="241300"/>
                  </a:lnTo>
                  <a:lnTo>
                    <a:pt x="5924550" y="463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34" name="Полилиния: фигура 33">
              <a:extLst>
                <a:ext uri="{FF2B5EF4-FFF2-40B4-BE49-F238E27FC236}">
                  <a16:creationId xmlns:a16="http://schemas.microsoft.com/office/drawing/2014/main" id="{E55F093F-42CB-F33A-5A39-0D3A979F2DBD}"/>
                </a:ext>
              </a:extLst>
            </p:cNvPr>
            <p:cNvSpPr/>
            <p:nvPr/>
          </p:nvSpPr>
          <p:spPr>
            <a:xfrm rot="190012">
              <a:off x="-1408541" y="2586438"/>
              <a:ext cx="169676" cy="200673"/>
            </a:xfrm>
            <a:custGeom>
              <a:avLst/>
              <a:gdLst>
                <a:gd name="connsiteX0" fmla="*/ 0 w 266700"/>
                <a:gd name="connsiteY0" fmla="*/ 0 h 384175"/>
                <a:gd name="connsiteX1" fmla="*/ 0 w 266700"/>
                <a:gd name="connsiteY1" fmla="*/ 323850 h 384175"/>
                <a:gd name="connsiteX2" fmla="*/ 266700 w 266700"/>
                <a:gd name="connsiteY2" fmla="*/ 384175 h 384175"/>
                <a:gd name="connsiteX3" fmla="*/ 0 w 266700"/>
                <a:gd name="connsiteY3" fmla="*/ 0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84175">
                  <a:moveTo>
                    <a:pt x="0" y="0"/>
                  </a:moveTo>
                  <a:lnTo>
                    <a:pt x="0" y="323850"/>
                  </a:lnTo>
                  <a:lnTo>
                    <a:pt x="266700" y="384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  <p:pic>
        <p:nvPicPr>
          <p:cNvPr id="38" name="Рисунок 37" descr="Изображение выглядит как Графика, логотип, красный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7A746F21-1A04-284A-2851-9084977344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777" y="2160910"/>
            <a:ext cx="2667435" cy="290580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6D9ED11-904C-91D3-01D4-FB2CD08A44A6}"/>
              </a:ext>
            </a:extLst>
          </p:cNvPr>
          <p:cNvSpPr txBox="1"/>
          <p:nvPr/>
        </p:nvSpPr>
        <p:spPr>
          <a:xfrm>
            <a:off x="-6016787" y="1809520"/>
            <a:ext cx="37090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KZ" sz="2800" b="1" dirty="0">
                <a:solidFill>
                  <a:schemeClr val="bg1"/>
                </a:solidFill>
                <a:latin typeface="Nunito" pitchFamily="2" charset="-52"/>
              </a:rPr>
              <a:t>Из 6,033 пожилых опрошенных:</a:t>
            </a:r>
            <a:endParaRPr lang="ru-KZ" sz="2800" b="1" dirty="0">
              <a:latin typeface="Nunito" pitchFamily="2" charset="-52"/>
            </a:endParaRPr>
          </a:p>
        </p:txBody>
      </p:sp>
      <p:graphicFrame>
        <p:nvGraphicFramePr>
          <p:cNvPr id="40" name="Диаграмма 39">
            <a:extLst>
              <a:ext uri="{FF2B5EF4-FFF2-40B4-BE49-F238E27FC236}">
                <a16:creationId xmlns:a16="http://schemas.microsoft.com/office/drawing/2014/main" id="{D408AD4A-D2C3-8399-4750-6B5C46073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523262"/>
              </p:ext>
            </p:extLst>
          </p:nvPr>
        </p:nvGraphicFramePr>
        <p:xfrm>
          <a:off x="-16114671" y="2635225"/>
          <a:ext cx="3462333" cy="3707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257BDD-6249-7D9F-EADD-F184237C3626}"/>
              </a:ext>
            </a:extLst>
          </p:cNvPr>
          <p:cNvSpPr txBox="1"/>
          <p:nvPr/>
        </p:nvSpPr>
        <p:spPr>
          <a:xfrm>
            <a:off x="-21940450" y="4094374"/>
            <a:ext cx="20800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000" b="1" dirty="0">
                <a:solidFill>
                  <a:schemeClr val="bg1"/>
                </a:solidFill>
                <a:latin typeface="Nunito" pitchFamily="2" charset="-52"/>
              </a:rPr>
              <a:t>11.6% - чувствует себя одиноким  </a:t>
            </a:r>
            <a:endParaRPr lang="ru-KZ" sz="2000" dirty="0"/>
          </a:p>
        </p:txBody>
      </p:sp>
    </p:spTree>
    <p:extLst>
      <p:ext uri="{BB962C8B-B14F-4D97-AF65-F5344CB8AC3E}">
        <p14:creationId xmlns:p14="http://schemas.microsoft.com/office/powerpoint/2010/main" val="216176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0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символ, Графика, Шрифт, круг">
            <a:extLst>
              <a:ext uri="{FF2B5EF4-FFF2-40B4-BE49-F238E27FC236}">
                <a16:creationId xmlns:a16="http://schemas.microsoft.com/office/drawing/2014/main" id="{3E2E0605-87B7-CDF9-8601-74C3F2C9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4213" y="1228344"/>
            <a:ext cx="3760654" cy="376065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B4A32D-82F3-5AE6-7467-85075D77C811}"/>
              </a:ext>
            </a:extLst>
          </p:cNvPr>
          <p:cNvSpPr/>
          <p:nvPr/>
        </p:nvSpPr>
        <p:spPr>
          <a:xfrm>
            <a:off x="12192000" y="0"/>
            <a:ext cx="86950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E685F8C-BA30-CD2A-B423-3EE3B0F26AAA}"/>
              </a:ext>
            </a:extLst>
          </p:cNvPr>
          <p:cNvSpPr/>
          <p:nvPr/>
        </p:nvSpPr>
        <p:spPr>
          <a:xfrm>
            <a:off x="7736147" y="1724502"/>
            <a:ext cx="4187743" cy="41877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13" name="Рисунок 12" descr="Изображение выглядит как человек, Человеческое лицо, улыбка, сорочка&#10;&#10;Автоматически созданное описание">
            <a:extLst>
              <a:ext uri="{FF2B5EF4-FFF2-40B4-BE49-F238E27FC236}">
                <a16:creationId xmlns:a16="http://schemas.microsoft.com/office/drawing/2014/main" id="{A435FA92-D76F-E90D-60CD-2C9489E7B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7353376"/>
            <a:ext cx="10008277" cy="5629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A125C0-F50D-69FD-C26F-09398639DE8A}"/>
              </a:ext>
            </a:extLst>
          </p:cNvPr>
          <p:cNvSpPr txBox="1"/>
          <p:nvPr/>
        </p:nvSpPr>
        <p:spPr>
          <a:xfrm>
            <a:off x="4455853" y="1025576"/>
            <a:ext cx="3280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800" b="1" dirty="0">
                <a:solidFill>
                  <a:schemeClr val="bg1"/>
                </a:solidFill>
                <a:latin typeface="Nunito" pitchFamily="2" charset="-52"/>
              </a:rPr>
              <a:t>Мы всегда рядом</a:t>
            </a:r>
            <a:endParaRPr lang="ru-KZ" sz="2800" b="1" dirty="0">
              <a:latin typeface="Nunito" pitchFamily="2" charset="-52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F0D89-2248-C066-23C1-26A42E577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5352" y="188351"/>
            <a:ext cx="2545080" cy="96246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Nunito" pitchFamily="2" charset="-52"/>
              </a:rPr>
              <a:t>SMUH</a:t>
            </a:r>
            <a:r>
              <a:rPr lang="en-US" b="1" dirty="0">
                <a:latin typeface="Nunito" pitchFamily="2" charset="-52"/>
              </a:rPr>
              <a:t> </a:t>
            </a:r>
            <a:endParaRPr lang="ru-KZ" b="1" dirty="0">
              <a:latin typeface="Nunito" pitchFamily="2" charset="-52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D8E9EA3-9848-0138-69D1-DF827566C56E}"/>
              </a:ext>
            </a:extLst>
          </p:cNvPr>
          <p:cNvSpPr/>
          <p:nvPr/>
        </p:nvSpPr>
        <p:spPr>
          <a:xfrm>
            <a:off x="15868355" y="1981673"/>
            <a:ext cx="4876327" cy="48763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17" name="Рисунок 16" descr="Изображение выглядит как Графика, графическая вставка, красный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60F04DDF-D375-C95F-14AB-AA3D8B39F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570" y="2274538"/>
            <a:ext cx="1772722" cy="1772722"/>
          </a:xfrm>
          <a:prstGeom prst="rect">
            <a:avLst/>
          </a:prstGeom>
        </p:spPr>
      </p:pic>
      <p:pic>
        <p:nvPicPr>
          <p:cNvPr id="18" name="Рисунок 17" descr="Изображение выглядит как искусство, иллюстрация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D5C36EC8-6D98-E16F-BE01-7357D8FAB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400" y="2226913"/>
            <a:ext cx="1494025" cy="1591461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искусство, иллюстрация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B7D4C750-98DD-3B68-6D6F-80EE0AD70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685" y="2635225"/>
            <a:ext cx="1125477" cy="1198877"/>
          </a:xfrm>
          <a:prstGeom prst="rect">
            <a:avLst/>
          </a:prstGeom>
        </p:spPr>
      </p:pic>
      <p:pic>
        <p:nvPicPr>
          <p:cNvPr id="20" name="Рисунок 19" descr="Изображение выглядит как Графика, графическая вставка, симво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48FE43A-87B1-0135-C123-BB50E1A4D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891" y="5148915"/>
            <a:ext cx="1675999" cy="15466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6C102F-82E5-13B3-F73F-C49874304E44}"/>
              </a:ext>
            </a:extLst>
          </p:cNvPr>
          <p:cNvSpPr txBox="1"/>
          <p:nvPr/>
        </p:nvSpPr>
        <p:spPr>
          <a:xfrm>
            <a:off x="14502779" y="962469"/>
            <a:ext cx="521015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000" b="1" dirty="0">
                <a:solidFill>
                  <a:srgbClr val="ED002F"/>
                </a:solidFill>
                <a:latin typeface="Nunito" pitchFamily="2" charset="-52"/>
              </a:rPr>
              <a:t>· Предоставление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 социальной поддержки</a:t>
            </a:r>
            <a: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 </a:t>
            </a:r>
            <a:r>
              <a:rPr lang="ru-KZ" sz="2000" b="1" dirty="0">
                <a:solidFill>
                  <a:srgbClr val="ED002F"/>
                </a:solidFill>
                <a:latin typeface="Nunito" pitchFamily="2" charset="-52"/>
              </a:rPr>
              <a:t>пожилым 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люд</a:t>
            </a:r>
            <a: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ям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, разнообразных услуг и главным образом - через общение.</a:t>
            </a:r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endParaRPr lang="ru-KZ" sz="2000" b="1" dirty="0">
              <a:solidFill>
                <a:srgbClr val="ED002F"/>
              </a:solidFill>
              <a:latin typeface="Nunito" pitchFamily="2" charset="-52"/>
            </a:endParaRPr>
          </a:p>
          <a:p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endParaRPr lang="ru-KZ" sz="2000" b="1" dirty="0">
              <a:solidFill>
                <a:srgbClr val="ED002F"/>
              </a:solidFill>
              <a:latin typeface="Nunito" pitchFamily="2" charset="-52"/>
            </a:endParaRPr>
          </a:p>
          <a:p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b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</a:br>
            <a:endParaRPr lang="ru-KZ" sz="2000" dirty="0">
              <a:solidFill>
                <a:srgbClr val="ED002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6BD684-FCD6-56F6-3905-5E01127AFDA8}"/>
              </a:ext>
            </a:extLst>
          </p:cNvPr>
          <p:cNvSpPr txBox="1"/>
          <p:nvPr/>
        </p:nvSpPr>
        <p:spPr>
          <a:xfrm>
            <a:off x="17973758" y="264673"/>
            <a:ext cx="2749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36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Наша </a:t>
            </a:r>
            <a:r>
              <a:rPr lang="ru-RU" sz="36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цель</a:t>
            </a:r>
            <a:r>
              <a:rPr lang="ru-KZ" sz="36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:</a:t>
            </a:r>
            <a:endParaRPr lang="ru-KZ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CEB975-4EBE-E68F-5146-A16FD0EA89A4}"/>
              </a:ext>
            </a:extLst>
          </p:cNvPr>
          <p:cNvSpPr txBox="1"/>
          <p:nvPr/>
        </p:nvSpPr>
        <p:spPr>
          <a:xfrm>
            <a:off x="16113427" y="4051049"/>
            <a:ext cx="52101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·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 Предоставить пенсионерам возможность общаться, делиться своими мыслями и интересами.</a:t>
            </a:r>
            <a:endParaRPr lang="ru-KZ" sz="2000" dirty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F6968B1-AA05-78DB-5031-24CCDF68BFF6}"/>
              </a:ext>
            </a:extLst>
          </p:cNvPr>
          <p:cNvGrpSpPr/>
          <p:nvPr/>
        </p:nvGrpSpPr>
        <p:grpSpPr>
          <a:xfrm>
            <a:off x="-2415171" y="437809"/>
            <a:ext cx="5924550" cy="2146474"/>
            <a:chOff x="-2415171" y="437809"/>
            <a:chExt cx="5924550" cy="2146474"/>
          </a:xfrm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AAB9B6D6-CFA0-A34E-B6DD-F17569B9E4E5}"/>
                </a:ext>
              </a:extLst>
            </p:cNvPr>
            <p:cNvSpPr/>
            <p:nvPr/>
          </p:nvSpPr>
          <p:spPr>
            <a:xfrm rot="19461227">
              <a:off x="-2415171" y="437809"/>
              <a:ext cx="5924550" cy="463550"/>
            </a:xfrm>
            <a:custGeom>
              <a:avLst/>
              <a:gdLst>
                <a:gd name="connsiteX0" fmla="*/ 5924550 w 5924550"/>
                <a:gd name="connsiteY0" fmla="*/ 463550 h 463550"/>
                <a:gd name="connsiteX1" fmla="*/ 2489200 w 5924550"/>
                <a:gd name="connsiteY1" fmla="*/ 463550 h 463550"/>
                <a:gd name="connsiteX2" fmla="*/ 0 w 5924550"/>
                <a:gd name="connsiteY2" fmla="*/ 463550 h 463550"/>
                <a:gd name="connsiteX3" fmla="*/ 0 w 5924550"/>
                <a:gd name="connsiteY3" fmla="*/ 0 h 463550"/>
                <a:gd name="connsiteX4" fmla="*/ 5492750 w 5924550"/>
                <a:gd name="connsiteY4" fmla="*/ 0 h 463550"/>
                <a:gd name="connsiteX5" fmla="*/ 5251450 w 5924550"/>
                <a:gd name="connsiteY5" fmla="*/ 241300 h 463550"/>
                <a:gd name="connsiteX6" fmla="*/ 5924550 w 5924550"/>
                <a:gd name="connsiteY6" fmla="*/ 46355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24550" h="463550">
                  <a:moveTo>
                    <a:pt x="5924550" y="463550"/>
                  </a:moveTo>
                  <a:lnTo>
                    <a:pt x="2489200" y="463550"/>
                  </a:lnTo>
                  <a:lnTo>
                    <a:pt x="0" y="463550"/>
                  </a:lnTo>
                  <a:lnTo>
                    <a:pt x="0" y="0"/>
                  </a:lnTo>
                  <a:lnTo>
                    <a:pt x="5492750" y="0"/>
                  </a:lnTo>
                  <a:lnTo>
                    <a:pt x="5251450" y="241300"/>
                  </a:lnTo>
                  <a:lnTo>
                    <a:pt x="5924550" y="463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84D0C876-E17D-67EF-17EA-21FDB8BFA2BC}"/>
                </a:ext>
              </a:extLst>
            </p:cNvPr>
            <p:cNvSpPr/>
            <p:nvPr/>
          </p:nvSpPr>
          <p:spPr>
            <a:xfrm>
              <a:off x="-1995206" y="2200108"/>
              <a:ext cx="285468" cy="384175"/>
            </a:xfrm>
            <a:custGeom>
              <a:avLst/>
              <a:gdLst>
                <a:gd name="connsiteX0" fmla="*/ 0 w 266700"/>
                <a:gd name="connsiteY0" fmla="*/ 0 h 384175"/>
                <a:gd name="connsiteX1" fmla="*/ 0 w 266700"/>
                <a:gd name="connsiteY1" fmla="*/ 323850 h 384175"/>
                <a:gd name="connsiteX2" fmla="*/ 266700 w 266700"/>
                <a:gd name="connsiteY2" fmla="*/ 384175 h 384175"/>
                <a:gd name="connsiteX3" fmla="*/ 0 w 266700"/>
                <a:gd name="connsiteY3" fmla="*/ 0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84175">
                  <a:moveTo>
                    <a:pt x="0" y="0"/>
                  </a:moveTo>
                  <a:lnTo>
                    <a:pt x="0" y="323850"/>
                  </a:lnTo>
                  <a:lnTo>
                    <a:pt x="266700" y="384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29FB4CB-D978-93D3-322E-5087AE0FBD60}"/>
              </a:ext>
            </a:extLst>
          </p:cNvPr>
          <p:cNvGrpSpPr/>
          <p:nvPr/>
        </p:nvGrpSpPr>
        <p:grpSpPr>
          <a:xfrm>
            <a:off x="-1880287" y="838861"/>
            <a:ext cx="5924550" cy="1948250"/>
            <a:chOff x="-1880287" y="838861"/>
            <a:chExt cx="5924550" cy="1948250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C36C7D80-6759-C6D3-D010-9801D75426D5}"/>
                </a:ext>
              </a:extLst>
            </p:cNvPr>
            <p:cNvSpPr/>
            <p:nvPr/>
          </p:nvSpPr>
          <p:spPr>
            <a:xfrm rot="19461227">
              <a:off x="-1880287" y="838861"/>
              <a:ext cx="5924550" cy="247214"/>
            </a:xfrm>
            <a:custGeom>
              <a:avLst/>
              <a:gdLst>
                <a:gd name="connsiteX0" fmla="*/ 5924550 w 5924550"/>
                <a:gd name="connsiteY0" fmla="*/ 463550 h 463550"/>
                <a:gd name="connsiteX1" fmla="*/ 2489200 w 5924550"/>
                <a:gd name="connsiteY1" fmla="*/ 463550 h 463550"/>
                <a:gd name="connsiteX2" fmla="*/ 0 w 5924550"/>
                <a:gd name="connsiteY2" fmla="*/ 463550 h 463550"/>
                <a:gd name="connsiteX3" fmla="*/ 0 w 5924550"/>
                <a:gd name="connsiteY3" fmla="*/ 0 h 463550"/>
                <a:gd name="connsiteX4" fmla="*/ 5492750 w 5924550"/>
                <a:gd name="connsiteY4" fmla="*/ 0 h 463550"/>
                <a:gd name="connsiteX5" fmla="*/ 5251450 w 5924550"/>
                <a:gd name="connsiteY5" fmla="*/ 241300 h 463550"/>
                <a:gd name="connsiteX6" fmla="*/ 5924550 w 5924550"/>
                <a:gd name="connsiteY6" fmla="*/ 46355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24550" h="463550">
                  <a:moveTo>
                    <a:pt x="5924550" y="463550"/>
                  </a:moveTo>
                  <a:lnTo>
                    <a:pt x="2489200" y="463550"/>
                  </a:lnTo>
                  <a:lnTo>
                    <a:pt x="0" y="463550"/>
                  </a:lnTo>
                  <a:lnTo>
                    <a:pt x="0" y="0"/>
                  </a:lnTo>
                  <a:lnTo>
                    <a:pt x="5492750" y="0"/>
                  </a:lnTo>
                  <a:lnTo>
                    <a:pt x="5251450" y="241300"/>
                  </a:lnTo>
                  <a:lnTo>
                    <a:pt x="5924550" y="463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0F34C0C1-2ED3-A258-A889-B53342DF21F6}"/>
                </a:ext>
              </a:extLst>
            </p:cNvPr>
            <p:cNvSpPr/>
            <p:nvPr/>
          </p:nvSpPr>
          <p:spPr>
            <a:xfrm rot="190012">
              <a:off x="-1408541" y="2586438"/>
              <a:ext cx="169676" cy="200673"/>
            </a:xfrm>
            <a:custGeom>
              <a:avLst/>
              <a:gdLst>
                <a:gd name="connsiteX0" fmla="*/ 0 w 266700"/>
                <a:gd name="connsiteY0" fmla="*/ 0 h 384175"/>
                <a:gd name="connsiteX1" fmla="*/ 0 w 266700"/>
                <a:gd name="connsiteY1" fmla="*/ 323850 h 384175"/>
                <a:gd name="connsiteX2" fmla="*/ 266700 w 266700"/>
                <a:gd name="connsiteY2" fmla="*/ 384175 h 384175"/>
                <a:gd name="connsiteX3" fmla="*/ 0 w 266700"/>
                <a:gd name="connsiteY3" fmla="*/ 0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84175">
                  <a:moveTo>
                    <a:pt x="0" y="0"/>
                  </a:moveTo>
                  <a:lnTo>
                    <a:pt x="0" y="323850"/>
                  </a:lnTo>
                  <a:lnTo>
                    <a:pt x="266700" y="384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35399D-DA48-E784-1DB6-C875C9C5D356}"/>
              </a:ext>
            </a:extLst>
          </p:cNvPr>
          <p:cNvSpPr txBox="1"/>
          <p:nvPr/>
        </p:nvSpPr>
        <p:spPr>
          <a:xfrm>
            <a:off x="1995103" y="1809520"/>
            <a:ext cx="37090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KZ" sz="2800" b="1" dirty="0">
                <a:solidFill>
                  <a:schemeClr val="bg1"/>
                </a:solidFill>
                <a:latin typeface="Nunito" pitchFamily="2" charset="-52"/>
              </a:rPr>
              <a:t>Из 6,033 пожилых опрошенных:</a:t>
            </a:r>
            <a:endParaRPr lang="ru-KZ" sz="2800" b="1" dirty="0">
              <a:latin typeface="Nunito" pitchFamily="2" charset="-52"/>
            </a:endParaRPr>
          </a:p>
        </p:txBody>
      </p:sp>
      <p:graphicFrame>
        <p:nvGraphicFramePr>
          <p:cNvPr id="30" name="Диаграмма 29">
            <a:extLst>
              <a:ext uri="{FF2B5EF4-FFF2-40B4-BE49-F238E27FC236}">
                <a16:creationId xmlns:a16="http://schemas.microsoft.com/office/drawing/2014/main" id="{DAF39869-2FFD-CD56-5472-01120D0031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880426"/>
              </p:ext>
            </p:extLst>
          </p:nvPr>
        </p:nvGraphicFramePr>
        <p:xfrm>
          <a:off x="455204" y="2635225"/>
          <a:ext cx="3462333" cy="3707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80ABA1F-C45A-9C5D-3518-6253D185C5A3}"/>
              </a:ext>
            </a:extLst>
          </p:cNvPr>
          <p:cNvSpPr txBox="1"/>
          <p:nvPr/>
        </p:nvSpPr>
        <p:spPr>
          <a:xfrm>
            <a:off x="3849625" y="4094374"/>
            <a:ext cx="20800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000" b="1" dirty="0">
                <a:solidFill>
                  <a:schemeClr val="bg1"/>
                </a:solidFill>
                <a:latin typeface="Nunito" pitchFamily="2" charset="-52"/>
              </a:rPr>
              <a:t>11.6% - чувствует себя одиноким  </a:t>
            </a:r>
            <a:endParaRPr lang="ru-KZ" sz="2000" dirty="0"/>
          </a:p>
        </p:txBody>
      </p:sp>
      <p:pic>
        <p:nvPicPr>
          <p:cNvPr id="34" name="Рисунок 33" descr="Изображение выглядит как Графика, логотип, красный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26BA39D2-E6DC-1E8F-AA3B-7C28551998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204" y="2274538"/>
            <a:ext cx="2667435" cy="29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19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0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48A1333E-8259-1898-5451-0C029CB7B252}"/>
              </a:ext>
            </a:extLst>
          </p:cNvPr>
          <p:cNvSpPr/>
          <p:nvPr/>
        </p:nvSpPr>
        <p:spPr>
          <a:xfrm>
            <a:off x="5921824" y="0"/>
            <a:ext cx="122226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ru-K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32654-93D8-232B-A6D6-BA510D8A3347}"/>
              </a:ext>
            </a:extLst>
          </p:cNvPr>
          <p:cNvSpPr txBox="1"/>
          <p:nvPr/>
        </p:nvSpPr>
        <p:spPr>
          <a:xfrm>
            <a:off x="6460457" y="962469"/>
            <a:ext cx="521015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000" b="1" dirty="0">
                <a:solidFill>
                  <a:srgbClr val="ED002F"/>
                </a:solidFill>
                <a:latin typeface="Nunito" pitchFamily="2" charset="-52"/>
              </a:rPr>
              <a:t>· Предоставление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 социальной поддержки</a:t>
            </a:r>
            <a: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 </a:t>
            </a:r>
            <a:r>
              <a:rPr lang="ru-KZ" sz="2000" b="1" dirty="0">
                <a:solidFill>
                  <a:srgbClr val="ED002F"/>
                </a:solidFill>
                <a:latin typeface="Nunito" pitchFamily="2" charset="-52"/>
              </a:rPr>
              <a:t>пожилым 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люд</a:t>
            </a:r>
            <a: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ям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, разнообразных услуг и главным образом - общение.</a:t>
            </a:r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endParaRPr lang="ru-KZ" sz="2000" b="1" dirty="0">
              <a:solidFill>
                <a:srgbClr val="ED002F"/>
              </a:solidFill>
              <a:latin typeface="Nunito" pitchFamily="2" charset="-52"/>
            </a:endParaRPr>
          </a:p>
          <a:p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endParaRPr lang="ru-KZ" sz="2000" b="1" dirty="0">
              <a:solidFill>
                <a:srgbClr val="ED002F"/>
              </a:solidFill>
              <a:latin typeface="Nunito" pitchFamily="2" charset="-52"/>
            </a:endParaRPr>
          </a:p>
          <a:p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b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</a:br>
            <a:endParaRPr lang="ru-KZ" sz="2000" dirty="0">
              <a:solidFill>
                <a:srgbClr val="ED002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F43C4-02E3-9DA9-25C9-82B998B0113B}"/>
              </a:ext>
            </a:extLst>
          </p:cNvPr>
          <p:cNvSpPr txBox="1"/>
          <p:nvPr/>
        </p:nvSpPr>
        <p:spPr>
          <a:xfrm>
            <a:off x="7759324" y="264673"/>
            <a:ext cx="2749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36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Наша </a:t>
            </a:r>
            <a:r>
              <a:rPr lang="ru-RU" sz="36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цель</a:t>
            </a:r>
            <a:r>
              <a:rPr lang="ru-KZ" sz="36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:</a:t>
            </a:r>
            <a:endParaRPr lang="ru-KZ" sz="3600" dirty="0"/>
          </a:p>
        </p:txBody>
      </p:sp>
      <p:pic>
        <p:nvPicPr>
          <p:cNvPr id="18" name="Рисунок 17" descr="Изображение выглядит как Графика, графическая вставка, красный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1996698B-ACCA-BFE6-1FCE-9E1BC31C6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3" y="2274538"/>
            <a:ext cx="1772722" cy="1772722"/>
          </a:xfrm>
          <a:prstGeom prst="rect">
            <a:avLst/>
          </a:prstGeom>
        </p:spPr>
      </p:pic>
      <p:pic>
        <p:nvPicPr>
          <p:cNvPr id="22" name="Рисунок 21" descr="Изображение выглядит как искусство, иллюстрация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41C5813A-21B0-32A8-4B66-55BF7DED6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64" y="2226913"/>
            <a:ext cx="1494025" cy="1591461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искусство, иллюстрация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78E30BF5-C0B8-E71E-C8E4-986D3356B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78" y="2635225"/>
            <a:ext cx="1125477" cy="1198877"/>
          </a:xfrm>
          <a:prstGeom prst="rect">
            <a:avLst/>
          </a:prstGeom>
        </p:spPr>
      </p:pic>
      <p:pic>
        <p:nvPicPr>
          <p:cNvPr id="27" name="Рисунок 26" descr="Изображение выглядит как Графика, графическая вставка, симво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85B312F-A2DA-7C47-3953-93425B7F2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689" y="5148915"/>
            <a:ext cx="1675999" cy="15466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6C2A3F6-0276-32F1-F689-E2875180E1A3}"/>
              </a:ext>
            </a:extLst>
          </p:cNvPr>
          <p:cNvSpPr txBox="1"/>
          <p:nvPr/>
        </p:nvSpPr>
        <p:spPr>
          <a:xfrm>
            <a:off x="6460457" y="4051049"/>
            <a:ext cx="52101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·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 Предоставить пенсионерам возможность общаться, делиться своими мыслями и интересами.</a:t>
            </a:r>
            <a:endParaRPr lang="ru-KZ" sz="2000" dirty="0"/>
          </a:p>
        </p:txBody>
      </p:sp>
      <p:sp>
        <p:nvSpPr>
          <p:cNvPr id="52" name="Заголовок 1">
            <a:extLst>
              <a:ext uri="{FF2B5EF4-FFF2-40B4-BE49-F238E27FC236}">
                <a16:creationId xmlns:a16="http://schemas.microsoft.com/office/drawing/2014/main" id="{45B3E7F2-54B9-3531-4EC2-5536797E85B4}"/>
              </a:ext>
            </a:extLst>
          </p:cNvPr>
          <p:cNvSpPr txBox="1">
            <a:spLocks/>
          </p:cNvSpPr>
          <p:nvPr/>
        </p:nvSpPr>
        <p:spPr>
          <a:xfrm>
            <a:off x="1610691" y="0"/>
            <a:ext cx="2545080" cy="9624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rgbClr val="ED002F"/>
                </a:solidFill>
                <a:latin typeface="Nunito" pitchFamily="2" charset="-52"/>
              </a:rPr>
              <a:t>SMUH</a:t>
            </a:r>
            <a:r>
              <a:rPr lang="en-US">
                <a:solidFill>
                  <a:srgbClr val="ED002F"/>
                </a:solidFill>
                <a:latin typeface="Berlin Sans FB Demi" panose="020E0802020502020306" pitchFamily="34" charset="0"/>
              </a:rPr>
              <a:t> </a:t>
            </a:r>
            <a:endParaRPr lang="ru-KZ" dirty="0">
              <a:solidFill>
                <a:srgbClr val="ED002F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5F9941-888F-7DFB-242A-D313C49F7ADB}"/>
              </a:ext>
            </a:extLst>
          </p:cNvPr>
          <p:cNvSpPr/>
          <p:nvPr/>
        </p:nvSpPr>
        <p:spPr>
          <a:xfrm>
            <a:off x="521386" y="1523372"/>
            <a:ext cx="4876327" cy="48763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6" name="Рисунок 5" descr="Изображение выглядит как символ, Графика, Шрифт, круг&#10;&#10;Автоматически созданное описание">
            <a:extLst>
              <a:ext uri="{FF2B5EF4-FFF2-40B4-BE49-F238E27FC236}">
                <a16:creationId xmlns:a16="http://schemas.microsoft.com/office/drawing/2014/main" id="{208B69C4-FF9E-D8C4-978E-72EB0BE29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1" y="2180439"/>
            <a:ext cx="3358998" cy="3358998"/>
          </a:xfrm>
          <a:prstGeom prst="rect">
            <a:avLst/>
          </a:prstGeom>
        </p:spPr>
      </p:pic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8B07E89-5001-D24A-B93D-9362C67F8CD7}"/>
              </a:ext>
            </a:extLst>
          </p:cNvPr>
          <p:cNvGrpSpPr/>
          <p:nvPr/>
        </p:nvGrpSpPr>
        <p:grpSpPr>
          <a:xfrm>
            <a:off x="2959549" y="-4626904"/>
            <a:ext cx="5924550" cy="2146474"/>
            <a:chOff x="-2415171" y="437809"/>
            <a:chExt cx="5924550" cy="2146474"/>
          </a:xfrm>
        </p:grpSpPr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291A099F-EE65-DBA2-211A-B8726D228653}"/>
                </a:ext>
              </a:extLst>
            </p:cNvPr>
            <p:cNvSpPr/>
            <p:nvPr/>
          </p:nvSpPr>
          <p:spPr>
            <a:xfrm rot="19461227">
              <a:off x="-2415171" y="437809"/>
              <a:ext cx="5924550" cy="463550"/>
            </a:xfrm>
            <a:custGeom>
              <a:avLst/>
              <a:gdLst>
                <a:gd name="connsiteX0" fmla="*/ 5924550 w 5924550"/>
                <a:gd name="connsiteY0" fmla="*/ 463550 h 463550"/>
                <a:gd name="connsiteX1" fmla="*/ 2489200 w 5924550"/>
                <a:gd name="connsiteY1" fmla="*/ 463550 h 463550"/>
                <a:gd name="connsiteX2" fmla="*/ 0 w 5924550"/>
                <a:gd name="connsiteY2" fmla="*/ 463550 h 463550"/>
                <a:gd name="connsiteX3" fmla="*/ 0 w 5924550"/>
                <a:gd name="connsiteY3" fmla="*/ 0 h 463550"/>
                <a:gd name="connsiteX4" fmla="*/ 5492750 w 5924550"/>
                <a:gd name="connsiteY4" fmla="*/ 0 h 463550"/>
                <a:gd name="connsiteX5" fmla="*/ 5251450 w 5924550"/>
                <a:gd name="connsiteY5" fmla="*/ 241300 h 463550"/>
                <a:gd name="connsiteX6" fmla="*/ 5924550 w 5924550"/>
                <a:gd name="connsiteY6" fmla="*/ 46355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24550" h="463550">
                  <a:moveTo>
                    <a:pt x="5924550" y="463550"/>
                  </a:moveTo>
                  <a:lnTo>
                    <a:pt x="2489200" y="463550"/>
                  </a:lnTo>
                  <a:lnTo>
                    <a:pt x="0" y="463550"/>
                  </a:lnTo>
                  <a:lnTo>
                    <a:pt x="0" y="0"/>
                  </a:lnTo>
                  <a:lnTo>
                    <a:pt x="5492750" y="0"/>
                  </a:lnTo>
                  <a:lnTo>
                    <a:pt x="5251450" y="241300"/>
                  </a:lnTo>
                  <a:lnTo>
                    <a:pt x="5924550" y="463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34" name="Полилиния: фигура 33">
              <a:extLst>
                <a:ext uri="{FF2B5EF4-FFF2-40B4-BE49-F238E27FC236}">
                  <a16:creationId xmlns:a16="http://schemas.microsoft.com/office/drawing/2014/main" id="{FE79066A-EDDC-D74E-497F-23C5309DE15B}"/>
                </a:ext>
              </a:extLst>
            </p:cNvPr>
            <p:cNvSpPr/>
            <p:nvPr/>
          </p:nvSpPr>
          <p:spPr>
            <a:xfrm>
              <a:off x="-1995206" y="2200108"/>
              <a:ext cx="285468" cy="384175"/>
            </a:xfrm>
            <a:custGeom>
              <a:avLst/>
              <a:gdLst>
                <a:gd name="connsiteX0" fmla="*/ 0 w 266700"/>
                <a:gd name="connsiteY0" fmla="*/ 0 h 384175"/>
                <a:gd name="connsiteX1" fmla="*/ 0 w 266700"/>
                <a:gd name="connsiteY1" fmla="*/ 323850 h 384175"/>
                <a:gd name="connsiteX2" fmla="*/ 266700 w 266700"/>
                <a:gd name="connsiteY2" fmla="*/ 384175 h 384175"/>
                <a:gd name="connsiteX3" fmla="*/ 0 w 266700"/>
                <a:gd name="connsiteY3" fmla="*/ 0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84175">
                  <a:moveTo>
                    <a:pt x="0" y="0"/>
                  </a:moveTo>
                  <a:lnTo>
                    <a:pt x="0" y="323850"/>
                  </a:lnTo>
                  <a:lnTo>
                    <a:pt x="266700" y="384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7337CBC6-C87F-9F4C-3B48-3B25489F4D1C}"/>
              </a:ext>
            </a:extLst>
          </p:cNvPr>
          <p:cNvGrpSpPr/>
          <p:nvPr/>
        </p:nvGrpSpPr>
        <p:grpSpPr>
          <a:xfrm>
            <a:off x="7171744" y="-6908886"/>
            <a:ext cx="5924550" cy="1948250"/>
            <a:chOff x="-1880287" y="838861"/>
            <a:chExt cx="5924550" cy="1948250"/>
          </a:xfrm>
        </p:grpSpPr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D521FF22-AB84-2F57-083C-CCA22F345FB7}"/>
                </a:ext>
              </a:extLst>
            </p:cNvPr>
            <p:cNvSpPr/>
            <p:nvPr/>
          </p:nvSpPr>
          <p:spPr>
            <a:xfrm rot="19461227">
              <a:off x="-1880287" y="838861"/>
              <a:ext cx="5924550" cy="247214"/>
            </a:xfrm>
            <a:custGeom>
              <a:avLst/>
              <a:gdLst>
                <a:gd name="connsiteX0" fmla="*/ 5924550 w 5924550"/>
                <a:gd name="connsiteY0" fmla="*/ 463550 h 463550"/>
                <a:gd name="connsiteX1" fmla="*/ 2489200 w 5924550"/>
                <a:gd name="connsiteY1" fmla="*/ 463550 h 463550"/>
                <a:gd name="connsiteX2" fmla="*/ 0 w 5924550"/>
                <a:gd name="connsiteY2" fmla="*/ 463550 h 463550"/>
                <a:gd name="connsiteX3" fmla="*/ 0 w 5924550"/>
                <a:gd name="connsiteY3" fmla="*/ 0 h 463550"/>
                <a:gd name="connsiteX4" fmla="*/ 5492750 w 5924550"/>
                <a:gd name="connsiteY4" fmla="*/ 0 h 463550"/>
                <a:gd name="connsiteX5" fmla="*/ 5251450 w 5924550"/>
                <a:gd name="connsiteY5" fmla="*/ 241300 h 463550"/>
                <a:gd name="connsiteX6" fmla="*/ 5924550 w 5924550"/>
                <a:gd name="connsiteY6" fmla="*/ 46355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24550" h="463550">
                  <a:moveTo>
                    <a:pt x="5924550" y="463550"/>
                  </a:moveTo>
                  <a:lnTo>
                    <a:pt x="2489200" y="463550"/>
                  </a:lnTo>
                  <a:lnTo>
                    <a:pt x="0" y="463550"/>
                  </a:lnTo>
                  <a:lnTo>
                    <a:pt x="0" y="0"/>
                  </a:lnTo>
                  <a:lnTo>
                    <a:pt x="5492750" y="0"/>
                  </a:lnTo>
                  <a:lnTo>
                    <a:pt x="5251450" y="241300"/>
                  </a:lnTo>
                  <a:lnTo>
                    <a:pt x="5924550" y="463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241C2194-F9C6-A7FD-8183-AB4331A7B770}"/>
                </a:ext>
              </a:extLst>
            </p:cNvPr>
            <p:cNvSpPr/>
            <p:nvPr/>
          </p:nvSpPr>
          <p:spPr>
            <a:xfrm rot="190012">
              <a:off x="-1408541" y="2586438"/>
              <a:ext cx="169676" cy="200673"/>
            </a:xfrm>
            <a:custGeom>
              <a:avLst/>
              <a:gdLst>
                <a:gd name="connsiteX0" fmla="*/ 0 w 266700"/>
                <a:gd name="connsiteY0" fmla="*/ 0 h 384175"/>
                <a:gd name="connsiteX1" fmla="*/ 0 w 266700"/>
                <a:gd name="connsiteY1" fmla="*/ 323850 h 384175"/>
                <a:gd name="connsiteX2" fmla="*/ 266700 w 266700"/>
                <a:gd name="connsiteY2" fmla="*/ 384175 h 384175"/>
                <a:gd name="connsiteX3" fmla="*/ 0 w 266700"/>
                <a:gd name="connsiteY3" fmla="*/ 0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84175">
                  <a:moveTo>
                    <a:pt x="0" y="0"/>
                  </a:moveTo>
                  <a:lnTo>
                    <a:pt x="0" y="323850"/>
                  </a:lnTo>
                  <a:lnTo>
                    <a:pt x="266700" y="384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48CA5D7-548B-BCA9-F27E-F02331E37619}"/>
              </a:ext>
            </a:extLst>
          </p:cNvPr>
          <p:cNvSpPr txBox="1"/>
          <p:nvPr/>
        </p:nvSpPr>
        <p:spPr>
          <a:xfrm>
            <a:off x="-8730047" y="1828570"/>
            <a:ext cx="37090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KZ" sz="2800" b="1" dirty="0">
                <a:solidFill>
                  <a:schemeClr val="bg1"/>
                </a:solidFill>
                <a:latin typeface="Nunito" pitchFamily="2" charset="-52"/>
              </a:rPr>
              <a:t>Из 6,033 пожилых опрошенных:</a:t>
            </a:r>
            <a:endParaRPr lang="ru-KZ" sz="2800" b="1" dirty="0">
              <a:latin typeface="Nunito" pitchFamily="2" charset="-52"/>
            </a:endParaRPr>
          </a:p>
        </p:txBody>
      </p:sp>
      <p:graphicFrame>
        <p:nvGraphicFramePr>
          <p:cNvPr id="39" name="Диаграмма 38">
            <a:extLst>
              <a:ext uri="{FF2B5EF4-FFF2-40B4-BE49-F238E27FC236}">
                <a16:creationId xmlns:a16="http://schemas.microsoft.com/office/drawing/2014/main" id="{CF6870D5-E4CE-A62D-70BE-A16D15DEA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082646"/>
              </p:ext>
            </p:extLst>
          </p:nvPr>
        </p:nvGraphicFramePr>
        <p:xfrm>
          <a:off x="-12346396" y="2635225"/>
          <a:ext cx="3462333" cy="3707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7145D5A-0187-762D-07B7-682B930E5EC3}"/>
              </a:ext>
            </a:extLst>
          </p:cNvPr>
          <p:cNvSpPr txBox="1"/>
          <p:nvPr/>
        </p:nvSpPr>
        <p:spPr>
          <a:xfrm>
            <a:off x="3849625" y="13924174"/>
            <a:ext cx="20800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000" b="1" dirty="0">
                <a:solidFill>
                  <a:schemeClr val="bg1"/>
                </a:solidFill>
                <a:latin typeface="Nunito" pitchFamily="2" charset="-52"/>
              </a:rPr>
              <a:t>11.6% - чувствует себя одиноким  </a:t>
            </a:r>
            <a:endParaRPr lang="ru-KZ" sz="2000" dirty="0"/>
          </a:p>
        </p:txBody>
      </p:sp>
      <p:pic>
        <p:nvPicPr>
          <p:cNvPr id="41" name="Рисунок 40" descr="Изображение выглядит как Графика, логотип, красный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4D7DB04E-EC44-79CB-855F-27B53760E3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62342" y="2594359"/>
            <a:ext cx="2667435" cy="290580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F0D89-2248-C066-23C1-26A42E577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691" y="0"/>
            <a:ext cx="2545080" cy="962469"/>
          </a:xfrm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  <a:latin typeface="Nunito" pitchFamily="2" charset="-52"/>
              </a:rPr>
              <a:t>SMUH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endParaRPr lang="ru-KZ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ADE819-6404-E4D4-479C-4BCC0D4C69CF}"/>
              </a:ext>
            </a:extLst>
          </p:cNvPr>
          <p:cNvSpPr txBox="1"/>
          <p:nvPr/>
        </p:nvSpPr>
        <p:spPr>
          <a:xfrm>
            <a:off x="1635568" y="850920"/>
            <a:ext cx="26479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200" b="1" dirty="0">
                <a:solidFill>
                  <a:schemeClr val="bg1"/>
                </a:solidFill>
                <a:latin typeface="Nunito" pitchFamily="2" charset="-52"/>
              </a:rPr>
              <a:t>Мы всегда рядом</a:t>
            </a: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9352EAEA-6EBF-65FD-0588-737E8596CCC0}"/>
              </a:ext>
            </a:extLst>
          </p:cNvPr>
          <p:cNvSpPr/>
          <p:nvPr/>
        </p:nvSpPr>
        <p:spPr>
          <a:xfrm>
            <a:off x="17948080" y="0"/>
            <a:ext cx="4098684" cy="6858000"/>
          </a:xfrm>
          <a:prstGeom prst="rect">
            <a:avLst/>
          </a:prstGeom>
          <a:solidFill>
            <a:srgbClr val="ED00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B3A9F24A-C3C5-0668-7F4B-286F99CC757B}"/>
              </a:ext>
            </a:extLst>
          </p:cNvPr>
          <p:cNvGrpSpPr/>
          <p:nvPr/>
        </p:nvGrpSpPr>
        <p:grpSpPr>
          <a:xfrm rot="16200000">
            <a:off x="10909406" y="12153587"/>
            <a:ext cx="13380358" cy="724659"/>
            <a:chOff x="-3838464" y="3581400"/>
            <a:chExt cx="13380358" cy="724659"/>
          </a:xfrm>
        </p:grpSpPr>
        <p:sp>
          <p:nvSpPr>
            <p:cNvPr id="74" name="Равнобедренный треугольник 73">
              <a:extLst>
                <a:ext uri="{FF2B5EF4-FFF2-40B4-BE49-F238E27FC236}">
                  <a16:creationId xmlns:a16="http://schemas.microsoft.com/office/drawing/2014/main" id="{2CAD0AD0-CE09-430E-8991-BB3F566825A8}"/>
                </a:ext>
              </a:extLst>
            </p:cNvPr>
            <p:cNvSpPr/>
            <p:nvPr/>
          </p:nvSpPr>
          <p:spPr>
            <a:xfrm>
              <a:off x="2824377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75" name="Равнобедренный треугольник 74">
              <a:extLst>
                <a:ext uri="{FF2B5EF4-FFF2-40B4-BE49-F238E27FC236}">
                  <a16:creationId xmlns:a16="http://schemas.microsoft.com/office/drawing/2014/main" id="{7E1D692F-5FDC-3180-E8F9-8EA4FF64C5FC}"/>
                </a:ext>
              </a:extLst>
            </p:cNvPr>
            <p:cNvSpPr/>
            <p:nvPr/>
          </p:nvSpPr>
          <p:spPr>
            <a:xfrm>
              <a:off x="3664982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7C1A0DEE-B0F8-C22E-B414-C95167E03F07}"/>
                </a:ext>
              </a:extLst>
            </p:cNvPr>
            <p:cNvSpPr/>
            <p:nvPr/>
          </p:nvSpPr>
          <p:spPr>
            <a:xfrm>
              <a:off x="4505587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77" name="Равнобедренный треугольник 76">
              <a:extLst>
                <a:ext uri="{FF2B5EF4-FFF2-40B4-BE49-F238E27FC236}">
                  <a16:creationId xmlns:a16="http://schemas.microsoft.com/office/drawing/2014/main" id="{DD2C03D3-CE44-B633-104A-59E78660212E}"/>
                </a:ext>
              </a:extLst>
            </p:cNvPr>
            <p:cNvSpPr/>
            <p:nvPr/>
          </p:nvSpPr>
          <p:spPr>
            <a:xfrm>
              <a:off x="5346192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78" name="Равнобедренный треугольник 77">
              <a:extLst>
                <a:ext uri="{FF2B5EF4-FFF2-40B4-BE49-F238E27FC236}">
                  <a16:creationId xmlns:a16="http://schemas.microsoft.com/office/drawing/2014/main" id="{A4577700-D3D7-5EDD-FFFD-B40D9A0170A3}"/>
                </a:ext>
              </a:extLst>
            </p:cNvPr>
            <p:cNvSpPr/>
            <p:nvPr/>
          </p:nvSpPr>
          <p:spPr>
            <a:xfrm>
              <a:off x="6179474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79" name="Равнобедренный треугольник 78">
              <a:extLst>
                <a:ext uri="{FF2B5EF4-FFF2-40B4-BE49-F238E27FC236}">
                  <a16:creationId xmlns:a16="http://schemas.microsoft.com/office/drawing/2014/main" id="{7DD0D66D-3808-887E-9D83-9B20C735392F}"/>
                </a:ext>
              </a:extLst>
            </p:cNvPr>
            <p:cNvSpPr/>
            <p:nvPr/>
          </p:nvSpPr>
          <p:spPr>
            <a:xfrm>
              <a:off x="7020079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80" name="Равнобедренный треугольник 79">
              <a:extLst>
                <a:ext uri="{FF2B5EF4-FFF2-40B4-BE49-F238E27FC236}">
                  <a16:creationId xmlns:a16="http://schemas.microsoft.com/office/drawing/2014/main" id="{5B0E7DFF-AE5B-6DD1-EE4B-3F1586A16E52}"/>
                </a:ext>
              </a:extLst>
            </p:cNvPr>
            <p:cNvSpPr/>
            <p:nvPr/>
          </p:nvSpPr>
          <p:spPr>
            <a:xfrm>
              <a:off x="7860684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81" name="Равнобедренный треугольник 80">
              <a:extLst>
                <a:ext uri="{FF2B5EF4-FFF2-40B4-BE49-F238E27FC236}">
                  <a16:creationId xmlns:a16="http://schemas.microsoft.com/office/drawing/2014/main" id="{2BFB1D09-758F-C704-11C9-C3D86801F6DF}"/>
                </a:ext>
              </a:extLst>
            </p:cNvPr>
            <p:cNvSpPr/>
            <p:nvPr/>
          </p:nvSpPr>
          <p:spPr>
            <a:xfrm>
              <a:off x="8701289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82" name="Равнобедренный треугольник 81">
              <a:extLst>
                <a:ext uri="{FF2B5EF4-FFF2-40B4-BE49-F238E27FC236}">
                  <a16:creationId xmlns:a16="http://schemas.microsoft.com/office/drawing/2014/main" id="{F17456B7-19AC-4DC6-8081-1770FEC74495}"/>
                </a:ext>
              </a:extLst>
            </p:cNvPr>
            <p:cNvSpPr/>
            <p:nvPr/>
          </p:nvSpPr>
          <p:spPr>
            <a:xfrm>
              <a:off x="-3838464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83" name="Равнобедренный треугольник 82">
              <a:extLst>
                <a:ext uri="{FF2B5EF4-FFF2-40B4-BE49-F238E27FC236}">
                  <a16:creationId xmlns:a16="http://schemas.microsoft.com/office/drawing/2014/main" id="{C9CB12D6-EFB3-A90B-B86A-47984EC59956}"/>
                </a:ext>
              </a:extLst>
            </p:cNvPr>
            <p:cNvSpPr/>
            <p:nvPr/>
          </p:nvSpPr>
          <p:spPr>
            <a:xfrm>
              <a:off x="-2997859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84" name="Равнобедренный треугольник 83">
              <a:extLst>
                <a:ext uri="{FF2B5EF4-FFF2-40B4-BE49-F238E27FC236}">
                  <a16:creationId xmlns:a16="http://schemas.microsoft.com/office/drawing/2014/main" id="{768CC184-4BD3-0B0F-5DF0-0B2076C50D56}"/>
                </a:ext>
              </a:extLst>
            </p:cNvPr>
            <p:cNvSpPr/>
            <p:nvPr/>
          </p:nvSpPr>
          <p:spPr>
            <a:xfrm>
              <a:off x="-2157254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85" name="Равнобедренный треугольник 84">
              <a:extLst>
                <a:ext uri="{FF2B5EF4-FFF2-40B4-BE49-F238E27FC236}">
                  <a16:creationId xmlns:a16="http://schemas.microsoft.com/office/drawing/2014/main" id="{85ADEB2D-3F0A-805D-0772-0676FDFB937F}"/>
                </a:ext>
              </a:extLst>
            </p:cNvPr>
            <p:cNvSpPr/>
            <p:nvPr/>
          </p:nvSpPr>
          <p:spPr>
            <a:xfrm>
              <a:off x="-1316650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86" name="Равнобедренный треугольник 85">
              <a:extLst>
                <a:ext uri="{FF2B5EF4-FFF2-40B4-BE49-F238E27FC236}">
                  <a16:creationId xmlns:a16="http://schemas.microsoft.com/office/drawing/2014/main" id="{F4B21DAF-3461-F7C2-F668-2D4F5655D380}"/>
                </a:ext>
              </a:extLst>
            </p:cNvPr>
            <p:cNvSpPr/>
            <p:nvPr/>
          </p:nvSpPr>
          <p:spPr>
            <a:xfrm>
              <a:off x="-483367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87" name="Равнобедренный треугольник 86">
              <a:extLst>
                <a:ext uri="{FF2B5EF4-FFF2-40B4-BE49-F238E27FC236}">
                  <a16:creationId xmlns:a16="http://schemas.microsoft.com/office/drawing/2014/main" id="{5D03D825-3168-0EE4-A75E-F229707A0813}"/>
                </a:ext>
              </a:extLst>
            </p:cNvPr>
            <p:cNvSpPr/>
            <p:nvPr/>
          </p:nvSpPr>
          <p:spPr>
            <a:xfrm>
              <a:off x="357238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88" name="Равнобедренный треугольник 87">
              <a:extLst>
                <a:ext uri="{FF2B5EF4-FFF2-40B4-BE49-F238E27FC236}">
                  <a16:creationId xmlns:a16="http://schemas.microsoft.com/office/drawing/2014/main" id="{9EFBB6C2-CBFC-1907-A45D-7C599AE2A2B3}"/>
                </a:ext>
              </a:extLst>
            </p:cNvPr>
            <p:cNvSpPr/>
            <p:nvPr/>
          </p:nvSpPr>
          <p:spPr>
            <a:xfrm>
              <a:off x="1197843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89" name="Равнобедренный треугольник 88">
              <a:extLst>
                <a:ext uri="{FF2B5EF4-FFF2-40B4-BE49-F238E27FC236}">
                  <a16:creationId xmlns:a16="http://schemas.microsoft.com/office/drawing/2014/main" id="{8AE74810-FFCA-3900-BB4D-546569A91021}"/>
                </a:ext>
              </a:extLst>
            </p:cNvPr>
            <p:cNvSpPr/>
            <p:nvPr/>
          </p:nvSpPr>
          <p:spPr>
            <a:xfrm>
              <a:off x="2038448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D57BAF35-4026-407D-9EA4-1378C984E97F}"/>
              </a:ext>
            </a:extLst>
          </p:cNvPr>
          <p:cNvSpPr txBox="1"/>
          <p:nvPr/>
        </p:nvSpPr>
        <p:spPr>
          <a:xfrm>
            <a:off x="1953433" y="24726617"/>
            <a:ext cx="1426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D002F"/>
                </a:solidFill>
                <a:latin typeface="Nunito" pitchFamily="2" charset="-52"/>
              </a:rPr>
              <a:t>GitHub</a:t>
            </a:r>
            <a:endParaRPr lang="ru-KZ" sz="2800" b="1" dirty="0">
              <a:solidFill>
                <a:srgbClr val="ED002F"/>
              </a:solidFill>
              <a:latin typeface="Nunito" pitchFamily="2" charset="-52"/>
            </a:endParaRPr>
          </a:p>
        </p:txBody>
      </p:sp>
      <p:pic>
        <p:nvPicPr>
          <p:cNvPr id="92" name="Рисунок 91" descr="Изображение выглядит как Графика, шаблон, снимок экран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20133C96-B85A-048C-EDF7-58C3F8FA13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5" y="14521336"/>
            <a:ext cx="3174892" cy="317489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2DBE0DBA-F18E-E301-C6D8-3DE021EFD74B}"/>
              </a:ext>
            </a:extLst>
          </p:cNvPr>
          <p:cNvSpPr txBox="1"/>
          <p:nvPr/>
        </p:nvSpPr>
        <p:spPr>
          <a:xfrm>
            <a:off x="6043575" y="26710700"/>
            <a:ext cx="2527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D002F"/>
                </a:solidFill>
                <a:latin typeface="Nunito" pitchFamily="2" charset="-52"/>
              </a:rPr>
              <a:t>Source(</a:t>
            </a:r>
            <a:r>
              <a:rPr lang="en-US" sz="2800" b="1" dirty="0" err="1">
                <a:solidFill>
                  <a:srgbClr val="ED002F"/>
                </a:solidFill>
                <a:latin typeface="Nunito" pitchFamily="2" charset="-52"/>
              </a:rPr>
              <a:t>wiley</a:t>
            </a:r>
            <a:r>
              <a:rPr lang="en-US" sz="2800" b="1" dirty="0">
                <a:solidFill>
                  <a:srgbClr val="ED002F"/>
                </a:solidFill>
                <a:latin typeface="Nunito" pitchFamily="2" charset="-52"/>
              </a:rPr>
              <a:t>)</a:t>
            </a:r>
            <a:endParaRPr lang="ru-KZ" sz="2800" b="1" dirty="0">
              <a:solidFill>
                <a:srgbClr val="ED002F"/>
              </a:solidFill>
              <a:latin typeface="Nunito" pitchFamily="2" charset="-52"/>
            </a:endParaRPr>
          </a:p>
        </p:txBody>
      </p:sp>
      <p:pic>
        <p:nvPicPr>
          <p:cNvPr id="94" name="Рисунок 93" descr="Изображение выглядит как шаблон, искусство, прямоугольн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1770D147-BA63-9CEF-4904-297DA5E8B7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16" y="16683838"/>
            <a:ext cx="2791971" cy="27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85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0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A99B62E-BC32-BD2A-C769-D3063DB50A0A}"/>
              </a:ext>
            </a:extLst>
          </p:cNvPr>
          <p:cNvSpPr/>
          <p:nvPr/>
        </p:nvSpPr>
        <p:spPr>
          <a:xfrm>
            <a:off x="0" y="0"/>
            <a:ext cx="122226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ru-KZ" dirty="0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8B07E89-5001-D24A-B93D-9362C67F8CD7}"/>
              </a:ext>
            </a:extLst>
          </p:cNvPr>
          <p:cNvGrpSpPr/>
          <p:nvPr/>
        </p:nvGrpSpPr>
        <p:grpSpPr>
          <a:xfrm>
            <a:off x="2959549" y="-4626904"/>
            <a:ext cx="5924550" cy="2146474"/>
            <a:chOff x="-2415171" y="437809"/>
            <a:chExt cx="5924550" cy="2146474"/>
          </a:xfrm>
        </p:grpSpPr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291A099F-EE65-DBA2-211A-B8726D228653}"/>
                </a:ext>
              </a:extLst>
            </p:cNvPr>
            <p:cNvSpPr/>
            <p:nvPr/>
          </p:nvSpPr>
          <p:spPr>
            <a:xfrm rot="19461227">
              <a:off x="-2415171" y="437809"/>
              <a:ext cx="5924550" cy="463550"/>
            </a:xfrm>
            <a:custGeom>
              <a:avLst/>
              <a:gdLst>
                <a:gd name="connsiteX0" fmla="*/ 5924550 w 5924550"/>
                <a:gd name="connsiteY0" fmla="*/ 463550 h 463550"/>
                <a:gd name="connsiteX1" fmla="*/ 2489200 w 5924550"/>
                <a:gd name="connsiteY1" fmla="*/ 463550 h 463550"/>
                <a:gd name="connsiteX2" fmla="*/ 0 w 5924550"/>
                <a:gd name="connsiteY2" fmla="*/ 463550 h 463550"/>
                <a:gd name="connsiteX3" fmla="*/ 0 w 5924550"/>
                <a:gd name="connsiteY3" fmla="*/ 0 h 463550"/>
                <a:gd name="connsiteX4" fmla="*/ 5492750 w 5924550"/>
                <a:gd name="connsiteY4" fmla="*/ 0 h 463550"/>
                <a:gd name="connsiteX5" fmla="*/ 5251450 w 5924550"/>
                <a:gd name="connsiteY5" fmla="*/ 241300 h 463550"/>
                <a:gd name="connsiteX6" fmla="*/ 5924550 w 5924550"/>
                <a:gd name="connsiteY6" fmla="*/ 46355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24550" h="463550">
                  <a:moveTo>
                    <a:pt x="5924550" y="463550"/>
                  </a:moveTo>
                  <a:lnTo>
                    <a:pt x="2489200" y="463550"/>
                  </a:lnTo>
                  <a:lnTo>
                    <a:pt x="0" y="463550"/>
                  </a:lnTo>
                  <a:lnTo>
                    <a:pt x="0" y="0"/>
                  </a:lnTo>
                  <a:lnTo>
                    <a:pt x="5492750" y="0"/>
                  </a:lnTo>
                  <a:lnTo>
                    <a:pt x="5251450" y="241300"/>
                  </a:lnTo>
                  <a:lnTo>
                    <a:pt x="5924550" y="463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34" name="Полилиния: фигура 33">
              <a:extLst>
                <a:ext uri="{FF2B5EF4-FFF2-40B4-BE49-F238E27FC236}">
                  <a16:creationId xmlns:a16="http://schemas.microsoft.com/office/drawing/2014/main" id="{FE79066A-EDDC-D74E-497F-23C5309DE15B}"/>
                </a:ext>
              </a:extLst>
            </p:cNvPr>
            <p:cNvSpPr/>
            <p:nvPr/>
          </p:nvSpPr>
          <p:spPr>
            <a:xfrm>
              <a:off x="-1995206" y="2200108"/>
              <a:ext cx="285468" cy="384175"/>
            </a:xfrm>
            <a:custGeom>
              <a:avLst/>
              <a:gdLst>
                <a:gd name="connsiteX0" fmla="*/ 0 w 266700"/>
                <a:gd name="connsiteY0" fmla="*/ 0 h 384175"/>
                <a:gd name="connsiteX1" fmla="*/ 0 w 266700"/>
                <a:gd name="connsiteY1" fmla="*/ 323850 h 384175"/>
                <a:gd name="connsiteX2" fmla="*/ 266700 w 266700"/>
                <a:gd name="connsiteY2" fmla="*/ 384175 h 384175"/>
                <a:gd name="connsiteX3" fmla="*/ 0 w 266700"/>
                <a:gd name="connsiteY3" fmla="*/ 0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84175">
                  <a:moveTo>
                    <a:pt x="0" y="0"/>
                  </a:moveTo>
                  <a:lnTo>
                    <a:pt x="0" y="323850"/>
                  </a:lnTo>
                  <a:lnTo>
                    <a:pt x="266700" y="384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 dirty="0"/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7337CBC6-C87F-9F4C-3B48-3B25489F4D1C}"/>
              </a:ext>
            </a:extLst>
          </p:cNvPr>
          <p:cNvGrpSpPr/>
          <p:nvPr/>
        </p:nvGrpSpPr>
        <p:grpSpPr>
          <a:xfrm>
            <a:off x="7171744" y="-6908886"/>
            <a:ext cx="5924550" cy="1948250"/>
            <a:chOff x="-1880287" y="838861"/>
            <a:chExt cx="5924550" cy="1948250"/>
          </a:xfrm>
        </p:grpSpPr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D521FF22-AB84-2F57-083C-CCA22F345FB7}"/>
                </a:ext>
              </a:extLst>
            </p:cNvPr>
            <p:cNvSpPr/>
            <p:nvPr/>
          </p:nvSpPr>
          <p:spPr>
            <a:xfrm rot="19461227">
              <a:off x="-1880287" y="838861"/>
              <a:ext cx="5924550" cy="247214"/>
            </a:xfrm>
            <a:custGeom>
              <a:avLst/>
              <a:gdLst>
                <a:gd name="connsiteX0" fmla="*/ 5924550 w 5924550"/>
                <a:gd name="connsiteY0" fmla="*/ 463550 h 463550"/>
                <a:gd name="connsiteX1" fmla="*/ 2489200 w 5924550"/>
                <a:gd name="connsiteY1" fmla="*/ 463550 h 463550"/>
                <a:gd name="connsiteX2" fmla="*/ 0 w 5924550"/>
                <a:gd name="connsiteY2" fmla="*/ 463550 h 463550"/>
                <a:gd name="connsiteX3" fmla="*/ 0 w 5924550"/>
                <a:gd name="connsiteY3" fmla="*/ 0 h 463550"/>
                <a:gd name="connsiteX4" fmla="*/ 5492750 w 5924550"/>
                <a:gd name="connsiteY4" fmla="*/ 0 h 463550"/>
                <a:gd name="connsiteX5" fmla="*/ 5251450 w 5924550"/>
                <a:gd name="connsiteY5" fmla="*/ 241300 h 463550"/>
                <a:gd name="connsiteX6" fmla="*/ 5924550 w 5924550"/>
                <a:gd name="connsiteY6" fmla="*/ 46355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24550" h="463550">
                  <a:moveTo>
                    <a:pt x="5924550" y="463550"/>
                  </a:moveTo>
                  <a:lnTo>
                    <a:pt x="2489200" y="463550"/>
                  </a:lnTo>
                  <a:lnTo>
                    <a:pt x="0" y="463550"/>
                  </a:lnTo>
                  <a:lnTo>
                    <a:pt x="0" y="0"/>
                  </a:lnTo>
                  <a:lnTo>
                    <a:pt x="5492750" y="0"/>
                  </a:lnTo>
                  <a:lnTo>
                    <a:pt x="5251450" y="241300"/>
                  </a:lnTo>
                  <a:lnTo>
                    <a:pt x="5924550" y="463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241C2194-F9C6-A7FD-8183-AB4331A7B770}"/>
                </a:ext>
              </a:extLst>
            </p:cNvPr>
            <p:cNvSpPr/>
            <p:nvPr/>
          </p:nvSpPr>
          <p:spPr>
            <a:xfrm rot="190012">
              <a:off x="-1408541" y="2586438"/>
              <a:ext cx="169676" cy="200673"/>
            </a:xfrm>
            <a:custGeom>
              <a:avLst/>
              <a:gdLst>
                <a:gd name="connsiteX0" fmla="*/ 0 w 266700"/>
                <a:gd name="connsiteY0" fmla="*/ 0 h 384175"/>
                <a:gd name="connsiteX1" fmla="*/ 0 w 266700"/>
                <a:gd name="connsiteY1" fmla="*/ 323850 h 384175"/>
                <a:gd name="connsiteX2" fmla="*/ 266700 w 266700"/>
                <a:gd name="connsiteY2" fmla="*/ 384175 h 384175"/>
                <a:gd name="connsiteX3" fmla="*/ 0 w 266700"/>
                <a:gd name="connsiteY3" fmla="*/ 0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84175">
                  <a:moveTo>
                    <a:pt x="0" y="0"/>
                  </a:moveTo>
                  <a:lnTo>
                    <a:pt x="0" y="323850"/>
                  </a:lnTo>
                  <a:lnTo>
                    <a:pt x="266700" y="384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  <p:graphicFrame>
        <p:nvGraphicFramePr>
          <p:cNvPr id="39" name="Диаграмма 38">
            <a:extLst>
              <a:ext uri="{FF2B5EF4-FFF2-40B4-BE49-F238E27FC236}">
                <a16:creationId xmlns:a16="http://schemas.microsoft.com/office/drawing/2014/main" id="{CF6870D5-E4CE-A62D-70BE-A16D15DEA553}"/>
              </a:ext>
            </a:extLst>
          </p:cNvPr>
          <p:cNvGraphicFramePr/>
          <p:nvPr/>
        </p:nvGraphicFramePr>
        <p:xfrm>
          <a:off x="-12346396" y="2635225"/>
          <a:ext cx="3462333" cy="3707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7145D5A-0187-762D-07B7-682B930E5EC3}"/>
              </a:ext>
            </a:extLst>
          </p:cNvPr>
          <p:cNvSpPr txBox="1"/>
          <p:nvPr/>
        </p:nvSpPr>
        <p:spPr>
          <a:xfrm>
            <a:off x="3849625" y="13924174"/>
            <a:ext cx="20800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000" b="1" dirty="0">
                <a:solidFill>
                  <a:schemeClr val="bg1"/>
                </a:solidFill>
                <a:latin typeface="Nunito" pitchFamily="2" charset="-52"/>
              </a:rPr>
              <a:t>11.6% - чувствует себя одиноким  </a:t>
            </a:r>
            <a:endParaRPr lang="ru-KZ" sz="2000" dirty="0"/>
          </a:p>
        </p:txBody>
      </p:sp>
      <p:pic>
        <p:nvPicPr>
          <p:cNvPr id="41" name="Рисунок 40" descr="Изображение выглядит как Графика, логотип, красный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4D7DB04E-EC44-79CB-855F-27B53760E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62342" y="2594359"/>
            <a:ext cx="2667435" cy="2905802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имвол, Графика, Шрифт, круг&#10;&#10;Автоматически созданное описание">
            <a:extLst>
              <a:ext uri="{FF2B5EF4-FFF2-40B4-BE49-F238E27FC236}">
                <a16:creationId xmlns:a16="http://schemas.microsoft.com/office/drawing/2014/main" id="{208B69C4-FF9E-D8C4-978E-72EB0BE29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2925" y="2180439"/>
            <a:ext cx="3358998" cy="3358998"/>
          </a:xfrm>
          <a:prstGeom prst="rect">
            <a:avLst/>
          </a:prstGeom>
        </p:spPr>
      </p:pic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7D3FF814-8948-97DB-E04B-D373C3200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5229" y="0"/>
            <a:ext cx="2545080" cy="962469"/>
          </a:xfrm>
        </p:spPr>
        <p:txBody>
          <a:bodyPr/>
          <a:lstStyle/>
          <a:p>
            <a:r>
              <a:rPr lang="en-US" sz="4800" b="1" dirty="0">
                <a:solidFill>
                  <a:srgbClr val="ED002F"/>
                </a:solidFill>
                <a:latin typeface="Nunito" pitchFamily="2" charset="-52"/>
              </a:rPr>
              <a:t>SMUH</a:t>
            </a:r>
            <a:r>
              <a:rPr lang="en-US" dirty="0">
                <a:solidFill>
                  <a:srgbClr val="ED002F"/>
                </a:solidFill>
                <a:latin typeface="Berlin Sans FB Demi" panose="020E0802020502020306" pitchFamily="34" charset="0"/>
              </a:rPr>
              <a:t> </a:t>
            </a:r>
            <a:endParaRPr lang="ru-KZ" dirty="0">
              <a:solidFill>
                <a:srgbClr val="ED002F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89F8AD-C113-830F-ABDE-C26A30BE8313}"/>
              </a:ext>
            </a:extLst>
          </p:cNvPr>
          <p:cNvSpPr txBox="1"/>
          <p:nvPr/>
        </p:nvSpPr>
        <p:spPr>
          <a:xfrm>
            <a:off x="3832144" y="894363"/>
            <a:ext cx="26479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200" b="1" dirty="0">
                <a:solidFill>
                  <a:srgbClr val="ED002F"/>
                </a:solidFill>
                <a:latin typeface="Nunito" pitchFamily="2" charset="-52"/>
              </a:rPr>
              <a:t>Мы всегда рядом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556CE7D9-CD02-DEB2-89C1-39018760BB93}"/>
              </a:ext>
            </a:extLst>
          </p:cNvPr>
          <p:cNvSpPr/>
          <p:nvPr/>
        </p:nvSpPr>
        <p:spPr>
          <a:xfrm>
            <a:off x="6039620" y="1594788"/>
            <a:ext cx="4876327" cy="48763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C7AF547-A843-04C9-EE4A-4BD483DED927}"/>
              </a:ext>
            </a:extLst>
          </p:cNvPr>
          <p:cNvSpPr/>
          <p:nvPr/>
        </p:nvSpPr>
        <p:spPr>
          <a:xfrm>
            <a:off x="10367405" y="0"/>
            <a:ext cx="4098684" cy="6858000"/>
          </a:xfrm>
          <a:prstGeom prst="rect">
            <a:avLst/>
          </a:prstGeom>
          <a:solidFill>
            <a:srgbClr val="ED00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08649C46-F6AF-F72B-896A-200E52ABF0C1}"/>
              </a:ext>
            </a:extLst>
          </p:cNvPr>
          <p:cNvGrpSpPr/>
          <p:nvPr/>
        </p:nvGrpSpPr>
        <p:grpSpPr>
          <a:xfrm rot="16200000">
            <a:off x="3328731" y="148392"/>
            <a:ext cx="13380358" cy="724659"/>
            <a:chOff x="-3838464" y="3581400"/>
            <a:chExt cx="13380358" cy="724659"/>
          </a:xfrm>
        </p:grpSpPr>
        <p:sp>
          <p:nvSpPr>
            <p:cNvPr id="59" name="Равнобедренный треугольник 58">
              <a:extLst>
                <a:ext uri="{FF2B5EF4-FFF2-40B4-BE49-F238E27FC236}">
                  <a16:creationId xmlns:a16="http://schemas.microsoft.com/office/drawing/2014/main" id="{7079EFB8-97D5-580C-5FA3-670514C51BA8}"/>
                </a:ext>
              </a:extLst>
            </p:cNvPr>
            <p:cNvSpPr/>
            <p:nvPr/>
          </p:nvSpPr>
          <p:spPr>
            <a:xfrm>
              <a:off x="2824377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60" name="Равнобедренный треугольник 59">
              <a:extLst>
                <a:ext uri="{FF2B5EF4-FFF2-40B4-BE49-F238E27FC236}">
                  <a16:creationId xmlns:a16="http://schemas.microsoft.com/office/drawing/2014/main" id="{7022875B-7B0A-215F-494C-639489575053}"/>
                </a:ext>
              </a:extLst>
            </p:cNvPr>
            <p:cNvSpPr/>
            <p:nvPr/>
          </p:nvSpPr>
          <p:spPr>
            <a:xfrm>
              <a:off x="3664982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61" name="Равнобедренный треугольник 60">
              <a:extLst>
                <a:ext uri="{FF2B5EF4-FFF2-40B4-BE49-F238E27FC236}">
                  <a16:creationId xmlns:a16="http://schemas.microsoft.com/office/drawing/2014/main" id="{37943E90-300F-CEB4-83D7-52957C059055}"/>
                </a:ext>
              </a:extLst>
            </p:cNvPr>
            <p:cNvSpPr/>
            <p:nvPr/>
          </p:nvSpPr>
          <p:spPr>
            <a:xfrm>
              <a:off x="4505587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62" name="Равнобедренный треугольник 61">
              <a:extLst>
                <a:ext uri="{FF2B5EF4-FFF2-40B4-BE49-F238E27FC236}">
                  <a16:creationId xmlns:a16="http://schemas.microsoft.com/office/drawing/2014/main" id="{65652C4F-0CEA-540A-7009-196BD9FF157B}"/>
                </a:ext>
              </a:extLst>
            </p:cNvPr>
            <p:cNvSpPr/>
            <p:nvPr/>
          </p:nvSpPr>
          <p:spPr>
            <a:xfrm>
              <a:off x="5346192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63" name="Равнобедренный треугольник 62">
              <a:extLst>
                <a:ext uri="{FF2B5EF4-FFF2-40B4-BE49-F238E27FC236}">
                  <a16:creationId xmlns:a16="http://schemas.microsoft.com/office/drawing/2014/main" id="{86D32FBE-CB01-F25F-02E0-D422A4C71AC7}"/>
                </a:ext>
              </a:extLst>
            </p:cNvPr>
            <p:cNvSpPr/>
            <p:nvPr/>
          </p:nvSpPr>
          <p:spPr>
            <a:xfrm>
              <a:off x="6179474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64" name="Равнобедренный треугольник 63">
              <a:extLst>
                <a:ext uri="{FF2B5EF4-FFF2-40B4-BE49-F238E27FC236}">
                  <a16:creationId xmlns:a16="http://schemas.microsoft.com/office/drawing/2014/main" id="{0CF3DF79-6C51-7EE3-EA43-DFACBAEE4CBF}"/>
                </a:ext>
              </a:extLst>
            </p:cNvPr>
            <p:cNvSpPr/>
            <p:nvPr/>
          </p:nvSpPr>
          <p:spPr>
            <a:xfrm>
              <a:off x="7020079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5F43C5C2-7727-56C1-2056-850EE36CEF1E}"/>
                </a:ext>
              </a:extLst>
            </p:cNvPr>
            <p:cNvSpPr/>
            <p:nvPr/>
          </p:nvSpPr>
          <p:spPr>
            <a:xfrm>
              <a:off x="7860684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19561AFD-C424-4008-6C37-CCC090BF257D}"/>
                </a:ext>
              </a:extLst>
            </p:cNvPr>
            <p:cNvSpPr/>
            <p:nvPr/>
          </p:nvSpPr>
          <p:spPr>
            <a:xfrm>
              <a:off x="8701289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67" name="Равнобедренный треугольник 66">
              <a:extLst>
                <a:ext uri="{FF2B5EF4-FFF2-40B4-BE49-F238E27FC236}">
                  <a16:creationId xmlns:a16="http://schemas.microsoft.com/office/drawing/2014/main" id="{E456E956-C457-1D04-C225-A63519C3140F}"/>
                </a:ext>
              </a:extLst>
            </p:cNvPr>
            <p:cNvSpPr/>
            <p:nvPr/>
          </p:nvSpPr>
          <p:spPr>
            <a:xfrm>
              <a:off x="-3838464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68" name="Равнобедренный треугольник 67">
              <a:extLst>
                <a:ext uri="{FF2B5EF4-FFF2-40B4-BE49-F238E27FC236}">
                  <a16:creationId xmlns:a16="http://schemas.microsoft.com/office/drawing/2014/main" id="{06F4C174-87D6-1A35-DCF6-C24568F13093}"/>
                </a:ext>
              </a:extLst>
            </p:cNvPr>
            <p:cNvSpPr/>
            <p:nvPr/>
          </p:nvSpPr>
          <p:spPr>
            <a:xfrm>
              <a:off x="-2997859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69" name="Равнобедренный треугольник 68">
              <a:extLst>
                <a:ext uri="{FF2B5EF4-FFF2-40B4-BE49-F238E27FC236}">
                  <a16:creationId xmlns:a16="http://schemas.microsoft.com/office/drawing/2014/main" id="{04CAECA5-EC9A-B597-459A-EF9D13CF36C5}"/>
                </a:ext>
              </a:extLst>
            </p:cNvPr>
            <p:cNvSpPr/>
            <p:nvPr/>
          </p:nvSpPr>
          <p:spPr>
            <a:xfrm>
              <a:off x="-2157254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70" name="Равнобедренный треугольник 69">
              <a:extLst>
                <a:ext uri="{FF2B5EF4-FFF2-40B4-BE49-F238E27FC236}">
                  <a16:creationId xmlns:a16="http://schemas.microsoft.com/office/drawing/2014/main" id="{BA6C1A36-D2DD-F43E-B43C-D0A17D7F6903}"/>
                </a:ext>
              </a:extLst>
            </p:cNvPr>
            <p:cNvSpPr/>
            <p:nvPr/>
          </p:nvSpPr>
          <p:spPr>
            <a:xfrm>
              <a:off x="-1316650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71" name="Равнобедренный треугольник 70">
              <a:extLst>
                <a:ext uri="{FF2B5EF4-FFF2-40B4-BE49-F238E27FC236}">
                  <a16:creationId xmlns:a16="http://schemas.microsoft.com/office/drawing/2014/main" id="{3FD80C2F-7864-0DEC-DC72-9081A1AB329B}"/>
                </a:ext>
              </a:extLst>
            </p:cNvPr>
            <p:cNvSpPr/>
            <p:nvPr/>
          </p:nvSpPr>
          <p:spPr>
            <a:xfrm>
              <a:off x="-483367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72" name="Равнобедренный треугольник 71">
              <a:extLst>
                <a:ext uri="{FF2B5EF4-FFF2-40B4-BE49-F238E27FC236}">
                  <a16:creationId xmlns:a16="http://schemas.microsoft.com/office/drawing/2014/main" id="{D35CE802-1BDD-C492-DFF7-1BF768DECA4B}"/>
                </a:ext>
              </a:extLst>
            </p:cNvPr>
            <p:cNvSpPr/>
            <p:nvPr/>
          </p:nvSpPr>
          <p:spPr>
            <a:xfrm>
              <a:off x="357238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73" name="Равнобедренный треугольник 72">
              <a:extLst>
                <a:ext uri="{FF2B5EF4-FFF2-40B4-BE49-F238E27FC236}">
                  <a16:creationId xmlns:a16="http://schemas.microsoft.com/office/drawing/2014/main" id="{BDA96278-9DB4-3C1B-3CC1-B104C7C780D6}"/>
                </a:ext>
              </a:extLst>
            </p:cNvPr>
            <p:cNvSpPr/>
            <p:nvPr/>
          </p:nvSpPr>
          <p:spPr>
            <a:xfrm>
              <a:off x="1197843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74" name="Равнобедренный треугольник 73">
              <a:extLst>
                <a:ext uri="{FF2B5EF4-FFF2-40B4-BE49-F238E27FC236}">
                  <a16:creationId xmlns:a16="http://schemas.microsoft.com/office/drawing/2014/main" id="{14C2D8F6-0382-946F-22D7-B1538968B542}"/>
                </a:ext>
              </a:extLst>
            </p:cNvPr>
            <p:cNvSpPr/>
            <p:nvPr/>
          </p:nvSpPr>
          <p:spPr>
            <a:xfrm>
              <a:off x="2038448" y="3581400"/>
              <a:ext cx="840605" cy="724659"/>
            </a:xfrm>
            <a:prstGeom prst="triangle">
              <a:avLst/>
            </a:prstGeom>
            <a:solidFill>
              <a:srgbClr val="ED00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F32654-93D8-232B-A6D6-BA510D8A3347}"/>
              </a:ext>
            </a:extLst>
          </p:cNvPr>
          <p:cNvSpPr txBox="1"/>
          <p:nvPr/>
        </p:nvSpPr>
        <p:spPr>
          <a:xfrm>
            <a:off x="6460457" y="-3215831"/>
            <a:ext cx="521015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000" b="1" dirty="0">
                <a:solidFill>
                  <a:srgbClr val="ED002F"/>
                </a:solidFill>
                <a:latin typeface="Nunito" pitchFamily="2" charset="-52"/>
              </a:rPr>
              <a:t>· Предоставление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 социальной поддержки</a:t>
            </a:r>
            <a: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 </a:t>
            </a:r>
            <a:r>
              <a:rPr lang="ru-KZ" sz="2000" b="1" dirty="0">
                <a:solidFill>
                  <a:srgbClr val="ED002F"/>
                </a:solidFill>
                <a:latin typeface="Nunito" pitchFamily="2" charset="-52"/>
              </a:rPr>
              <a:t>пожилым 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люд</a:t>
            </a:r>
            <a: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ям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, разнообразных услуг и главным образом - через общение.</a:t>
            </a:r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endParaRPr lang="ru-KZ" sz="2000" b="1" dirty="0">
              <a:solidFill>
                <a:srgbClr val="ED002F"/>
              </a:solidFill>
              <a:latin typeface="Nunito" pitchFamily="2" charset="-52"/>
            </a:endParaRPr>
          </a:p>
          <a:p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endParaRPr lang="ru-KZ" sz="2000" b="1" dirty="0">
              <a:solidFill>
                <a:srgbClr val="ED002F"/>
              </a:solidFill>
              <a:latin typeface="Nunito" pitchFamily="2" charset="-52"/>
            </a:endParaRPr>
          </a:p>
          <a:p>
            <a:endParaRPr lang="ru-KZ" sz="2000" b="1" i="0" dirty="0">
              <a:solidFill>
                <a:srgbClr val="ED002F"/>
              </a:solidFill>
              <a:effectLst/>
              <a:latin typeface="Nunito" pitchFamily="2" charset="-52"/>
            </a:endParaRPr>
          </a:p>
          <a:p>
            <a:b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</a:br>
            <a:endParaRPr lang="ru-KZ" sz="2000" dirty="0">
              <a:solidFill>
                <a:srgbClr val="ED002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F43C4-02E3-9DA9-25C9-82B998B0113B}"/>
              </a:ext>
            </a:extLst>
          </p:cNvPr>
          <p:cNvSpPr txBox="1"/>
          <p:nvPr/>
        </p:nvSpPr>
        <p:spPr>
          <a:xfrm>
            <a:off x="7759324" y="-6148827"/>
            <a:ext cx="2749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36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Наша </a:t>
            </a:r>
            <a:r>
              <a:rPr lang="ru-RU" sz="36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цель</a:t>
            </a:r>
            <a:r>
              <a:rPr lang="ru-KZ" sz="36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:</a:t>
            </a:r>
            <a:endParaRPr lang="ru-KZ" sz="3600" dirty="0"/>
          </a:p>
        </p:txBody>
      </p:sp>
      <p:pic>
        <p:nvPicPr>
          <p:cNvPr id="27" name="Рисунок 26" descr="Изображение выглядит как Графика, графическая вставка, симво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85B312F-A2DA-7C47-3953-93425B7F2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689" y="11905315"/>
            <a:ext cx="1675999" cy="15466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6C2A3F6-0276-32F1-F689-E2875180E1A3}"/>
              </a:ext>
            </a:extLst>
          </p:cNvPr>
          <p:cNvSpPr txBox="1"/>
          <p:nvPr/>
        </p:nvSpPr>
        <p:spPr>
          <a:xfrm>
            <a:off x="6460457" y="8826249"/>
            <a:ext cx="52101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·</a:t>
            </a:r>
            <a:r>
              <a:rPr lang="ru-RU" sz="2000" b="1" i="0" dirty="0">
                <a:solidFill>
                  <a:srgbClr val="ED002F"/>
                </a:solidFill>
                <a:effectLst/>
                <a:latin typeface="Nunito" pitchFamily="2" charset="-52"/>
              </a:rPr>
              <a:t> Предоставить пенсионерам возможность общаться, делиться своими мыслями и интересами.</a:t>
            </a:r>
            <a:endParaRPr lang="ru-KZ" sz="2000" dirty="0"/>
          </a:p>
        </p:txBody>
      </p:sp>
      <p:pic>
        <p:nvPicPr>
          <p:cNvPr id="18" name="Рисунок 17" descr="Изображение выглядит как Графика, графическая вставка, красный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1996698B-ACCA-BFE6-1FCE-9E1BC31C6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563" y="2274538"/>
            <a:ext cx="1772722" cy="1772722"/>
          </a:xfrm>
          <a:prstGeom prst="rect">
            <a:avLst/>
          </a:prstGeom>
        </p:spPr>
      </p:pic>
      <p:pic>
        <p:nvPicPr>
          <p:cNvPr id="22" name="Рисунок 21" descr="Изображение выглядит как искусство, иллюстрация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41C5813A-21B0-32A8-4B66-55BF7DED6B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964" y="2226913"/>
            <a:ext cx="1494025" cy="1591461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искусство, иллюстрация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78E30BF5-C0B8-E71E-C8E4-986D3356B1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778" y="2635225"/>
            <a:ext cx="1125477" cy="1198877"/>
          </a:xfrm>
          <a:prstGeom prst="rect">
            <a:avLst/>
          </a:prstGeom>
        </p:spPr>
      </p:pic>
      <p:sp>
        <p:nvSpPr>
          <p:cNvPr id="77" name="AutoShape 2">
            <a:extLst>
              <a:ext uri="{FF2B5EF4-FFF2-40B4-BE49-F238E27FC236}">
                <a16:creationId xmlns:a16="http://schemas.microsoft.com/office/drawing/2014/main" id="{90887E4B-65CC-B168-C74A-385A105EF4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BE1DCE-3DDE-C567-5FB2-35A5101431D7}"/>
              </a:ext>
            </a:extLst>
          </p:cNvPr>
          <p:cNvSpPr txBox="1"/>
          <p:nvPr/>
        </p:nvSpPr>
        <p:spPr>
          <a:xfrm>
            <a:off x="1953433" y="5016217"/>
            <a:ext cx="1426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D002F"/>
                </a:solidFill>
                <a:latin typeface="Nunito" pitchFamily="2" charset="-52"/>
              </a:rPr>
              <a:t>GitHub</a:t>
            </a:r>
            <a:endParaRPr lang="ru-KZ" sz="2800" b="1" dirty="0">
              <a:solidFill>
                <a:srgbClr val="ED002F"/>
              </a:solidFill>
              <a:latin typeface="Nunito" pitchFamily="2" charset="-52"/>
            </a:endParaRPr>
          </a:p>
        </p:txBody>
      </p:sp>
      <p:pic>
        <p:nvPicPr>
          <p:cNvPr id="89" name="Рисунок 88" descr="Изображение выглядит как Графика, шаблон, снимок экран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51DD0A7B-EA09-F2CD-3FF8-C939FD4CF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5" y="1999136"/>
            <a:ext cx="3174892" cy="3174892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02E426CD-DE09-78B2-0613-0EB37FF85CFE}"/>
              </a:ext>
            </a:extLst>
          </p:cNvPr>
          <p:cNvSpPr txBox="1"/>
          <p:nvPr/>
        </p:nvSpPr>
        <p:spPr>
          <a:xfrm>
            <a:off x="6040360" y="4972410"/>
            <a:ext cx="2527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D002F"/>
                </a:solidFill>
                <a:latin typeface="Nunito" pitchFamily="2" charset="-52"/>
              </a:rPr>
              <a:t>Source(</a:t>
            </a:r>
            <a:r>
              <a:rPr lang="en-US" sz="2800" b="1" dirty="0" err="1">
                <a:solidFill>
                  <a:srgbClr val="ED002F"/>
                </a:solidFill>
                <a:latin typeface="Nunito" pitchFamily="2" charset="-52"/>
              </a:rPr>
              <a:t>wiley</a:t>
            </a:r>
            <a:r>
              <a:rPr lang="en-US" sz="2800" b="1" dirty="0">
                <a:solidFill>
                  <a:srgbClr val="ED002F"/>
                </a:solidFill>
                <a:latin typeface="Nunito" pitchFamily="2" charset="-52"/>
              </a:rPr>
              <a:t>)</a:t>
            </a:r>
            <a:endParaRPr lang="ru-KZ" sz="2800" b="1" dirty="0">
              <a:solidFill>
                <a:srgbClr val="ED002F"/>
              </a:solidFill>
              <a:latin typeface="Nunito" pitchFamily="2" charset="-52"/>
            </a:endParaRPr>
          </a:p>
        </p:txBody>
      </p:sp>
      <p:pic>
        <p:nvPicPr>
          <p:cNvPr id="96" name="Рисунок 95" descr="Изображение выглядит как шаблон, искусство, прямоугольн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05560AC9-441A-00C9-7DEE-020FC1AF3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53" y="2219614"/>
            <a:ext cx="2718102" cy="27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02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199</Words>
  <Application>Microsoft Office PowerPoint</Application>
  <PresentationFormat>Широкоэкранный</PresentationFormat>
  <Paragraphs>58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Nunito</vt:lpstr>
      <vt:lpstr>Тема Office</vt:lpstr>
      <vt:lpstr>SMUH </vt:lpstr>
      <vt:lpstr>SMUH </vt:lpstr>
      <vt:lpstr>SMUH </vt:lpstr>
      <vt:lpstr>SMUH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SMUH </dc:title>
  <dc:creator>Ученик</dc:creator>
  <cp:lastModifiedBy>veeamura</cp:lastModifiedBy>
  <cp:revision>4</cp:revision>
  <dcterms:created xsi:type="dcterms:W3CDTF">2023-11-10T06:17:43Z</dcterms:created>
  <dcterms:modified xsi:type="dcterms:W3CDTF">2023-11-10T09:29:02Z</dcterms:modified>
</cp:coreProperties>
</file>