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Average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Oswald-bold.fntdata"/><Relationship Id="rId12" Type="http://schemas.openxmlformats.org/officeDocument/2006/relationships/slide" Target="slides/slide8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e6de6e3e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9e6de6e3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9e6de6e3e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9e6de6e3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9ea004e24_1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9ea004e24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9ea004e24_1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9ea004e2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9ea004e24_1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9ea004e2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9ea004e24_1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9ea004e24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9ea004e24_1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9ea004e24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9dc282e0d_0_2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9dc282e0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9dc282e0d_0_2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9dc282e0d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9dc282e0d_0_2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9dc282e0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9e6de6e3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9e6de6e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Explicar esquema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Mostrar la ontología en Protegé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expe.edu.u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expe.edu.u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68100" y="1505150"/>
            <a:ext cx="7879800" cy="18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Lenguajes y Tecnologías de la Web Semántica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Aplicaciones a Datos Abiertos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10150" y="3631850"/>
            <a:ext cx="7801500" cy="1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Ing. Gabriela Delfino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Ing. Sofía Maiolo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Ing. Esteban Soba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ETL y extensión Stardog</a:t>
            </a:r>
            <a:endParaRPr/>
          </a:p>
        </p:txBody>
      </p:sp>
      <p:sp>
        <p:nvSpPr>
          <p:cNvPr id="150" name="Google Shape;150;p22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Empresa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22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Planteo del problema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22"/>
          <p:cNvSpPr txBox="1"/>
          <p:nvPr>
            <p:ph idx="4294967295" type="body"/>
          </p:nvPr>
        </p:nvSpPr>
        <p:spPr>
          <a:xfrm>
            <a:off x="355200" y="1239650"/>
            <a:ext cx="83157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Se carga de forma automática la mayor cantidad de tuplas posibles: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Se transforman las URIs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Se insertan los repartidos y sus data properties</a:t>
            </a:r>
            <a:endParaRPr sz="1600"/>
          </a:p>
          <a:p>
            <a:pPr indent="-330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Se insertan los asistentes por Orden por el que asisten</a:t>
            </a:r>
            <a:endParaRPr sz="1600"/>
          </a:p>
          <a:p>
            <a:pPr indent="-330200" lvl="1" marL="13716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Para obtener el nombre de las personas sin los títulos (como Ing., Br., Prof., etc), se implementa una función en java, que extiende la funcionalidad de Stardog.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Se inserta/actualiza la propiedad cantAsistentesSesion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Se insertan las resoluciones de cada repartido con su número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Se insertan los expedientes de cada resolución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Limpieza de datos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.</a:t>
            </a:r>
            <a:endParaRPr sz="16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Aplicación de edición y consulta </a:t>
            </a:r>
            <a:endParaRPr/>
          </a:p>
        </p:txBody>
      </p:sp>
      <p:sp>
        <p:nvSpPr>
          <p:cNvPr id="158" name="Google Shape;158;p23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Empresa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3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Planteo del problema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75" y="1385925"/>
            <a:ext cx="5734050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2925" y="2116150"/>
            <a:ext cx="57340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30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Trabajos futuros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24"/>
          <p:cNvGrpSpPr/>
          <p:nvPr/>
        </p:nvGrpSpPr>
        <p:grpSpPr>
          <a:xfrm>
            <a:off x="4834339" y="1133066"/>
            <a:ext cx="3992023" cy="3614210"/>
            <a:chOff x="431925" y="1304875"/>
            <a:chExt cx="2628925" cy="3416400"/>
          </a:xfrm>
        </p:grpSpPr>
        <p:sp>
          <p:nvSpPr>
            <p:cNvPr id="168" name="Google Shape;168;p2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4"/>
          <p:cNvSpPr txBox="1"/>
          <p:nvPr>
            <p:ph idx="4294967295" type="body"/>
          </p:nvPr>
        </p:nvSpPr>
        <p:spPr>
          <a:xfrm>
            <a:off x="5492371" y="11331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Extracción de los datos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4"/>
          <p:cNvSpPr txBox="1"/>
          <p:nvPr>
            <p:ph idx="4294967295" type="body"/>
          </p:nvPr>
        </p:nvSpPr>
        <p:spPr>
          <a:xfrm>
            <a:off x="4834325" y="1793450"/>
            <a:ext cx="3894600" cy="29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Utilizar elementos de NLP para extraer con mayor precisión los datos.</a:t>
            </a:r>
            <a:br>
              <a:rPr lang="es-419" sz="1600"/>
            </a:b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Utilizar ML para identificar personas, organizaciones, acciones, etc.</a:t>
            </a:r>
            <a:br>
              <a:rPr lang="es-419" sz="1600"/>
            </a:b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Automatizar el proceso de extracción cada X tiempo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72" name="Google Shape;172;p24"/>
          <p:cNvGrpSpPr/>
          <p:nvPr/>
        </p:nvGrpSpPr>
        <p:grpSpPr>
          <a:xfrm>
            <a:off x="445468" y="1152451"/>
            <a:ext cx="4015615" cy="3594736"/>
            <a:chOff x="3320450" y="1304875"/>
            <a:chExt cx="2632500" cy="3416400"/>
          </a:xfrm>
        </p:grpSpPr>
        <p:sp>
          <p:nvSpPr>
            <p:cNvPr id="173" name="Google Shape;173;p2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4"/>
          <p:cNvSpPr txBox="1"/>
          <p:nvPr>
            <p:ph idx="4294967295" type="body"/>
          </p:nvPr>
        </p:nvSpPr>
        <p:spPr>
          <a:xfrm>
            <a:off x="368075" y="1152475"/>
            <a:ext cx="3894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Ontología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24"/>
          <p:cNvSpPr txBox="1"/>
          <p:nvPr>
            <p:ph idx="4294967295" type="body"/>
          </p:nvPr>
        </p:nvSpPr>
        <p:spPr>
          <a:xfrm>
            <a:off x="445475" y="1898425"/>
            <a:ext cx="36090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Mejorar el diseño de la ontología. </a:t>
            </a:r>
            <a:endParaRPr sz="1600"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/>
              <a:t>Ej: “generalizar” los conceptos de Antecedentes y Acciones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Integrar otros vocabularios ya existentes .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600"/>
              <a:t>Ej: foaf y aiiso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Trabajos futuros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25"/>
          <p:cNvGrpSpPr/>
          <p:nvPr/>
        </p:nvGrpSpPr>
        <p:grpSpPr>
          <a:xfrm>
            <a:off x="4853801" y="1075569"/>
            <a:ext cx="4010162" cy="3792204"/>
            <a:chOff x="431925" y="1304875"/>
            <a:chExt cx="2628925" cy="3416400"/>
          </a:xfrm>
        </p:grpSpPr>
        <p:sp>
          <p:nvSpPr>
            <p:cNvPr id="183" name="Google Shape;183;p2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25"/>
          <p:cNvSpPr txBox="1"/>
          <p:nvPr>
            <p:ph idx="4294967295" type="body"/>
          </p:nvPr>
        </p:nvSpPr>
        <p:spPr>
          <a:xfrm>
            <a:off x="5710023" y="1106847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Aplicación web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6" name="Google Shape;186;p25"/>
          <p:cNvGrpSpPr/>
          <p:nvPr/>
        </p:nvGrpSpPr>
        <p:grpSpPr>
          <a:xfrm>
            <a:off x="445423" y="1074026"/>
            <a:ext cx="4236219" cy="3795279"/>
            <a:chOff x="3320450" y="1304875"/>
            <a:chExt cx="2632500" cy="3416400"/>
          </a:xfrm>
        </p:grpSpPr>
        <p:sp>
          <p:nvSpPr>
            <p:cNvPr id="187" name="Google Shape;187;p2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5"/>
          <p:cNvSpPr txBox="1"/>
          <p:nvPr>
            <p:ph idx="4294967295" type="body"/>
          </p:nvPr>
        </p:nvSpPr>
        <p:spPr>
          <a:xfrm>
            <a:off x="505975" y="1076267"/>
            <a:ext cx="3894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>
                <a:solidFill>
                  <a:schemeClr val="lt1"/>
                </a:solidFill>
              </a:rPr>
              <a:t>ETL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5"/>
          <p:cNvSpPr txBox="1"/>
          <p:nvPr>
            <p:ph idx="4294967295" type="body"/>
          </p:nvPr>
        </p:nvSpPr>
        <p:spPr>
          <a:xfrm>
            <a:off x="444275" y="1578650"/>
            <a:ext cx="40155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Automatizar la ejecución de la ETL</a:t>
            </a:r>
            <a:br>
              <a:rPr lang="es-419" sz="1600"/>
            </a:b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Agregar métricas y tareas de calidad de datos.</a:t>
            </a:r>
            <a:br>
              <a:rPr lang="es-419" sz="1600"/>
            </a:b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Integrar otras fuentes de datos de interés para sacar mayor provecho a posibilidades como el uso del “same as”. </a:t>
            </a:r>
            <a:endParaRPr sz="1600"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/>
              <a:t>Ej: información de los docentes, datos de la prensa, etc.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1" name="Google Shape;191;p25"/>
          <p:cNvSpPr txBox="1"/>
          <p:nvPr>
            <p:ph idx="4294967295" type="body"/>
          </p:nvPr>
        </p:nvSpPr>
        <p:spPr>
          <a:xfrm>
            <a:off x="4835605" y="1621700"/>
            <a:ext cx="3902100" cy="30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Mejorar la usabilidad de la aplicación (agregar paginados, ayuda, etc.)</a:t>
            </a:r>
            <a:br>
              <a:rPr lang="es-419" sz="1600"/>
            </a:b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Presentar consultas “listas para usar”</a:t>
            </a:r>
            <a:br>
              <a:rPr lang="es-419" sz="1600"/>
            </a:b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Dashboard con indicadores de interés.</a:t>
            </a:r>
            <a:br>
              <a:rPr lang="es-419" sz="1600"/>
            </a:br>
            <a:r>
              <a:rPr lang="es-419" sz="1600"/>
              <a:t>Ej: cuántas resoluciones faltan completar. </a:t>
            </a:r>
            <a:br>
              <a:rPr lang="es-419" sz="1600"/>
            </a:b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Sacar más provecho del razonador en las consultas.</a:t>
            </a:r>
            <a:endParaRPr sz="1600"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>
            <p:ph idx="4294967295" type="body"/>
          </p:nvPr>
        </p:nvSpPr>
        <p:spPr>
          <a:xfrm>
            <a:off x="355200" y="1239650"/>
            <a:ext cx="8585100" cy="3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Se cumplieron los objetivos planteados al inicio del proyecto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Se superaron las dificultades encontradas: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extracción de datos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procesamiento de nombres, títulos, etc.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diseño de la ontología → pensar de una forma menos “estructurada”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uso extensivo de SPARQL para la realización de consultas y desarrollo de la UI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Se trabajó con un “stack” de tecnologías bien amplio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No pudimos focalizarnos tanto en el uso del razonador y de cuestiones interesantes de OWL.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Se insertan los repartidos y sus data properties</a:t>
            </a:r>
            <a:endParaRPr sz="1600"/>
          </a:p>
          <a:p>
            <a:pPr indent="-330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Se insertan los asistentes por Orden por el que asisten</a:t>
            </a:r>
            <a:endParaRPr sz="1600"/>
          </a:p>
          <a:p>
            <a:pPr indent="-330200" lvl="1" marL="13716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Para obtener el nombre de las personas sin los títulos (como Ing., Br., Prof., etc), se implementa una función en java, que extiende la funcionalidad de Stardog.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Se inserta/actualiza la propiedad cantAsistentesSesion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Se insertan las resoluciones de cada repartido con su número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Se insertan los expedientes de cada resolución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Limpieza de datos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.</a:t>
            </a:r>
            <a:endParaRPr sz="16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F2.jpg"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477525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Preguntas?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477525" y="21025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Obtener una base de datos RDF cargada con las resoluciones tomadas en las reuniones de Consejo de Facultad de Ingeniería.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/>
              <a:t>Dejar disponible un servicio que permita consultar los datos de las mismas aprovechando el potencial que brinda el razonador OWL.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35625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www.expe.edu.uy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76" name="Google Shape;76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PASO I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78" name="Google Shape;78;p1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79" name="Google Shape;79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" name="Google Shape;80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6"/>
          <p:cNvSpPr txBox="1"/>
          <p:nvPr>
            <p:ph idx="4294967295" type="body"/>
          </p:nvPr>
        </p:nvSpPr>
        <p:spPr>
          <a:xfrm>
            <a:off x="318375" y="5380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/>
              <a:t>Definición de una ontología que modela el caso de estudio</a:t>
            </a:r>
            <a:endParaRPr sz="1600"/>
          </a:p>
        </p:txBody>
      </p:sp>
      <p:sp>
        <p:nvSpPr>
          <p:cNvPr descr="Background pointer shape in timeline graphic" id="82" name="Google Shape;82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PASO II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84" name="Google Shape;84;p1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85" name="Google Shape;85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" name="Google Shape;86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152496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/>
              <a:t>Extracción automática de datos desde www.expe.edu.uy</a:t>
            </a:r>
            <a:endParaRPr sz="1600"/>
          </a:p>
        </p:txBody>
      </p:sp>
      <p:sp>
        <p:nvSpPr>
          <p:cNvPr descr="Background pointer shape in timeline graphic" id="88" name="Google Shape;88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PASO III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91" name="Google Shape;91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" name="Google Shape;92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/>
              <a:t>Creación y carga de la base de datos creada a partir de la ontología definida</a:t>
            </a:r>
            <a:endParaRPr sz="1600"/>
          </a:p>
        </p:txBody>
      </p:sp>
      <p:sp>
        <p:nvSpPr>
          <p:cNvPr descr="Background pointer shape in timeline graphic" id="94" name="Google Shape;94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PASO IV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6" name="Google Shape;96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97" name="Google Shape;97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8" name="Google Shape;98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5126899" y="3757725"/>
            <a:ext cx="31842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/>
              <a:t>Desarrollo de aplicación web para la carga de datos que requieren intervención humana</a:t>
            </a:r>
            <a:endParaRPr sz="1600"/>
          </a:p>
        </p:txBody>
      </p:sp>
      <p:sp>
        <p:nvSpPr>
          <p:cNvPr descr="Background pointer shape in timeline graphic" id="100" name="Google Shape;100;p1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PASO V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2" name="Google Shape;102;p1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03" name="Google Shape;103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" name="Google Shape;104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6685979" y="6142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/>
              <a:t>Desarrollo de módulo para la consulta de datos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Tecnologías empleadas</a:t>
            </a:r>
            <a:endParaRPr/>
          </a:p>
        </p:txBody>
      </p:sp>
      <p:sp>
        <p:nvSpPr>
          <p:cNvPr id="111" name="Google Shape;111;p1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Empresa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355200" y="1087250"/>
            <a:ext cx="81234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Protegé → definición de la Ontología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Scrappy (Python) → carga de los datos desde </a:t>
            </a:r>
            <a:r>
              <a:rPr lang="es-419" sz="1600" u="sng">
                <a:solidFill>
                  <a:schemeClr val="hlink"/>
                </a:solidFill>
                <a:hlinkClick r:id="rId3"/>
              </a:rPr>
              <a:t>www.expe.edu.uy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Stardog </a:t>
            </a:r>
            <a:endParaRPr sz="1600"/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creación de la base de datos</a:t>
            </a:r>
            <a:endParaRPr sz="1600"/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carga de grafos a partir de la ontología y el json generados. </a:t>
            </a:r>
            <a:endParaRPr sz="1600"/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SPARQL endpoint para consultas y actualización de la base de datos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Stardog Studio → IDE para el desarrollo y testing de las sentencias SPARQL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Angular+Protocolo HTTP+Typeahed → aplicación web para actualización de datos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YASGUI → interface web para realizar consultas SPARQL (YASQE) y mostrar resultados (YASR)</a:t>
            </a:r>
            <a:endParaRPr sz="1600"/>
          </a:p>
        </p:txBody>
      </p:sp>
      <p:sp>
        <p:nvSpPr>
          <p:cNvPr id="113" name="Google Shape;113;p1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Planteo del problema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088"/>
            <a:ext cx="8839202" cy="268666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idx="4294967295" type="title"/>
          </p:nvPr>
        </p:nvSpPr>
        <p:spPr>
          <a:xfrm>
            <a:off x="152400" y="22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Solución propuesta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Componentes de la solución</a:t>
            </a:r>
            <a:endParaRPr/>
          </a:p>
        </p:txBody>
      </p:sp>
      <p:sp>
        <p:nvSpPr>
          <p:cNvPr id="125" name="Google Shape;125;p19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Empresa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Planteo del problema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9"/>
          <p:cNvSpPr txBox="1"/>
          <p:nvPr>
            <p:ph idx="4294967295" type="body"/>
          </p:nvPr>
        </p:nvSpPr>
        <p:spPr>
          <a:xfrm>
            <a:off x="355200" y="1239650"/>
            <a:ext cx="8315700" cy="3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resoluciones.owl → ontología con la solución propuesta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repartidos.json → </a:t>
            </a:r>
            <a:r>
              <a:rPr lang="es-419" sz="1600"/>
              <a:t>archivo en formato JSON-LD cargado con datos de </a:t>
            </a:r>
            <a:r>
              <a:rPr lang="es-419" sz="1600">
                <a:uFill>
                  <a:noFill/>
                </a:uFill>
                <a:hlinkClick r:id="rId3"/>
              </a:rPr>
              <a:t>www.expe.edu.uy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Crawler → para extraer los datos y generar repartidos.json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stardogFunctions-0.0.1-SNAPSHOT.jar → extiende Stardog con una función </a:t>
            </a:r>
            <a:endParaRPr sz="1600"/>
          </a:p>
          <a:p>
            <a:pPr indent="457200" lvl="0" marL="3657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de procesamiento de nombres</a:t>
            </a:r>
            <a:endParaRPr sz="1600"/>
          </a:p>
          <a:p>
            <a:pPr indent="0" lvl="0" marL="3657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consultasETL.sparql → carga de datos desde el grafo Intermedio hacia el grafo Final.</a:t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Aplicación web →  permite la carga y consulta de datos. </a:t>
            </a:r>
            <a:endParaRPr sz="16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Ontología</a:t>
            </a:r>
            <a:endParaRPr/>
          </a:p>
        </p:txBody>
      </p:sp>
      <p:sp>
        <p:nvSpPr>
          <p:cNvPr id="133" name="Google Shape;133;p20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Empresa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20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Planteo del problema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-3577" r="1941" t="0"/>
          <a:stretch/>
        </p:blipFill>
        <p:spPr>
          <a:xfrm>
            <a:off x="0" y="1177800"/>
            <a:ext cx="6683449" cy="33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6875" y="1264138"/>
            <a:ext cx="2072863" cy="30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265500" y="263450"/>
            <a:ext cx="4045200" cy="7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JSON LD</a:t>
            </a:r>
            <a:endParaRPr/>
          </a:p>
        </p:txBody>
      </p:sp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265500" y="1721568"/>
            <a:ext cx="4045200" cy="17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Se desarrolló una aplicación crawler que recorre las publicaciones de repartidos en la web, parsea las páginas html y genera un archivo json-ld con los datos extraídos.</a:t>
            </a:r>
            <a:r>
              <a:rPr lang="es-419"/>
              <a:t> 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4814150" y="4172925"/>
            <a:ext cx="736200" cy="76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199" y="263450"/>
            <a:ext cx="3519329" cy="467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