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E4FEA-18D2-A0AB-3674-9FCF62276D3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457C91B-F8AA-0AFD-7667-A0D865CAB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79C499E-22C6-203F-B30F-7346B5A67F92}"/>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5" name="Marcador de pie de página 4">
            <a:extLst>
              <a:ext uri="{FF2B5EF4-FFF2-40B4-BE49-F238E27FC236}">
                <a16:creationId xmlns:a16="http://schemas.microsoft.com/office/drawing/2014/main" id="{EC1A7C4B-BB89-784F-A8BB-0D8625C38A9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6CFB6D-0AD5-8F46-4D95-A53B351A766E}"/>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289950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CAABCD-FE64-1387-1EBE-89684640FB6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86293E1-B80F-D6D1-8244-67F07FEDDEC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953AA50-DAFB-9C10-950A-84DF1FD79895}"/>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5" name="Marcador de pie de página 4">
            <a:extLst>
              <a:ext uri="{FF2B5EF4-FFF2-40B4-BE49-F238E27FC236}">
                <a16:creationId xmlns:a16="http://schemas.microsoft.com/office/drawing/2014/main" id="{A1C4F974-CE67-E089-4B0A-1B82493473D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3CF3CE-1BA7-B0E9-E493-FBDCE47B4AA0}"/>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79024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E07247-B45C-DD57-4502-D58512C45B3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1ECECC8-A3BD-180B-578E-A1500610E6C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97E8E99-F5A1-9E59-1E20-66F67035BCCA}"/>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5" name="Marcador de pie de página 4">
            <a:extLst>
              <a:ext uri="{FF2B5EF4-FFF2-40B4-BE49-F238E27FC236}">
                <a16:creationId xmlns:a16="http://schemas.microsoft.com/office/drawing/2014/main" id="{9EE78437-E0C2-7E06-634E-68C3477006D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A1F0AD-0F05-CFCB-9177-51573A5E9E2E}"/>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151935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93E96-7D39-2E7A-620B-CDC9EE1D32B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0218EC8-878D-4A97-F0CF-39A22A83F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E1E8F7D-8417-1025-7B3A-DBC472AF620D}"/>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5" name="Marcador de pie de página 4">
            <a:extLst>
              <a:ext uri="{FF2B5EF4-FFF2-40B4-BE49-F238E27FC236}">
                <a16:creationId xmlns:a16="http://schemas.microsoft.com/office/drawing/2014/main" id="{6C02F505-CEFE-5C97-8325-B090A6E0829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F1191E7-CDED-C34E-DA05-AD50F623E67D}"/>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18448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6768E-B21E-3953-CFFA-07CC23DCE74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A89422E-DD5F-70A4-FD70-FDFE7A9803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E6E975B-0932-A2EF-6650-CCD4E03D8481}"/>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5" name="Marcador de pie de página 4">
            <a:extLst>
              <a:ext uri="{FF2B5EF4-FFF2-40B4-BE49-F238E27FC236}">
                <a16:creationId xmlns:a16="http://schemas.microsoft.com/office/drawing/2014/main" id="{340B2EF0-30CC-1352-6BC7-8D2DB624336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D1B2CC6-003A-20F8-DE89-B73C7AD360F9}"/>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367132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9284D-13E6-9BB1-AC2B-83B254F5005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D5D8BE-D462-4546-E0A1-AF7158BF00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6DC2911-4681-E569-1234-76A75BA40AD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A284059-BBFB-DF7E-0499-D92DB5522554}"/>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6" name="Marcador de pie de página 5">
            <a:extLst>
              <a:ext uri="{FF2B5EF4-FFF2-40B4-BE49-F238E27FC236}">
                <a16:creationId xmlns:a16="http://schemas.microsoft.com/office/drawing/2014/main" id="{C3EAECA9-5DD0-AC88-EFCB-D22F5EBB3BF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3DBCDBD-3E5E-3072-7306-8F78B0120565}"/>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35915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67943-E41D-6152-44FE-07385ADF939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74ACA6B-C621-BF0D-B526-6136A66A0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BD24160-22D4-E0C1-1EF2-5ABF6625D5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436838F-CECC-8EC2-8F63-C84A251DE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A409CE1-0DCD-EFE7-A98C-8D2363C7964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75386C8-0672-8527-2A62-4FAAB2161143}"/>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8" name="Marcador de pie de página 7">
            <a:extLst>
              <a:ext uri="{FF2B5EF4-FFF2-40B4-BE49-F238E27FC236}">
                <a16:creationId xmlns:a16="http://schemas.microsoft.com/office/drawing/2014/main" id="{8B894E1E-66BD-4E36-8DFE-C80DC50FF0E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B1F8CD7-BA4D-F0F5-FAF8-D26AE3C74E1E}"/>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218320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C2EAE-4CEF-C0AF-3E1C-D2AB3D4EEB2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8C9D6D3-EC73-833A-5DA1-8CF0C833486F}"/>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4" name="Marcador de pie de página 3">
            <a:extLst>
              <a:ext uri="{FF2B5EF4-FFF2-40B4-BE49-F238E27FC236}">
                <a16:creationId xmlns:a16="http://schemas.microsoft.com/office/drawing/2014/main" id="{64768E3D-156D-E8EB-E976-D7CBDAC820A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6C1BDBA-0043-F193-0B18-4CE857CCA112}"/>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307515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5514CF-B760-137A-FF74-CE5E77520BD7}"/>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3" name="Marcador de pie de página 2">
            <a:extLst>
              <a:ext uri="{FF2B5EF4-FFF2-40B4-BE49-F238E27FC236}">
                <a16:creationId xmlns:a16="http://schemas.microsoft.com/office/drawing/2014/main" id="{3D1260E3-0C90-D264-3991-116010F1E19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4250D13-98B6-B054-9C3D-FF3218A18AC6}"/>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6961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4FDCD-26C2-3FD0-5E15-6B084C66FF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36C4D1C-CE28-5542-EEC6-0698B1B76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F69E451-DED6-B152-6B2D-8FEACF1A3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AFC425-3693-91C3-A0F8-863FC0CCA45D}"/>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6" name="Marcador de pie de página 5">
            <a:extLst>
              <a:ext uri="{FF2B5EF4-FFF2-40B4-BE49-F238E27FC236}">
                <a16:creationId xmlns:a16="http://schemas.microsoft.com/office/drawing/2014/main" id="{A2217AE4-9C1E-B299-9B8D-8C01606F413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BD7AA8B-7963-F406-3040-82815B893EBF}"/>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227617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A09A6-7351-2B20-E599-D8D8D28193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13E62C4-2C99-6EF8-B32A-33B8842D1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0950694-6B5F-9207-7BFA-0FD73729D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DFC0148-5745-51FF-C5F7-CAC724817828}"/>
              </a:ext>
            </a:extLst>
          </p:cNvPr>
          <p:cNvSpPr>
            <a:spLocks noGrp="1"/>
          </p:cNvSpPr>
          <p:nvPr>
            <p:ph type="dt" sz="half" idx="10"/>
          </p:nvPr>
        </p:nvSpPr>
        <p:spPr/>
        <p:txBody>
          <a:bodyPr/>
          <a:lstStyle/>
          <a:p>
            <a:fld id="{9F1882DB-A59A-4097-8C9B-066984897CD7}" type="datetimeFigureOut">
              <a:rPr lang="es-ES" smtClean="0"/>
              <a:t>17/02/2025</a:t>
            </a:fld>
            <a:endParaRPr lang="es-ES"/>
          </a:p>
        </p:txBody>
      </p:sp>
      <p:sp>
        <p:nvSpPr>
          <p:cNvPr id="6" name="Marcador de pie de página 5">
            <a:extLst>
              <a:ext uri="{FF2B5EF4-FFF2-40B4-BE49-F238E27FC236}">
                <a16:creationId xmlns:a16="http://schemas.microsoft.com/office/drawing/2014/main" id="{2D74A7DB-ED30-3D0F-1556-42D82E7340A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78680D6-F5C7-1225-B017-58F4DBDF946D}"/>
              </a:ext>
            </a:extLst>
          </p:cNvPr>
          <p:cNvSpPr>
            <a:spLocks noGrp="1"/>
          </p:cNvSpPr>
          <p:nvPr>
            <p:ph type="sldNum" sz="quarter" idx="12"/>
          </p:nvPr>
        </p:nvSpPr>
        <p:spPr/>
        <p:txBody>
          <a:bodyPr/>
          <a:lstStyle/>
          <a:p>
            <a:fld id="{C4B3927A-3F56-4724-8AA3-375A73C240C0}" type="slidenum">
              <a:rPr lang="es-ES" smtClean="0"/>
              <a:t>‹Nº›</a:t>
            </a:fld>
            <a:endParaRPr lang="es-ES"/>
          </a:p>
        </p:txBody>
      </p:sp>
    </p:spTree>
    <p:extLst>
      <p:ext uri="{BB962C8B-B14F-4D97-AF65-F5344CB8AC3E}">
        <p14:creationId xmlns:p14="http://schemas.microsoft.com/office/powerpoint/2010/main" val="51098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38DF235-E2A0-648E-496E-D0A843E76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F15BE92-E5CC-0991-1C41-DDBBD716B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231D12-4177-9473-5CE1-395561E37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1882DB-A59A-4097-8C9B-066984897CD7}" type="datetimeFigureOut">
              <a:rPr lang="es-ES" smtClean="0"/>
              <a:t>17/02/2025</a:t>
            </a:fld>
            <a:endParaRPr lang="es-ES"/>
          </a:p>
        </p:txBody>
      </p:sp>
      <p:sp>
        <p:nvSpPr>
          <p:cNvPr id="5" name="Marcador de pie de página 4">
            <a:extLst>
              <a:ext uri="{FF2B5EF4-FFF2-40B4-BE49-F238E27FC236}">
                <a16:creationId xmlns:a16="http://schemas.microsoft.com/office/drawing/2014/main" id="{361181B4-E789-819E-A806-E3F36F3C1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9D00EB50-B95E-AFF6-1F63-AE2821229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B3927A-3F56-4724-8AA3-375A73C240C0}" type="slidenum">
              <a:rPr lang="es-ES" smtClean="0"/>
              <a:t>‹Nº›</a:t>
            </a:fld>
            <a:endParaRPr lang="es-ES"/>
          </a:p>
        </p:txBody>
      </p:sp>
    </p:spTree>
    <p:extLst>
      <p:ext uri="{BB962C8B-B14F-4D97-AF65-F5344CB8AC3E}">
        <p14:creationId xmlns:p14="http://schemas.microsoft.com/office/powerpoint/2010/main" val="39076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a:solidFill>
            <a:schemeClr val="bg1"/>
          </a:solidFill>
        </p:grpSpPr>
        <p:grpSp>
          <p:nvGrpSpPr>
            <p:cNvPr id="16" name="Group 15">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20"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7" name="Group 16">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8" name="Freeform: Shape 17">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23" name="Group 22">
            <a:extLst>
              <a:ext uri="{FF2B5EF4-FFF2-40B4-BE49-F238E27FC236}">
                <a16:creationId xmlns:a16="http://schemas.microsoft.com/office/drawing/2014/main" id="{5499343D-E927-41D0-B997-E44A300C68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25" y="1119591"/>
            <a:ext cx="4965868" cy="4598497"/>
            <a:chOff x="579725" y="1119591"/>
            <a:chExt cx="4965868" cy="4598497"/>
          </a:xfrm>
        </p:grpSpPr>
        <p:sp>
          <p:nvSpPr>
            <p:cNvPr id="24" name="Rectangle 2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BAF3AD19-BD06-EB24-A7A7-4CB8B15AF60B}"/>
              </a:ext>
            </a:extLst>
          </p:cNvPr>
          <p:cNvSpPr txBox="1"/>
          <p:nvPr/>
        </p:nvSpPr>
        <p:spPr>
          <a:xfrm>
            <a:off x="838200" y="1254952"/>
            <a:ext cx="4324642" cy="29396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chemeClr val="bg1"/>
                </a:solidFill>
                <a:latin typeface="Amasis MT Pro Black" panose="02040A04050005020304" pitchFamily="18" charset="0"/>
                <a:ea typeface="+mj-ea"/>
                <a:cs typeface="+mj-cs"/>
              </a:rPr>
              <a:t>ALDEANTH</a:t>
            </a:r>
          </a:p>
          <a:p>
            <a:pPr algn="ctr">
              <a:lnSpc>
                <a:spcPct val="90000"/>
              </a:lnSpc>
              <a:spcBef>
                <a:spcPct val="0"/>
              </a:spcBef>
              <a:spcAft>
                <a:spcPts val="600"/>
              </a:spcAft>
            </a:pPr>
            <a:r>
              <a:rPr lang="en-US" sz="2400" dirty="0">
                <a:solidFill>
                  <a:schemeClr val="bg1"/>
                </a:solidFill>
                <a:latin typeface="Amasis MT Pro Light" panose="02040304050005020304" pitchFamily="18" charset="0"/>
                <a:ea typeface="+mj-ea"/>
                <a:cs typeface="+mj-cs"/>
              </a:rPr>
              <a:t>Fresco &amp; </a:t>
            </a:r>
            <a:r>
              <a:rPr lang="es-ES" sz="2400" b="0" i="0" dirty="0">
                <a:solidFill>
                  <a:srgbClr val="CDCDCD"/>
                </a:solidFill>
                <a:effectLst/>
                <a:latin typeface="Google Sans"/>
              </a:rPr>
              <a:t>único</a:t>
            </a:r>
            <a:endParaRPr lang="en-US" sz="2400" dirty="0">
              <a:solidFill>
                <a:schemeClr val="bg1"/>
              </a:solidFill>
              <a:latin typeface="Amasis MT Pro Light" panose="02040304050005020304" pitchFamily="18" charset="0"/>
              <a:ea typeface="+mj-ea"/>
              <a:cs typeface="+mj-cs"/>
            </a:endParaRPr>
          </a:p>
        </p:txBody>
      </p:sp>
      <p:pic>
        <p:nvPicPr>
          <p:cNvPr id="8" name="Imagen 7" descr="Personas sentadas en una mesa&#10;&#10;El contenido generado por IA puede ser incorrecto.">
            <a:extLst>
              <a:ext uri="{FF2B5EF4-FFF2-40B4-BE49-F238E27FC236}">
                <a16:creationId xmlns:a16="http://schemas.microsoft.com/office/drawing/2014/main" id="{71E4E8BF-D636-E9EA-E82A-74A0201AC5ED}"/>
              </a:ext>
            </a:extLst>
          </p:cNvPr>
          <p:cNvPicPr>
            <a:picLocks noChangeAspect="1"/>
          </p:cNvPicPr>
          <p:nvPr/>
        </p:nvPicPr>
        <p:blipFill>
          <a:blip r:embed="rId2">
            <a:extLst>
              <a:ext uri="{28A0092B-C50C-407E-A947-70E740481C1C}">
                <a14:useLocalDpi xmlns:a14="http://schemas.microsoft.com/office/drawing/2010/main" val="0"/>
              </a:ext>
            </a:extLst>
          </a:blip>
          <a:srcRect l="1231" r="2079" b="-3"/>
          <a:stretch/>
        </p:blipFill>
        <p:spPr>
          <a:xfrm>
            <a:off x="6096000" y="1467805"/>
            <a:ext cx="5428611" cy="42109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9" name="Freeform: Shape 2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Freeform: Shape 30">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38" name="Freeform: Shape 3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44"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45" name="Freeform: Shape 44">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CuadroTexto 1">
            <a:extLst>
              <a:ext uri="{FF2B5EF4-FFF2-40B4-BE49-F238E27FC236}">
                <a16:creationId xmlns:a16="http://schemas.microsoft.com/office/drawing/2014/main" id="{CF0800ED-EB18-B0AB-7697-235897E66827}"/>
              </a:ext>
            </a:extLst>
          </p:cNvPr>
          <p:cNvSpPr txBox="1"/>
          <p:nvPr/>
        </p:nvSpPr>
        <p:spPr>
          <a:xfrm>
            <a:off x="0" y="19813"/>
            <a:ext cx="2536722" cy="276999"/>
          </a:xfrm>
          <a:prstGeom prst="rect">
            <a:avLst/>
          </a:prstGeom>
          <a:noFill/>
        </p:spPr>
        <p:txBody>
          <a:bodyPr wrap="square" rtlCol="0">
            <a:spAutoFit/>
          </a:bodyPr>
          <a:lstStyle/>
          <a:p>
            <a:r>
              <a:rPr lang="es-ES" sz="1200" dirty="0">
                <a:solidFill>
                  <a:schemeClr val="bg1"/>
                </a:solidFill>
                <a:latin typeface="Aharoni" panose="02010803020104030203" pitchFamily="2" charset="-79"/>
                <a:cs typeface="Aharoni" panose="02010803020104030203" pitchFamily="2" charset="-79"/>
              </a:rPr>
              <a:t>Elvis Cayllahua Condori</a:t>
            </a:r>
          </a:p>
        </p:txBody>
      </p:sp>
    </p:spTree>
    <p:extLst>
      <p:ext uri="{BB962C8B-B14F-4D97-AF65-F5344CB8AC3E}">
        <p14:creationId xmlns:p14="http://schemas.microsoft.com/office/powerpoint/2010/main" val="136909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792D2DD-EBDE-437A-EC2A-24D1C066C352}"/>
              </a:ext>
            </a:extLst>
          </p:cNvPr>
          <p:cNvSpPr txBox="1"/>
          <p:nvPr/>
        </p:nvSpPr>
        <p:spPr>
          <a:xfrm>
            <a:off x="564205" y="632297"/>
            <a:ext cx="5369668" cy="584775"/>
          </a:xfrm>
          <a:prstGeom prst="rect">
            <a:avLst/>
          </a:prstGeom>
          <a:noFill/>
        </p:spPr>
        <p:txBody>
          <a:bodyPr wrap="square" rtlCol="0">
            <a:spAutoFit/>
          </a:bodyPr>
          <a:lstStyle/>
          <a:p>
            <a:pPr algn="ctr"/>
            <a:r>
              <a:rPr lang="es-ES" sz="3200" dirty="0">
                <a:solidFill>
                  <a:schemeClr val="bg1"/>
                </a:solidFill>
                <a:latin typeface="Amasis MT Pro Black" panose="02040A04050005020304" pitchFamily="18" charset="0"/>
              </a:rPr>
              <a:t>¿QUÉ ES ALDEANTH?</a:t>
            </a:r>
          </a:p>
        </p:txBody>
      </p:sp>
      <p:sp>
        <p:nvSpPr>
          <p:cNvPr id="11" name="CuadroTexto 10">
            <a:extLst>
              <a:ext uri="{FF2B5EF4-FFF2-40B4-BE49-F238E27FC236}">
                <a16:creationId xmlns:a16="http://schemas.microsoft.com/office/drawing/2014/main" id="{0027F039-D085-C536-FD92-9B3E2B3C9E1B}"/>
              </a:ext>
            </a:extLst>
          </p:cNvPr>
          <p:cNvSpPr txBox="1"/>
          <p:nvPr/>
        </p:nvSpPr>
        <p:spPr>
          <a:xfrm>
            <a:off x="6258127" y="632296"/>
            <a:ext cx="5369668" cy="584775"/>
          </a:xfrm>
          <a:prstGeom prst="rect">
            <a:avLst/>
          </a:prstGeom>
          <a:noFill/>
        </p:spPr>
        <p:txBody>
          <a:bodyPr wrap="square" rtlCol="0">
            <a:spAutoFit/>
          </a:bodyPr>
          <a:lstStyle/>
          <a:p>
            <a:pPr algn="ctr"/>
            <a:r>
              <a:rPr lang="es-ES" sz="3200" dirty="0">
                <a:solidFill>
                  <a:schemeClr val="bg1"/>
                </a:solidFill>
                <a:latin typeface="Amasis MT Pro Black" panose="02040A04050005020304" pitchFamily="18" charset="0"/>
              </a:rPr>
              <a:t>EL PROBLEMA :</a:t>
            </a:r>
          </a:p>
        </p:txBody>
      </p:sp>
      <p:sp>
        <p:nvSpPr>
          <p:cNvPr id="12" name="CuadroTexto 11">
            <a:extLst>
              <a:ext uri="{FF2B5EF4-FFF2-40B4-BE49-F238E27FC236}">
                <a16:creationId xmlns:a16="http://schemas.microsoft.com/office/drawing/2014/main" id="{5201F9A6-CAEF-62EC-E1B2-640DBF781B34}"/>
              </a:ext>
            </a:extLst>
          </p:cNvPr>
          <p:cNvSpPr txBox="1"/>
          <p:nvPr/>
        </p:nvSpPr>
        <p:spPr>
          <a:xfrm>
            <a:off x="564205" y="1611044"/>
            <a:ext cx="5369668" cy="2308324"/>
          </a:xfrm>
          <a:prstGeom prst="rect">
            <a:avLst/>
          </a:prstGeom>
          <a:noFill/>
        </p:spPr>
        <p:txBody>
          <a:bodyPr wrap="square" rtlCol="0">
            <a:spAutoFit/>
          </a:bodyPr>
          <a:lstStyle/>
          <a:p>
            <a:r>
              <a:rPr lang="es-ES" dirty="0">
                <a:solidFill>
                  <a:schemeClr val="bg1"/>
                </a:solidFill>
                <a:latin typeface="Times New Roman" panose="02020603050405020304" pitchFamily="18" charset="0"/>
                <a:cs typeface="Times New Roman" panose="02020603050405020304" pitchFamily="18" charset="0"/>
              </a:rPr>
              <a:t>Aldeanth es una tienda especializada en helados y bebidas artesanales, donde nos enfocamos en ofrecer productos frescos y de calidad, hechos con ingredientes naturales. En Aldeanth, cada producto es elaborado con esmero, garantizando una experiencia única para nuestros clientes. Desde helados cremosos hasta bebidas refrescantes, nos apasiona crear delicias que satisfagan todos los gustos.</a:t>
            </a:r>
          </a:p>
        </p:txBody>
      </p:sp>
      <p:sp>
        <p:nvSpPr>
          <p:cNvPr id="13" name="CuadroTexto 12">
            <a:extLst>
              <a:ext uri="{FF2B5EF4-FFF2-40B4-BE49-F238E27FC236}">
                <a16:creationId xmlns:a16="http://schemas.microsoft.com/office/drawing/2014/main" id="{10B64500-A37E-0262-D6E9-9BD4F3D9E6CF}"/>
              </a:ext>
            </a:extLst>
          </p:cNvPr>
          <p:cNvSpPr txBox="1"/>
          <p:nvPr/>
        </p:nvSpPr>
        <p:spPr>
          <a:xfrm>
            <a:off x="6258127" y="1611044"/>
            <a:ext cx="5369668" cy="2585323"/>
          </a:xfrm>
          <a:prstGeom prst="rect">
            <a:avLst/>
          </a:prstGeom>
          <a:noFill/>
        </p:spPr>
        <p:txBody>
          <a:bodyPr wrap="square" rtlCol="0">
            <a:spAutoFit/>
          </a:bodyPr>
          <a:lstStyle/>
          <a:p>
            <a:r>
              <a:rPr lang="es-ES" b="1" dirty="0">
                <a:solidFill>
                  <a:schemeClr val="bg1"/>
                </a:solidFill>
                <a:latin typeface="Times New Roman" panose="02020603050405020304" pitchFamily="18" charset="0"/>
                <a:cs typeface="Times New Roman" panose="02020603050405020304" pitchFamily="18" charset="0"/>
              </a:rPr>
              <a:t>Problema: Cálculo Manual de Ventas en Aldeanth</a:t>
            </a:r>
          </a:p>
          <a:p>
            <a:r>
              <a:rPr lang="es-ES" dirty="0">
                <a:solidFill>
                  <a:schemeClr val="bg1"/>
                </a:solidFill>
                <a:latin typeface="Times New Roman" panose="02020603050405020304" pitchFamily="18" charset="0"/>
                <a:cs typeface="Times New Roman" panose="02020603050405020304" pitchFamily="18" charset="0"/>
              </a:rPr>
              <a:t>Uno de los mayores retos que enfrentamos en Aldeanth fue el cálculo manual de las ventas. Antes, cada venta se registraba en hojas de cálculo o incluso en cuadernos, lo que causaba errores en los montos, pérdida de información y dificultaba obtener un resumen claro de las ganancias. Además, calcular los ingresos y llevar un control preciso de los productos vendidos tomaba mucho tiempo y no siempre era exacto.</a:t>
            </a:r>
          </a:p>
        </p:txBody>
      </p:sp>
      <p:sp>
        <p:nvSpPr>
          <p:cNvPr id="2" name="CuadroTexto 1">
            <a:extLst>
              <a:ext uri="{FF2B5EF4-FFF2-40B4-BE49-F238E27FC236}">
                <a16:creationId xmlns:a16="http://schemas.microsoft.com/office/drawing/2014/main" id="{1B480977-39C9-3873-F2D5-3DFB8D0E70B7}"/>
              </a:ext>
            </a:extLst>
          </p:cNvPr>
          <p:cNvSpPr txBox="1"/>
          <p:nvPr/>
        </p:nvSpPr>
        <p:spPr>
          <a:xfrm>
            <a:off x="0" y="19813"/>
            <a:ext cx="2536722" cy="276999"/>
          </a:xfrm>
          <a:prstGeom prst="rect">
            <a:avLst/>
          </a:prstGeom>
          <a:noFill/>
        </p:spPr>
        <p:txBody>
          <a:bodyPr wrap="square" rtlCol="0">
            <a:spAutoFit/>
          </a:bodyPr>
          <a:lstStyle/>
          <a:p>
            <a:r>
              <a:rPr lang="es-ES" sz="1200" dirty="0">
                <a:solidFill>
                  <a:schemeClr val="bg1"/>
                </a:solidFill>
                <a:latin typeface="Aharoni" panose="02010803020104030203" pitchFamily="2" charset="-79"/>
                <a:cs typeface="Aharoni" panose="02010803020104030203" pitchFamily="2" charset="-79"/>
              </a:rPr>
              <a:t>Elvis Cayllahua Condori</a:t>
            </a:r>
          </a:p>
        </p:txBody>
      </p:sp>
    </p:spTree>
    <p:extLst>
      <p:ext uri="{BB962C8B-B14F-4D97-AF65-F5344CB8AC3E}">
        <p14:creationId xmlns:p14="http://schemas.microsoft.com/office/powerpoint/2010/main" val="402064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1C73FD2F-3223-E15B-4530-3235620CAD3C}"/>
            </a:ext>
          </a:extLst>
        </p:cNvPr>
        <p:cNvGrpSpPr/>
        <p:nvPr/>
      </p:nvGrpSpPr>
      <p:grpSpPr>
        <a:xfrm>
          <a:off x="0" y="0"/>
          <a:ext cx="0" cy="0"/>
          <a:chOff x="0" y="0"/>
          <a:chExt cx="0" cy="0"/>
        </a:xfrm>
      </p:grpSpPr>
      <p:sp>
        <p:nvSpPr>
          <p:cNvPr id="9" name="CuadroTexto 8">
            <a:extLst>
              <a:ext uri="{FF2B5EF4-FFF2-40B4-BE49-F238E27FC236}">
                <a16:creationId xmlns:a16="http://schemas.microsoft.com/office/drawing/2014/main" id="{F198FA6D-7064-2866-BD4B-0698A2884797}"/>
              </a:ext>
            </a:extLst>
          </p:cNvPr>
          <p:cNvSpPr txBox="1"/>
          <p:nvPr/>
        </p:nvSpPr>
        <p:spPr>
          <a:xfrm>
            <a:off x="564205" y="632297"/>
            <a:ext cx="2256816" cy="584775"/>
          </a:xfrm>
          <a:prstGeom prst="rect">
            <a:avLst/>
          </a:prstGeom>
          <a:noFill/>
        </p:spPr>
        <p:txBody>
          <a:bodyPr wrap="square" rtlCol="0">
            <a:spAutoFit/>
          </a:bodyPr>
          <a:lstStyle/>
          <a:p>
            <a:pPr algn="ctr"/>
            <a:r>
              <a:rPr lang="es-ES" sz="3200" dirty="0">
                <a:solidFill>
                  <a:schemeClr val="bg1"/>
                </a:solidFill>
                <a:latin typeface="Amasis MT Pro Black" panose="02040A04050005020304" pitchFamily="18" charset="0"/>
              </a:rPr>
              <a:t>Solución :</a:t>
            </a:r>
          </a:p>
        </p:txBody>
      </p:sp>
      <p:sp>
        <p:nvSpPr>
          <p:cNvPr id="12" name="CuadroTexto 11">
            <a:extLst>
              <a:ext uri="{FF2B5EF4-FFF2-40B4-BE49-F238E27FC236}">
                <a16:creationId xmlns:a16="http://schemas.microsoft.com/office/drawing/2014/main" id="{8BD88192-3128-C0E3-2A97-6D17CC550190}"/>
              </a:ext>
            </a:extLst>
          </p:cNvPr>
          <p:cNvSpPr txBox="1"/>
          <p:nvPr/>
        </p:nvSpPr>
        <p:spPr>
          <a:xfrm>
            <a:off x="564204" y="1611043"/>
            <a:ext cx="11264629" cy="3693319"/>
          </a:xfrm>
          <a:prstGeom prst="rect">
            <a:avLst/>
          </a:prstGeom>
          <a:noFill/>
        </p:spPr>
        <p:txBody>
          <a:bodyPr wrap="square" rtlCol="0">
            <a:spAutoFit/>
          </a:bodyPr>
          <a:lstStyle/>
          <a:p>
            <a:pPr algn="just"/>
            <a:r>
              <a:rPr lang="es-ES" dirty="0">
                <a:solidFill>
                  <a:schemeClr val="bg1"/>
                </a:solidFill>
              </a:rPr>
              <a:t>Para mejorar la eficiencia y precisión en la gestión de ventas, desarrollé una aplicación web para Aldeanth que automatiza el proceso de registro de ventas y control de productos. Esta herramienta permite registrar rápidamente cada venta de helados y bebidas, y los datos de las ventas se almacenan de forma precisa, estando disponibles en tiempo real para su consulta en cualquier momento.</a:t>
            </a:r>
          </a:p>
          <a:p>
            <a:pPr algn="just"/>
            <a:endParaRPr lang="es-ES" dirty="0">
              <a:solidFill>
                <a:schemeClr val="bg1"/>
              </a:solidFill>
            </a:endParaRPr>
          </a:p>
          <a:p>
            <a:pPr algn="just"/>
            <a:r>
              <a:rPr lang="es-ES" dirty="0">
                <a:solidFill>
                  <a:schemeClr val="bg1"/>
                </a:solidFill>
              </a:rPr>
              <a:t>La aplicación también facilita el cálculo del monto del día, considerando únicamente los ingresos generados por las ventas. De esta manera, el control de los ingresos y los productos vendidos se vuelve mucho más ágil y preciso. Esto no solo mejora la eficiencia operativa, sino que también permite a los responsables del negocio tomar decisiones más informadas y rápidas.</a:t>
            </a:r>
          </a:p>
          <a:p>
            <a:pPr algn="just"/>
            <a:endParaRPr lang="es-ES" dirty="0">
              <a:solidFill>
                <a:schemeClr val="bg1"/>
              </a:solidFill>
            </a:endParaRPr>
          </a:p>
          <a:p>
            <a:pPr algn="just"/>
            <a:r>
              <a:rPr lang="es-ES" dirty="0">
                <a:solidFill>
                  <a:schemeClr val="bg1"/>
                </a:solidFill>
              </a:rPr>
              <a:t>Al tener un sistema automatizado que actualiza constantemente la información, Aldeanth puede monitorear su desempeño diario de manera sencilla, lo que mejora la toma de decisiones estratégicas y la gestión general del negocio.</a:t>
            </a:r>
          </a:p>
        </p:txBody>
      </p:sp>
      <p:sp>
        <p:nvSpPr>
          <p:cNvPr id="2" name="CuadroTexto 1">
            <a:extLst>
              <a:ext uri="{FF2B5EF4-FFF2-40B4-BE49-F238E27FC236}">
                <a16:creationId xmlns:a16="http://schemas.microsoft.com/office/drawing/2014/main" id="{206427C8-9A97-1EA0-D02F-A9727FD33E6C}"/>
              </a:ext>
            </a:extLst>
          </p:cNvPr>
          <p:cNvSpPr txBox="1"/>
          <p:nvPr/>
        </p:nvSpPr>
        <p:spPr>
          <a:xfrm>
            <a:off x="0" y="19813"/>
            <a:ext cx="2536722" cy="276999"/>
          </a:xfrm>
          <a:prstGeom prst="rect">
            <a:avLst/>
          </a:prstGeom>
          <a:noFill/>
        </p:spPr>
        <p:txBody>
          <a:bodyPr wrap="square" rtlCol="0">
            <a:spAutoFit/>
          </a:bodyPr>
          <a:lstStyle/>
          <a:p>
            <a:r>
              <a:rPr lang="es-ES" sz="1200" dirty="0">
                <a:solidFill>
                  <a:schemeClr val="bg1"/>
                </a:solidFill>
                <a:latin typeface="Aharoni" panose="02010803020104030203" pitchFamily="2" charset="-79"/>
                <a:cs typeface="Aharoni" panose="02010803020104030203" pitchFamily="2" charset="-79"/>
              </a:rPr>
              <a:t>Elvis Cayllahua Condori</a:t>
            </a:r>
          </a:p>
        </p:txBody>
      </p:sp>
    </p:spTree>
    <p:extLst>
      <p:ext uri="{BB962C8B-B14F-4D97-AF65-F5344CB8AC3E}">
        <p14:creationId xmlns:p14="http://schemas.microsoft.com/office/powerpoint/2010/main" val="75536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9144152C-A3A7-4904-9C97-0E9A189E31C8}"/>
            </a:ext>
          </a:extLst>
        </p:cNvPr>
        <p:cNvGrpSpPr/>
        <p:nvPr/>
      </p:nvGrpSpPr>
      <p:grpSpPr>
        <a:xfrm>
          <a:off x="0" y="0"/>
          <a:ext cx="0" cy="0"/>
          <a:chOff x="0" y="0"/>
          <a:chExt cx="0" cy="0"/>
        </a:xfrm>
      </p:grpSpPr>
      <p:sp>
        <p:nvSpPr>
          <p:cNvPr id="9" name="CuadroTexto 8">
            <a:extLst>
              <a:ext uri="{FF2B5EF4-FFF2-40B4-BE49-F238E27FC236}">
                <a16:creationId xmlns:a16="http://schemas.microsoft.com/office/drawing/2014/main" id="{331707E9-8967-25C7-0F17-07109F426035}"/>
              </a:ext>
            </a:extLst>
          </p:cNvPr>
          <p:cNvSpPr txBox="1"/>
          <p:nvPr/>
        </p:nvSpPr>
        <p:spPr>
          <a:xfrm>
            <a:off x="223108" y="661540"/>
            <a:ext cx="5125640" cy="584775"/>
          </a:xfrm>
          <a:prstGeom prst="rect">
            <a:avLst/>
          </a:prstGeom>
          <a:noFill/>
        </p:spPr>
        <p:txBody>
          <a:bodyPr wrap="square" rtlCol="0">
            <a:spAutoFit/>
          </a:bodyPr>
          <a:lstStyle/>
          <a:p>
            <a:pPr algn="ctr"/>
            <a:r>
              <a:rPr lang="es-ES" sz="3200" dirty="0">
                <a:solidFill>
                  <a:schemeClr val="bg1"/>
                </a:solidFill>
                <a:latin typeface="Amasis MT Pro Black" panose="02040A04050005020304" pitchFamily="18" charset="0"/>
              </a:rPr>
              <a:t>Tecnologías Utilizadas :</a:t>
            </a:r>
          </a:p>
        </p:txBody>
      </p:sp>
      <p:sp>
        <p:nvSpPr>
          <p:cNvPr id="12" name="CuadroTexto 11">
            <a:extLst>
              <a:ext uri="{FF2B5EF4-FFF2-40B4-BE49-F238E27FC236}">
                <a16:creationId xmlns:a16="http://schemas.microsoft.com/office/drawing/2014/main" id="{47AA5C70-E454-853F-C976-5D574AD1F36A}"/>
              </a:ext>
            </a:extLst>
          </p:cNvPr>
          <p:cNvSpPr txBox="1"/>
          <p:nvPr/>
        </p:nvSpPr>
        <p:spPr>
          <a:xfrm>
            <a:off x="250774" y="2054504"/>
            <a:ext cx="2535154" cy="1200329"/>
          </a:xfrm>
          <a:prstGeom prst="rect">
            <a:avLst/>
          </a:prstGeom>
          <a:noFill/>
        </p:spPr>
        <p:txBody>
          <a:bodyPr wrap="square" rtlCol="0">
            <a:spAutoFit/>
          </a:bodyPr>
          <a:lstStyle/>
          <a:p>
            <a:pPr marL="285750" indent="-285750" algn="just">
              <a:buFont typeface="Arial" panose="020B0604020202020204" pitchFamily="34" charset="0"/>
              <a:buChar char="•"/>
            </a:pPr>
            <a:r>
              <a:rPr lang="es-ES" dirty="0">
                <a:solidFill>
                  <a:schemeClr val="bg1"/>
                </a:solidFill>
              </a:rPr>
              <a:t>Html</a:t>
            </a:r>
          </a:p>
          <a:p>
            <a:pPr marL="285750" indent="-285750" algn="just">
              <a:buFont typeface="Arial" panose="020B0604020202020204" pitchFamily="34" charset="0"/>
              <a:buChar char="•"/>
            </a:pPr>
            <a:r>
              <a:rPr lang="es-ES" dirty="0">
                <a:solidFill>
                  <a:schemeClr val="bg1"/>
                </a:solidFill>
              </a:rPr>
              <a:t>Css</a:t>
            </a:r>
          </a:p>
          <a:p>
            <a:pPr marL="285750" indent="-285750" algn="just">
              <a:buFont typeface="Arial" panose="020B0604020202020204" pitchFamily="34" charset="0"/>
              <a:buChar char="•"/>
            </a:pPr>
            <a:r>
              <a:rPr lang="es-ES" dirty="0">
                <a:solidFill>
                  <a:schemeClr val="bg1"/>
                </a:solidFill>
              </a:rPr>
              <a:t>Java Script</a:t>
            </a:r>
          </a:p>
          <a:p>
            <a:pPr marL="285750" indent="-285750" algn="just">
              <a:buFont typeface="Arial" panose="020B0604020202020204" pitchFamily="34" charset="0"/>
              <a:buChar char="•"/>
            </a:pPr>
            <a:r>
              <a:rPr lang="es-ES" dirty="0">
                <a:solidFill>
                  <a:schemeClr val="bg1"/>
                </a:solidFill>
              </a:rPr>
              <a:t>Font Awesome</a:t>
            </a:r>
          </a:p>
        </p:txBody>
      </p:sp>
      <p:sp>
        <p:nvSpPr>
          <p:cNvPr id="2" name="CuadroTexto 1">
            <a:extLst>
              <a:ext uri="{FF2B5EF4-FFF2-40B4-BE49-F238E27FC236}">
                <a16:creationId xmlns:a16="http://schemas.microsoft.com/office/drawing/2014/main" id="{14F81DCD-803E-C856-7D9F-61C8C57947F5}"/>
              </a:ext>
            </a:extLst>
          </p:cNvPr>
          <p:cNvSpPr txBox="1"/>
          <p:nvPr/>
        </p:nvSpPr>
        <p:spPr>
          <a:xfrm>
            <a:off x="0" y="19813"/>
            <a:ext cx="2536722" cy="276999"/>
          </a:xfrm>
          <a:prstGeom prst="rect">
            <a:avLst/>
          </a:prstGeom>
          <a:noFill/>
        </p:spPr>
        <p:txBody>
          <a:bodyPr wrap="square" rtlCol="0">
            <a:spAutoFit/>
          </a:bodyPr>
          <a:lstStyle/>
          <a:p>
            <a:r>
              <a:rPr lang="es-ES" sz="1200" dirty="0">
                <a:solidFill>
                  <a:schemeClr val="bg1"/>
                </a:solidFill>
                <a:latin typeface="Aharoni" panose="02010803020104030203" pitchFamily="2" charset="-79"/>
                <a:cs typeface="Aharoni" panose="02010803020104030203" pitchFamily="2" charset="-79"/>
              </a:rPr>
              <a:t>Elvis Cayllahua Condori</a:t>
            </a:r>
          </a:p>
        </p:txBody>
      </p:sp>
      <p:sp>
        <p:nvSpPr>
          <p:cNvPr id="3" name="CuadroTexto 2">
            <a:extLst>
              <a:ext uri="{FF2B5EF4-FFF2-40B4-BE49-F238E27FC236}">
                <a16:creationId xmlns:a16="http://schemas.microsoft.com/office/drawing/2014/main" id="{B478F0FA-7DC6-307D-A8B0-0827917D5704}"/>
              </a:ext>
            </a:extLst>
          </p:cNvPr>
          <p:cNvSpPr txBox="1"/>
          <p:nvPr/>
        </p:nvSpPr>
        <p:spPr>
          <a:xfrm>
            <a:off x="223109" y="1592839"/>
            <a:ext cx="1812168" cy="461665"/>
          </a:xfrm>
          <a:prstGeom prst="rect">
            <a:avLst/>
          </a:prstGeom>
          <a:noFill/>
        </p:spPr>
        <p:txBody>
          <a:bodyPr wrap="square" rtlCol="0">
            <a:spAutoFit/>
          </a:bodyPr>
          <a:lstStyle/>
          <a:p>
            <a:pPr algn="ctr"/>
            <a:r>
              <a:rPr lang="es-ES" sz="2400" dirty="0">
                <a:solidFill>
                  <a:schemeClr val="bg1"/>
                </a:solidFill>
                <a:latin typeface="Amasis MT Pro Black" panose="02040A04050005020304" pitchFamily="18" charset="0"/>
              </a:rPr>
              <a:t>Frontend :</a:t>
            </a:r>
          </a:p>
        </p:txBody>
      </p:sp>
      <p:sp>
        <p:nvSpPr>
          <p:cNvPr id="4" name="CuadroTexto 3">
            <a:extLst>
              <a:ext uri="{FF2B5EF4-FFF2-40B4-BE49-F238E27FC236}">
                <a16:creationId xmlns:a16="http://schemas.microsoft.com/office/drawing/2014/main" id="{F7162EE0-C8CA-9C44-9C01-F1AD9C3555AE}"/>
              </a:ext>
            </a:extLst>
          </p:cNvPr>
          <p:cNvSpPr txBox="1"/>
          <p:nvPr/>
        </p:nvSpPr>
        <p:spPr>
          <a:xfrm>
            <a:off x="3205367" y="2054504"/>
            <a:ext cx="2535154" cy="369332"/>
          </a:xfrm>
          <a:prstGeom prst="rect">
            <a:avLst/>
          </a:prstGeom>
          <a:noFill/>
        </p:spPr>
        <p:txBody>
          <a:bodyPr wrap="square" rtlCol="0">
            <a:spAutoFit/>
          </a:bodyPr>
          <a:lstStyle/>
          <a:p>
            <a:pPr marL="285750" indent="-285750" algn="just">
              <a:buFont typeface="Arial" panose="020B0604020202020204" pitchFamily="34" charset="0"/>
              <a:buChar char="•"/>
            </a:pPr>
            <a:r>
              <a:rPr lang="es-ES" dirty="0">
                <a:solidFill>
                  <a:schemeClr val="bg1"/>
                </a:solidFill>
              </a:rPr>
              <a:t>Java web (JSP)</a:t>
            </a:r>
          </a:p>
        </p:txBody>
      </p:sp>
      <p:sp>
        <p:nvSpPr>
          <p:cNvPr id="5" name="CuadroTexto 4">
            <a:extLst>
              <a:ext uri="{FF2B5EF4-FFF2-40B4-BE49-F238E27FC236}">
                <a16:creationId xmlns:a16="http://schemas.microsoft.com/office/drawing/2014/main" id="{8CE036F2-25D6-9A06-CA04-75B14031FFA5}"/>
              </a:ext>
            </a:extLst>
          </p:cNvPr>
          <p:cNvSpPr txBox="1"/>
          <p:nvPr/>
        </p:nvSpPr>
        <p:spPr>
          <a:xfrm>
            <a:off x="3177702" y="1592839"/>
            <a:ext cx="1812168" cy="461665"/>
          </a:xfrm>
          <a:prstGeom prst="rect">
            <a:avLst/>
          </a:prstGeom>
          <a:noFill/>
        </p:spPr>
        <p:txBody>
          <a:bodyPr wrap="square" rtlCol="0">
            <a:spAutoFit/>
          </a:bodyPr>
          <a:lstStyle/>
          <a:p>
            <a:pPr algn="ctr"/>
            <a:r>
              <a:rPr lang="es-ES" sz="2400" dirty="0">
                <a:solidFill>
                  <a:schemeClr val="bg1"/>
                </a:solidFill>
                <a:latin typeface="Amasis MT Pro Black" panose="02040A04050005020304" pitchFamily="18" charset="0"/>
              </a:rPr>
              <a:t>Backend :</a:t>
            </a:r>
          </a:p>
        </p:txBody>
      </p:sp>
      <p:sp>
        <p:nvSpPr>
          <p:cNvPr id="6" name="CuadroTexto 5">
            <a:extLst>
              <a:ext uri="{FF2B5EF4-FFF2-40B4-BE49-F238E27FC236}">
                <a16:creationId xmlns:a16="http://schemas.microsoft.com/office/drawing/2014/main" id="{C514324F-632D-2ED7-5342-85AA9D2B0F4E}"/>
              </a:ext>
            </a:extLst>
          </p:cNvPr>
          <p:cNvSpPr txBox="1"/>
          <p:nvPr/>
        </p:nvSpPr>
        <p:spPr>
          <a:xfrm>
            <a:off x="5436974" y="2054504"/>
            <a:ext cx="2535154" cy="369332"/>
          </a:xfrm>
          <a:prstGeom prst="rect">
            <a:avLst/>
          </a:prstGeom>
          <a:noFill/>
        </p:spPr>
        <p:txBody>
          <a:bodyPr wrap="square" rtlCol="0">
            <a:spAutoFit/>
          </a:bodyPr>
          <a:lstStyle/>
          <a:p>
            <a:pPr marL="285750" indent="-285750" algn="just">
              <a:buFont typeface="Arial" panose="020B0604020202020204" pitchFamily="34" charset="0"/>
              <a:buChar char="•"/>
            </a:pPr>
            <a:r>
              <a:rPr lang="es-ES" dirty="0">
                <a:solidFill>
                  <a:schemeClr val="bg1"/>
                </a:solidFill>
              </a:rPr>
              <a:t>MySQL</a:t>
            </a:r>
          </a:p>
        </p:txBody>
      </p:sp>
      <p:sp>
        <p:nvSpPr>
          <p:cNvPr id="7" name="CuadroTexto 6">
            <a:extLst>
              <a:ext uri="{FF2B5EF4-FFF2-40B4-BE49-F238E27FC236}">
                <a16:creationId xmlns:a16="http://schemas.microsoft.com/office/drawing/2014/main" id="{9BEAB855-EA9D-6640-A3E9-EE1DADED63AC}"/>
              </a:ext>
            </a:extLst>
          </p:cNvPr>
          <p:cNvSpPr txBox="1"/>
          <p:nvPr/>
        </p:nvSpPr>
        <p:spPr>
          <a:xfrm>
            <a:off x="5409308" y="1592839"/>
            <a:ext cx="2535153" cy="461665"/>
          </a:xfrm>
          <a:prstGeom prst="rect">
            <a:avLst/>
          </a:prstGeom>
          <a:noFill/>
        </p:spPr>
        <p:txBody>
          <a:bodyPr wrap="square" rtlCol="0">
            <a:spAutoFit/>
          </a:bodyPr>
          <a:lstStyle/>
          <a:p>
            <a:pPr algn="ctr"/>
            <a:r>
              <a:rPr lang="es-ES" sz="2400" dirty="0">
                <a:solidFill>
                  <a:schemeClr val="bg1"/>
                </a:solidFill>
                <a:latin typeface="Amasis MT Pro Black" panose="02040A04050005020304" pitchFamily="18" charset="0"/>
              </a:rPr>
              <a:t>Base de datos :</a:t>
            </a:r>
          </a:p>
        </p:txBody>
      </p:sp>
    </p:spTree>
    <p:extLst>
      <p:ext uri="{BB962C8B-B14F-4D97-AF65-F5344CB8AC3E}">
        <p14:creationId xmlns:p14="http://schemas.microsoft.com/office/powerpoint/2010/main" val="24195762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363</Words>
  <Application>Microsoft Office PowerPoint</Application>
  <PresentationFormat>Panorámica</PresentationFormat>
  <Paragraphs>27</Paragraphs>
  <Slides>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vt:i4>
      </vt:variant>
    </vt:vector>
  </HeadingPairs>
  <TitlesOfParts>
    <vt:vector size="13" baseType="lpstr">
      <vt:lpstr>Aharoni</vt:lpstr>
      <vt:lpstr>Amasis MT Pro Black</vt:lpstr>
      <vt:lpstr>Amasis MT Pro Light</vt:lpstr>
      <vt:lpstr>Aptos</vt:lpstr>
      <vt:lpstr>Aptos Display</vt:lpstr>
      <vt:lpstr>Arial</vt:lpstr>
      <vt:lpstr>Google Sans</vt:lpstr>
      <vt:lpstr>Times New Roman</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VV60068029 (Cayllahua Condori, Elvis Victor)</dc:creator>
  <cp:lastModifiedBy>VV60068029 (Cayllahua Condori, Elvis Victor)</cp:lastModifiedBy>
  <cp:revision>2</cp:revision>
  <dcterms:created xsi:type="dcterms:W3CDTF">2025-02-17T22:01:49Z</dcterms:created>
  <dcterms:modified xsi:type="dcterms:W3CDTF">2025-02-18T01:00:30Z</dcterms:modified>
</cp:coreProperties>
</file>