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68" r:id="rId1"/>
  </p:sldMasterIdLst>
  <p:notesMasterIdLst>
    <p:notesMasterId r:id="rId4"/>
  </p:notesMasterIdLst>
  <p:sldIdLst>
    <p:sldId id="271" r:id="rId2"/>
    <p:sldId id="622" r:id="rId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02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946" autoAdjust="0"/>
  </p:normalViewPr>
  <p:slideViewPr>
    <p:cSldViewPr>
      <p:cViewPr varScale="1">
        <p:scale>
          <a:sx n="76" d="100"/>
          <a:sy n="76" d="100"/>
        </p:scale>
        <p:origin x="53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6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QUISPE - PIEC2-1-P-094-22" userId="a0ce27f351072659" providerId="LiveId" clId="{0F91949C-5129-43D6-B7BE-99D2F39C95AE}"/>
    <pc:docChg chg="delSld modSld">
      <pc:chgData name="EDGAR QUISPE - PIEC2-1-P-094-22" userId="a0ce27f351072659" providerId="LiveId" clId="{0F91949C-5129-43D6-B7BE-99D2F39C95AE}" dt="2025-09-19T20:53:14.648" v="4" actId="478"/>
      <pc:docMkLst>
        <pc:docMk/>
      </pc:docMkLst>
      <pc:sldChg chg="addSp delSp">
        <pc:chgData name="EDGAR QUISPE - PIEC2-1-P-094-22" userId="a0ce27f351072659" providerId="LiveId" clId="{0F91949C-5129-43D6-B7BE-99D2F39C95AE}" dt="2025-09-19T20:53:14.648" v="4" actId="478"/>
        <pc:sldMkLst>
          <pc:docMk/>
          <pc:sldMk cId="0" sldId="271"/>
        </pc:sldMkLst>
        <pc:picChg chg="add del">
          <ac:chgData name="EDGAR QUISPE - PIEC2-1-P-094-22" userId="a0ce27f351072659" providerId="LiveId" clId="{0F91949C-5129-43D6-B7BE-99D2F39C95AE}" dt="2025-09-19T20:53:14.648" v="4" actId="478"/>
          <ac:picMkLst>
            <pc:docMk/>
            <pc:sldMk cId="0" sldId="271"/>
            <ac:picMk id="12" creationId="{F70D208F-CDFF-74ED-B52B-AFB4CCE70A85}"/>
          </ac:picMkLst>
        </pc:picChg>
        <pc:picChg chg="del">
          <ac:chgData name="EDGAR QUISPE - PIEC2-1-P-094-22" userId="a0ce27f351072659" providerId="LiveId" clId="{0F91949C-5129-43D6-B7BE-99D2F39C95AE}" dt="2025-09-19T20:53:08.898" v="2" actId="478"/>
          <ac:picMkLst>
            <pc:docMk/>
            <pc:sldMk cId="0" sldId="271"/>
            <ac:picMk id="15" creationId="{2D44ECEA-33B4-6BA8-3C83-8A1CDD45997C}"/>
          </ac:picMkLst>
        </pc:picChg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245546405" sldId="393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556017516" sldId="399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756695553" sldId="508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679185637" sldId="510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580014932" sldId="514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161104844" sldId="520"/>
        </pc:sldMkLst>
      </pc:sldChg>
      <pc:sldChg chg="del">
        <pc:chgData name="EDGAR QUISPE - PIEC2-1-P-094-22" userId="a0ce27f351072659" providerId="LiveId" clId="{0F91949C-5129-43D6-B7BE-99D2F39C95AE}" dt="2025-09-19T20:52:21.437" v="1" actId="47"/>
        <pc:sldMkLst>
          <pc:docMk/>
          <pc:sldMk cId="1815396226" sldId="521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4032680444" sldId="522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989419298" sldId="523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4274184328" sldId="524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351965199" sldId="525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574419604" sldId="526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136538440" sldId="527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999927398" sldId="859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651385371" sldId="860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233440257" sldId="861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721820011" sldId="862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733959113" sldId="863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025793148" sldId="864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756511222" sldId="865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378987640" sldId="866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593365297" sldId="868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982707324" sldId="869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939923096" sldId="870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3851061258" sldId="871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561781194" sldId="872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2656623137" sldId="873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959886013" sldId="874"/>
        </pc:sldMkLst>
      </pc:sldChg>
      <pc:sldChg chg="del">
        <pc:chgData name="EDGAR QUISPE - PIEC2-1-P-094-22" userId="a0ce27f351072659" providerId="LiveId" clId="{0F91949C-5129-43D6-B7BE-99D2F39C95AE}" dt="2025-09-19T20:52:17.267" v="0" actId="47"/>
        <pc:sldMkLst>
          <pc:docMk/>
          <pc:sldMk cId="1232711847" sldId="8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CFD9FB-7681-4F4D-938D-9B7D84C61C15}" type="datetimeFigureOut">
              <a:rPr lang="es-ES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7E0205-D356-4FED-9FAE-B2EF09FC07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802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3fdd35f9e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1d3fdd35f9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4E5FB194-3787-4C99-1DAB-C630A543F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3fdd35f9e_0_75:notes">
            <a:extLst>
              <a:ext uri="{FF2B5EF4-FFF2-40B4-BE49-F238E27FC236}">
                <a16:creationId xmlns:a16="http://schemas.microsoft.com/office/drawing/2014/main" id="{5706BC55-0FDF-1717-45CB-AB50B02C6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1d3fdd35f9e_0_75:notes">
            <a:extLst>
              <a:ext uri="{FF2B5EF4-FFF2-40B4-BE49-F238E27FC236}">
                <a16:creationId xmlns:a16="http://schemas.microsoft.com/office/drawing/2014/main" id="{8253C713-D7C9-CFD2-332E-8644B38D9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492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3D883-5D63-4F89-8986-8964CA1E7120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A7CE4-3B1D-4B3B-A804-B6B5289EAA0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5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AF9CB-0988-4172-8D70-3F4AF7B7AE5A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0521-03CD-4DAB-BCA8-CEA3C870BF5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60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C2C25-07EF-45D1-BC7D-CD23EF56A712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58EED-728D-4FE8-BE9C-86A9CAB4C0C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0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C1122-7FFA-42B6-8690-47B9A21DD0DC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D6AE7-D7A7-49A4-A8C8-2E3A606DA7E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9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50254-E948-4DD7-AA7E-C738B40824B3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05EC2-D7F6-4A33-8A98-4B25D854F08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1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95C221-2448-4526-9215-02338B30E69E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7DB011-ACFA-4A42-95F3-551EF15D8D2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70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C533BE-D646-4AED-85D5-40392ED0880C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3048B-B7BD-4540-B6FE-3C4ACE05745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7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979933-4872-45B5-8697-872676423085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608E3-0CAE-4E2A-A8F2-935F90A9B32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4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8A5ACF-BD87-4788-9F60-33D736E613C6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60317-4164-4BB9-B765-75EEBCB269E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64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578431-ACFA-4AE2-814F-F6DCE2D6DAAE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8F500-C592-41C3-B135-1152274CB77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76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BDEEB-18FB-476A-A146-77D16F05466C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8681A-35D9-46DC-94DA-F3208266263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9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979933-4872-45B5-8697-872676423085}" type="datetimeFigureOut">
              <a:rPr lang="es-ES" smtClean="0"/>
              <a:pPr>
                <a:defRPr/>
              </a:pPr>
              <a:t>19/09/2025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5608E3-0CAE-4E2A-A8F2-935F90A9B32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CBC72-CE5D-4F34-9C78-433459150C9E}"/>
              </a:ext>
            </a:extLst>
          </p:cNvPr>
          <p:cNvSpPr txBox="1"/>
          <p:nvPr/>
        </p:nvSpPr>
        <p:spPr>
          <a:xfrm>
            <a:off x="687140" y="329388"/>
            <a:ext cx="4570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AGRADECIMIENTOS</a:t>
            </a:r>
          </a:p>
        </p:txBody>
      </p:sp>
      <p:pic>
        <p:nvPicPr>
          <p:cNvPr id="12" name="Imagen 38">
            <a:extLst>
              <a:ext uri="{FF2B5EF4-FFF2-40B4-BE49-F238E27FC236}">
                <a16:creationId xmlns:a16="http://schemas.microsoft.com/office/drawing/2014/main" id="{F70D208F-CDFF-74ED-B52B-AFB4CCE7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8354" r="71727" b="28226"/>
          <a:stretch>
            <a:fillRect/>
          </a:stretch>
        </p:blipFill>
        <p:spPr bwMode="auto">
          <a:xfrm>
            <a:off x="2322846" y="4078005"/>
            <a:ext cx="615754" cy="82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3A5CFE47-6861-D485-8530-63A76DB2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834" y="1699441"/>
            <a:ext cx="876813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ts val="525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Henry Chico</a:t>
            </a:r>
          </a:p>
          <a:p>
            <a:pPr algn="ctr" defTabSz="342900" eaLnBrk="1" fontAlgn="auto" hangingPunct="1">
              <a:lnSpc>
                <a:spcPts val="525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Ing. Agroindustrial</a:t>
            </a:r>
          </a:p>
        </p:txBody>
      </p:sp>
      <p:pic>
        <p:nvPicPr>
          <p:cNvPr id="14" name="Imagen 43">
            <a:extLst>
              <a:ext uri="{FF2B5EF4-FFF2-40B4-BE49-F238E27FC236}">
                <a16:creationId xmlns:a16="http://schemas.microsoft.com/office/drawing/2014/main" id="{0CBF7067-B0FD-AC0D-5359-C4CC26A40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4" t="34068" r="26015" b="31755"/>
          <a:stretch>
            <a:fillRect/>
          </a:stretch>
        </p:blipFill>
        <p:spPr bwMode="auto">
          <a:xfrm>
            <a:off x="4033769" y="4090474"/>
            <a:ext cx="820319" cy="80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EB88563-CB6A-63AC-51D3-2016AFA03C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8098" b="27766"/>
          <a:stretch/>
        </p:blipFill>
        <p:spPr>
          <a:xfrm>
            <a:off x="4810981" y="623617"/>
            <a:ext cx="1048714" cy="949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178887BF-B1EE-4F39-86AE-8B2AB69A6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2537" y="4085798"/>
            <a:ext cx="727709" cy="809896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altLang="es-PE" sz="675">
              <a:solidFill>
                <a:prstClr val="black"/>
              </a:solidFill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8154D44B-E382-CD5B-35BF-BCDD68688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2654" y="4093727"/>
            <a:ext cx="811986" cy="811986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PE" altLang="es-PE" sz="675">
              <a:solidFill>
                <a:prstClr val="black"/>
              </a:solidFill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34F5C78-75DC-3959-90E3-E22CCEBC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795" y="4919714"/>
            <a:ext cx="758429" cy="3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>
                <a:solidFill>
                  <a:prstClr val="black"/>
                </a:solidFill>
                <a:latin typeface="Lato Black" panose="020F0502020204030203" pitchFamily="34" charset="0"/>
              </a:rPr>
              <a:t>Tumen Wuliji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>
                <a:solidFill>
                  <a:prstClr val="black"/>
                </a:solidFill>
                <a:latin typeface="Lato Black" panose="020F0502020204030203" pitchFamily="34" charset="0"/>
              </a:rPr>
              <a:t>Lincoln University - USA</a:t>
            </a: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DBB34C79-EF82-9C60-20F9-D828D3183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774" y="4927446"/>
            <a:ext cx="915591" cy="17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Eduardo Frank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UCC - Argentina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6845BFCC-2F44-C8ED-DFED-B1516F3FD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015" y="4908999"/>
            <a:ext cx="1037035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Diego </a:t>
            </a:r>
            <a:r>
              <a:rPr lang="es-PE" altLang="es-PE" sz="675" b="1" dirty="0" err="1">
                <a:solidFill>
                  <a:prstClr val="black"/>
                </a:solidFill>
                <a:latin typeface="Lato Black" panose="020F0502020204030203" pitchFamily="34" charset="0"/>
              </a:rPr>
              <a:t>Sacchero</a:t>
            </a:r>
            <a:endParaRPr lang="es-PE" altLang="es-PE" sz="675" b="1" dirty="0">
              <a:solidFill>
                <a:prstClr val="black"/>
              </a:solidFill>
              <a:latin typeface="Lato Black" panose="020F0502020204030203" pitchFamily="34" charset="0"/>
            </a:endParaRP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INTA - Argentina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EF3605F4-0F56-0301-2A2F-7429C595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053" y="4933405"/>
            <a:ext cx="83581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ts val="75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José </a:t>
            </a:r>
            <a:r>
              <a:rPr lang="es-PE" altLang="es-PE" sz="675" b="1" dirty="0" err="1">
                <a:solidFill>
                  <a:prstClr val="black"/>
                </a:solidFill>
                <a:latin typeface="Lato Black" panose="020F0502020204030203" pitchFamily="34" charset="0"/>
              </a:rPr>
              <a:t>Bengoechea</a:t>
            </a:r>
            <a:endParaRPr lang="es-PE" altLang="es-PE" sz="675" b="1" dirty="0">
              <a:solidFill>
                <a:prstClr val="black"/>
              </a:solidFill>
              <a:latin typeface="Lato Black" panose="020F0502020204030203" pitchFamily="34" charset="0"/>
            </a:endParaRPr>
          </a:p>
          <a:p>
            <a:pPr algn="ctr" defTabSz="342900" eaLnBrk="1" fontAlgn="auto" hangingPunct="1">
              <a:lnSpc>
                <a:spcPts val="75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UPNA - España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42C900AC-C005-69FB-5089-8290FE984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701" y="4941729"/>
            <a:ext cx="758428" cy="20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ts val="75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Luis Serrano</a:t>
            </a:r>
          </a:p>
          <a:p>
            <a:pPr algn="ctr" defTabSz="342900" eaLnBrk="1" fontAlgn="auto" hangingPunct="1">
              <a:lnSpc>
                <a:spcPts val="75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UPNA - España</a:t>
            </a:r>
          </a:p>
        </p:txBody>
      </p:sp>
      <p:sp>
        <p:nvSpPr>
          <p:cNvPr id="25" name="CuadroTexto 58">
            <a:extLst>
              <a:ext uri="{FF2B5EF4-FFF2-40B4-BE49-F238E27FC236}">
                <a16:creationId xmlns:a16="http://schemas.microsoft.com/office/drawing/2014/main" id="{A94F32F8-551B-9F0B-44FC-3722B516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981" y="1603460"/>
            <a:ext cx="10000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Carlos Quispe,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Físico e Ing. Sistemas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1E900617-2C95-EADD-2EA4-BF18AF6D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458" y="3054802"/>
            <a:ext cx="913799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Freddy Marrero</a:t>
            </a:r>
          </a:p>
          <a:p>
            <a:pPr algn="ctr" defTabSz="3429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PhD. Ing. Industrial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9F6E204D-DD0C-2DBA-CA74-8A20A296A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552" y="1708779"/>
            <a:ext cx="925116" cy="2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ts val="525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Fidel Moreno</a:t>
            </a:r>
          </a:p>
          <a:p>
            <a:pPr algn="ctr" defTabSz="3429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Ing. Mecatrónico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A46A92A-0C6D-7DED-0F1A-3E92D3560974}"/>
              </a:ext>
            </a:extLst>
          </p:cNvPr>
          <p:cNvSpPr/>
          <p:nvPr/>
        </p:nvSpPr>
        <p:spPr>
          <a:xfrm>
            <a:off x="3446756" y="3557867"/>
            <a:ext cx="2504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22" dirty="0">
                <a:solidFill>
                  <a:srgbClr val="F0E7BE"/>
                </a:solidFill>
                <a:highlight>
                  <a:srgbClr val="000080"/>
                </a:highlight>
                <a:latin typeface="Lato" panose="020F0502020204030203" pitchFamily="34" charset="77"/>
              </a:rPr>
              <a:t>INVESTIGADORES ASOCIADOS</a:t>
            </a:r>
            <a:endParaRPr lang="es-ES_tradnl" sz="1200" dirty="0">
              <a:solidFill>
                <a:prstClr val="black"/>
              </a:solidFill>
              <a:highlight>
                <a:srgbClr val="000080"/>
              </a:highlight>
              <a:latin typeface="Calibri" panose="020F0502020204030204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C859F6C-B310-35BC-6137-54E55A464BD2}"/>
              </a:ext>
            </a:extLst>
          </p:cNvPr>
          <p:cNvSpPr/>
          <p:nvPr/>
        </p:nvSpPr>
        <p:spPr>
          <a:xfrm>
            <a:off x="1326551" y="1210447"/>
            <a:ext cx="1270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22" dirty="0">
                <a:solidFill>
                  <a:srgbClr val="F0E7BE"/>
                </a:solidFill>
                <a:highlight>
                  <a:srgbClr val="000080"/>
                </a:highlight>
                <a:latin typeface="Lato" panose="020F0502020204030203" pitchFamily="34" charset="77"/>
              </a:rPr>
              <a:t>FUNDADORES</a:t>
            </a:r>
            <a:endParaRPr lang="es-ES_tradnl" sz="1200" dirty="0">
              <a:solidFill>
                <a:prstClr val="black"/>
              </a:solidFill>
              <a:highlight>
                <a:srgbClr val="000080"/>
              </a:highlight>
              <a:latin typeface="Calibri" panose="020F0502020204030204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A2678C3-A623-48AD-578A-07A6B226B18D}"/>
              </a:ext>
            </a:extLst>
          </p:cNvPr>
          <p:cNvSpPr/>
          <p:nvPr/>
        </p:nvSpPr>
        <p:spPr>
          <a:xfrm>
            <a:off x="5277239" y="258805"/>
            <a:ext cx="2306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22" dirty="0">
                <a:solidFill>
                  <a:srgbClr val="F0E7BE"/>
                </a:solidFill>
                <a:highlight>
                  <a:srgbClr val="000080"/>
                </a:highlight>
                <a:latin typeface="Lato" panose="020F0502020204030203" pitchFamily="34" charset="77"/>
              </a:rPr>
              <a:t>EQUIPO DE INVESTIGACIÓN</a:t>
            </a:r>
            <a:endParaRPr lang="es-ES_tradnl" sz="1200" dirty="0">
              <a:solidFill>
                <a:prstClr val="black"/>
              </a:solidFill>
              <a:highlight>
                <a:srgbClr val="000080"/>
              </a:highlight>
              <a:latin typeface="Calibri" panose="020F0502020204030204"/>
            </a:endParaRPr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ADD8EFE6-E5D5-7765-1F1C-848E6237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-1324" r="11896" b="17661"/>
          <a:stretch>
            <a:fillRect/>
          </a:stretch>
        </p:blipFill>
        <p:spPr bwMode="auto">
          <a:xfrm>
            <a:off x="5988427" y="627684"/>
            <a:ext cx="901886" cy="9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36" descr="Un hombre con los brazos cruzados&#10;&#10;Descripción generada automáticamente con confianza media">
            <a:extLst>
              <a:ext uri="{FF2B5EF4-FFF2-40B4-BE49-F238E27FC236}">
                <a16:creationId xmlns:a16="http://schemas.microsoft.com/office/drawing/2014/main" id="{7051E94C-943A-9E10-42D6-1B44727F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1" y="1473430"/>
            <a:ext cx="1556630" cy="142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37" descr="Hombre con uniforme blanco&#10;&#10;Descripción generada automáticamente">
            <a:extLst>
              <a:ext uri="{FF2B5EF4-FFF2-40B4-BE49-F238E27FC236}">
                <a16:creationId xmlns:a16="http://schemas.microsoft.com/office/drawing/2014/main" id="{DC4D5531-A47D-0B44-FE13-BE9D87DB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73" y="1632123"/>
            <a:ext cx="1162731" cy="11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uadroTexto 3">
            <a:extLst>
              <a:ext uri="{FF2B5EF4-FFF2-40B4-BE49-F238E27FC236}">
                <a16:creationId xmlns:a16="http://schemas.microsoft.com/office/drawing/2014/main" id="{650BF1DC-C14E-392B-B2E4-7A633BF5E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670" y="2849382"/>
            <a:ext cx="96073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CPO – Edgar Quispe,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PhD. Ing. Zootecnista</a:t>
            </a:r>
          </a:p>
        </p:txBody>
      </p:sp>
      <p:sp>
        <p:nvSpPr>
          <p:cNvPr id="38" name="CuadroTexto 39">
            <a:extLst>
              <a:ext uri="{FF2B5EF4-FFF2-40B4-BE49-F238E27FC236}">
                <a16:creationId xmlns:a16="http://schemas.microsoft.com/office/drawing/2014/main" id="{BE3DFEB5-FADF-864B-C42A-B174868E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39" y="2915443"/>
            <a:ext cx="108791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CEO– Max Quispe,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es-PE" sz="675" b="1" dirty="0">
                <a:solidFill>
                  <a:prstClr val="black"/>
                </a:solidFill>
              </a:rPr>
              <a:t>PhD(c). Ing. Electrónico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1568AEA-526B-5941-C002-9AE9B73B0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660" t="19284" r="35705" b="46751"/>
          <a:stretch/>
        </p:blipFill>
        <p:spPr>
          <a:xfrm>
            <a:off x="7115883" y="683045"/>
            <a:ext cx="768485" cy="949078"/>
          </a:xfrm>
          <a:prstGeom prst="rect">
            <a:avLst/>
          </a:prstGeom>
        </p:spPr>
      </p:pic>
      <p:sp>
        <p:nvSpPr>
          <p:cNvPr id="40" name="object 7">
            <a:extLst>
              <a:ext uri="{FF2B5EF4-FFF2-40B4-BE49-F238E27FC236}">
                <a16:creationId xmlns:a16="http://schemas.microsoft.com/office/drawing/2014/main" id="{43582FA7-D550-F4EC-CF3F-104C3F322345}"/>
              </a:ext>
            </a:extLst>
          </p:cNvPr>
          <p:cNvSpPr/>
          <p:nvPr/>
        </p:nvSpPr>
        <p:spPr>
          <a:xfrm>
            <a:off x="4900796" y="2046296"/>
            <a:ext cx="903310" cy="9595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1" name="Picture 2" descr="Directorio de Recursos Humanos afines a la CTI">
            <a:extLst>
              <a:ext uri="{FF2B5EF4-FFF2-40B4-BE49-F238E27FC236}">
                <a16:creationId xmlns:a16="http://schemas.microsoft.com/office/drawing/2014/main" id="{D0A3671F-9A2B-633B-D52D-F0EBA531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88" y="5324979"/>
            <a:ext cx="629527" cy="81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Directorio de Recursos Humanos afines a la CTI">
            <a:extLst>
              <a:ext uri="{FF2B5EF4-FFF2-40B4-BE49-F238E27FC236}">
                <a16:creationId xmlns:a16="http://schemas.microsoft.com/office/drawing/2014/main" id="{82A3831D-74C9-5BCD-662F-3519119FB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9460" r="14230" b="38207"/>
          <a:stretch/>
        </p:blipFill>
        <p:spPr bwMode="auto">
          <a:xfrm>
            <a:off x="2746351" y="5349183"/>
            <a:ext cx="741145" cy="7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ubtítulo 2">
            <a:extLst>
              <a:ext uri="{FF2B5EF4-FFF2-40B4-BE49-F238E27FC236}">
                <a16:creationId xmlns:a16="http://schemas.microsoft.com/office/drawing/2014/main" id="{4A0491AD-ED56-2F87-36A9-B10B795E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98" y="6163306"/>
            <a:ext cx="915591" cy="2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Gustavo Gutiérrez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ASU - Perú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E913E167-C6A1-5A14-9A55-2A656C57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71" y="6143037"/>
            <a:ext cx="915591" cy="2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Alan Cruz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CG Pacomarca - Perú</a:t>
            </a:r>
          </a:p>
        </p:txBody>
      </p:sp>
      <p:sp>
        <p:nvSpPr>
          <p:cNvPr id="46" name="Subtítulo 2">
            <a:extLst>
              <a:ext uri="{FF2B5EF4-FFF2-40B4-BE49-F238E27FC236}">
                <a16:creationId xmlns:a16="http://schemas.microsoft.com/office/drawing/2014/main" id="{C10546E3-3030-5DAE-9134-704C77F4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386" y="6148038"/>
            <a:ext cx="915591" cy="2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 err="1">
                <a:solidFill>
                  <a:prstClr val="black"/>
                </a:solidFill>
                <a:latin typeface="Lato Black" panose="020F0502020204030203" pitchFamily="34" charset="0"/>
              </a:rPr>
              <a:t>Lawrance</a:t>
            </a: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 Hunter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NMU- Sudáfrica</a:t>
            </a:r>
          </a:p>
        </p:txBody>
      </p:sp>
      <p:pic>
        <p:nvPicPr>
          <p:cNvPr id="47" name="Picture 6" descr="Directorio de Recursos Humanos afines a la CTI">
            <a:extLst>
              <a:ext uri="{FF2B5EF4-FFF2-40B4-BE49-F238E27FC236}">
                <a16:creationId xmlns:a16="http://schemas.microsoft.com/office/drawing/2014/main" id="{816F64FC-7450-C3B6-2499-B82F46FD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68" y="5293348"/>
            <a:ext cx="685719" cy="8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ubtítulo 2">
            <a:extLst>
              <a:ext uri="{FF2B5EF4-FFF2-40B4-BE49-F238E27FC236}">
                <a16:creationId xmlns:a16="http://schemas.microsoft.com/office/drawing/2014/main" id="{032CF45B-14C5-7B03-BFDD-1555E3B9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492" y="6142000"/>
            <a:ext cx="915591" cy="2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 err="1">
                <a:solidFill>
                  <a:prstClr val="black"/>
                </a:solidFill>
                <a:latin typeface="Lato Black" panose="020F0502020204030203" pitchFamily="34" charset="0"/>
              </a:rPr>
              <a:t>Ysai</a:t>
            </a: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 Paúcar</a:t>
            </a:r>
          </a:p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defRPr/>
            </a:pPr>
            <a:r>
              <a:rPr lang="es-PE" altLang="es-PE" sz="675" b="1" dirty="0">
                <a:solidFill>
                  <a:prstClr val="black"/>
                </a:solidFill>
                <a:latin typeface="Lato Black" panose="020F0502020204030203" pitchFamily="34" charset="0"/>
              </a:rPr>
              <a:t>UNTRM- Perú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64E3456-5403-8876-F011-25B7D15E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853" y="3065194"/>
            <a:ext cx="913799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17145" rIns="34290" bIns="17145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3429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 err="1">
                <a:solidFill>
                  <a:prstClr val="black"/>
                </a:solidFill>
              </a:rPr>
              <a:t>Sherysh</a:t>
            </a:r>
            <a:r>
              <a:rPr lang="es-PE" altLang="es-PE" sz="675" b="1" dirty="0">
                <a:solidFill>
                  <a:prstClr val="black"/>
                </a:solidFill>
              </a:rPr>
              <a:t> </a:t>
            </a:r>
            <a:r>
              <a:rPr lang="es-PE" altLang="es-PE" sz="675" b="1" dirty="0" err="1">
                <a:solidFill>
                  <a:prstClr val="black"/>
                </a:solidFill>
              </a:rPr>
              <a:t>Cunyas</a:t>
            </a:r>
            <a:endParaRPr lang="es-PE" altLang="es-PE" sz="675" b="1" dirty="0">
              <a:solidFill>
                <a:prstClr val="black"/>
              </a:solidFill>
            </a:endParaRPr>
          </a:p>
          <a:p>
            <a:pPr algn="ctr" defTabSz="342900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defRPr/>
            </a:pPr>
            <a:r>
              <a:rPr lang="es-PE" altLang="es-PE" sz="675" b="1" dirty="0">
                <a:solidFill>
                  <a:prstClr val="black"/>
                </a:solidFill>
              </a:rPr>
              <a:t>Administrativa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BEA71E-1377-044E-EE42-81E268BCEE6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0" t="8000" r="17713" b="2751"/>
          <a:stretch>
            <a:fillRect/>
          </a:stretch>
        </p:blipFill>
        <p:spPr>
          <a:xfrm>
            <a:off x="3812536" y="5289762"/>
            <a:ext cx="745651" cy="8330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666642-C1D5-D3C3-B55A-E3FA407AAE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7274" y="2066963"/>
            <a:ext cx="827094" cy="992512"/>
          </a:xfrm>
          <a:prstGeom prst="rect">
            <a:avLst/>
          </a:prstGeom>
        </p:spPr>
      </p:pic>
      <p:pic>
        <p:nvPicPr>
          <p:cNvPr id="8" name="Imagen 7" descr="Un hombre con traje y corbata&#10;&#10;El contenido generado por IA puede ser incorrecto.">
            <a:extLst>
              <a:ext uri="{FF2B5EF4-FFF2-40B4-BE49-F238E27FC236}">
                <a16:creationId xmlns:a16="http://schemas.microsoft.com/office/drawing/2014/main" id="{EE91D1F8-4741-11B0-5BE1-F501168694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08047" y="2031459"/>
            <a:ext cx="815646" cy="1019558"/>
          </a:xfrm>
          <a:prstGeom prst="rect">
            <a:avLst/>
          </a:prstGeom>
        </p:spPr>
      </p:pic>
      <p:sp>
        <p:nvSpPr>
          <p:cNvPr id="9" name="CuadroTexto 58">
            <a:extLst>
              <a:ext uri="{FF2B5EF4-FFF2-40B4-BE49-F238E27FC236}">
                <a16:creationId xmlns:a16="http://schemas.microsoft.com/office/drawing/2014/main" id="{CB41E6F6-BB55-A78F-7426-D568423A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106" y="3037399"/>
            <a:ext cx="11873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Efraín Huayllani,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Ing. Zootecnista</a:t>
            </a:r>
          </a:p>
        </p:txBody>
      </p:sp>
      <p:pic>
        <p:nvPicPr>
          <p:cNvPr id="10" name="Imagen 9" descr="Mujer parada en una cocina&#10;&#10;Descripción generada automáticamente con confianza media">
            <a:extLst>
              <a:ext uri="{FF2B5EF4-FFF2-40B4-BE49-F238E27FC236}">
                <a16:creationId xmlns:a16="http://schemas.microsoft.com/office/drawing/2014/main" id="{D35CD1A1-7ED8-7DFE-8B90-CB56167F840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2" t="16482" r="15647"/>
          <a:stretch/>
        </p:blipFill>
        <p:spPr>
          <a:xfrm>
            <a:off x="6880575" y="5224302"/>
            <a:ext cx="782782" cy="892716"/>
          </a:xfrm>
          <a:prstGeom prst="rect">
            <a:avLst/>
          </a:prstGeom>
        </p:spPr>
      </p:pic>
      <p:sp>
        <p:nvSpPr>
          <p:cNvPr id="49" name="Subtítulo 2">
            <a:extLst>
              <a:ext uri="{FF2B5EF4-FFF2-40B4-BE49-F238E27FC236}">
                <a16:creationId xmlns:a16="http://schemas.microsoft.com/office/drawing/2014/main" id="{0E0A5ED2-36F9-ADC3-9AA4-8E596B0B4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695" y="6159204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000"/>
              </a:lnSpc>
              <a:spcBef>
                <a:spcPct val="0"/>
              </a:spcBef>
              <a:buClr>
                <a:schemeClr val="tx1"/>
              </a:buClr>
              <a:buSzPct val="80000"/>
              <a:buNone/>
            </a:pPr>
            <a:r>
              <a:rPr lang="es-PE" altLang="es-PE" sz="700" b="1" dirty="0">
                <a:latin typeface="Lato Black" panose="020F0502020204030203" pitchFamily="34" charset="0"/>
              </a:rPr>
              <a:t>Katherine Arias</a:t>
            </a:r>
          </a:p>
          <a:p>
            <a:pPr algn="ctr">
              <a:lnSpc>
                <a:spcPts val="1000"/>
              </a:lnSpc>
              <a:spcBef>
                <a:spcPct val="0"/>
              </a:spcBef>
              <a:buClr>
                <a:schemeClr val="tx1"/>
              </a:buClr>
              <a:buSzPct val="80000"/>
              <a:buNone/>
            </a:pPr>
            <a:r>
              <a:rPr lang="es-PE" altLang="es-PE" sz="700" b="1" dirty="0">
                <a:latin typeface="Lato Black" panose="020F0502020204030203" pitchFamily="34" charset="0"/>
              </a:rPr>
              <a:t>UCM - España</a:t>
            </a:r>
          </a:p>
        </p:txBody>
      </p:sp>
      <p:pic>
        <p:nvPicPr>
          <p:cNvPr id="50" name="Picture 2" descr="Profile photo of Jesús Daniel Trigo Vilaseca">
            <a:extLst>
              <a:ext uri="{FF2B5EF4-FFF2-40B4-BE49-F238E27FC236}">
                <a16:creationId xmlns:a16="http://schemas.microsoft.com/office/drawing/2014/main" id="{0BFC546D-4F19-20C6-994B-3BB7A2D8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06" y="5315532"/>
            <a:ext cx="741146" cy="8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ubtítulo 2">
            <a:extLst>
              <a:ext uri="{FF2B5EF4-FFF2-40B4-BE49-F238E27FC236}">
                <a16:creationId xmlns:a16="http://schemas.microsoft.com/office/drawing/2014/main" id="{F3E2F5D3-73FB-D4E9-58E1-E4477EA55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94" y="6129020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1000"/>
              </a:lnSpc>
              <a:spcBef>
                <a:spcPct val="0"/>
              </a:spcBef>
              <a:buClr>
                <a:schemeClr val="tx1"/>
              </a:buClr>
              <a:buSzPct val="80000"/>
              <a:buNone/>
            </a:pPr>
            <a:r>
              <a:rPr lang="es-PE" altLang="es-PE" sz="700" b="1" dirty="0">
                <a:latin typeface="Lato Black" panose="020F0502020204030203" pitchFamily="34" charset="0"/>
              </a:rPr>
              <a:t>Jesús Trigo</a:t>
            </a:r>
          </a:p>
          <a:p>
            <a:pPr algn="ctr">
              <a:lnSpc>
                <a:spcPts val="1000"/>
              </a:lnSpc>
              <a:spcBef>
                <a:spcPct val="0"/>
              </a:spcBef>
              <a:buClr>
                <a:schemeClr val="tx1"/>
              </a:buClr>
              <a:buSzPct val="80000"/>
              <a:buNone/>
            </a:pPr>
            <a:r>
              <a:rPr lang="es-PE" altLang="es-PE" sz="700" b="1" dirty="0">
                <a:latin typeface="Lato Black" panose="020F0502020204030203" pitchFamily="34" charset="0"/>
              </a:rPr>
              <a:t>UPNA - España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5B50C15A-EAA3-BABB-204F-220103E9C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0">
            <a:extLst>
              <a:ext uri="{FF2B5EF4-FFF2-40B4-BE49-F238E27FC236}">
                <a16:creationId xmlns:a16="http://schemas.microsoft.com/office/drawing/2014/main" id="{AB546088-6311-9962-5DD0-50449DA1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1188"/>
            <a:ext cx="1433720" cy="123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DAA815-5415-2CD7-BF55-1AEB11084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29" y="3013726"/>
            <a:ext cx="1166087" cy="10635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5C9481-E02A-B4B8-023E-5FBBAA6F9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29" y="1556792"/>
            <a:ext cx="1405045" cy="1220171"/>
          </a:xfrm>
          <a:prstGeom prst="rect">
            <a:avLst/>
          </a:prstGeom>
        </p:spPr>
      </p:pic>
      <p:pic>
        <p:nvPicPr>
          <p:cNvPr id="5" name="Picture 2" descr="INTA Bariloche (@intabariloche) • Instagram photos and videos">
            <a:extLst>
              <a:ext uri="{FF2B5EF4-FFF2-40B4-BE49-F238E27FC236}">
                <a16:creationId xmlns:a16="http://schemas.microsoft.com/office/drawing/2014/main" id="{4BF6DD81-E535-6DA4-352D-1031A4BA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2" y="4930950"/>
            <a:ext cx="1190915" cy="11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uscador de Resoluciones">
            <a:extLst>
              <a:ext uri="{FF2B5EF4-FFF2-40B4-BE49-F238E27FC236}">
                <a16:creationId xmlns:a16="http://schemas.microsoft.com/office/drawing/2014/main" id="{2AF05F5A-15F1-23E8-39EE-ACD16CA7D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43"/>
          <a:stretch/>
        </p:blipFill>
        <p:spPr bwMode="auto">
          <a:xfrm>
            <a:off x="1159568" y="2547726"/>
            <a:ext cx="2138269" cy="11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scador de Resoluciones">
            <a:extLst>
              <a:ext uri="{FF2B5EF4-FFF2-40B4-BE49-F238E27FC236}">
                <a16:creationId xmlns:a16="http://schemas.microsoft.com/office/drawing/2014/main" id="{437E91A2-D2C7-79EA-F968-87BA4C65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0"/>
          <a:stretch/>
        </p:blipFill>
        <p:spPr bwMode="auto">
          <a:xfrm>
            <a:off x="170338" y="1801610"/>
            <a:ext cx="2781410" cy="12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scudos Unalm">
            <a:extLst>
              <a:ext uri="{FF2B5EF4-FFF2-40B4-BE49-F238E27FC236}">
                <a16:creationId xmlns:a16="http://schemas.microsoft.com/office/drawing/2014/main" id="{5AFCB506-D781-3E34-8281-976FA96B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93" y="4857609"/>
            <a:ext cx="1190915" cy="135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F2FE654-799D-A661-4092-3736E34F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98" y="5002093"/>
            <a:ext cx="2352989" cy="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BB3EF1-E18F-1EDB-8171-EC141FBDDC2D}"/>
              </a:ext>
            </a:extLst>
          </p:cNvPr>
          <p:cNvSpPr txBox="1"/>
          <p:nvPr/>
        </p:nvSpPr>
        <p:spPr>
          <a:xfrm>
            <a:off x="2779470" y="1666946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1"/>
                </a:solidFill>
              </a:rPr>
              <a:t>FINANCIADO POR: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AD9558-8FF6-C90A-3759-34E31B4CC4DA}"/>
              </a:ext>
            </a:extLst>
          </p:cNvPr>
          <p:cNvSpPr txBox="1"/>
          <p:nvPr/>
        </p:nvSpPr>
        <p:spPr>
          <a:xfrm>
            <a:off x="313984" y="758482"/>
            <a:ext cx="4570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AGRADECIMIENTOS</a:t>
            </a:r>
          </a:p>
        </p:txBody>
      </p:sp>
      <p:sp>
        <p:nvSpPr>
          <p:cNvPr id="9" name="Google Shape;186;g1d3fdd35f9e_0_75"/>
          <p:cNvSpPr txBox="1"/>
          <p:nvPr/>
        </p:nvSpPr>
        <p:spPr>
          <a:xfrm>
            <a:off x="313984" y="3803498"/>
            <a:ext cx="2930224" cy="40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s-PE" sz="825" b="1" i="1" dirty="0">
                <a:solidFill>
                  <a:srgbClr val="898989"/>
                </a:solidFill>
              </a:rPr>
              <a:t>Proyecto FIBER MULT es </a:t>
            </a:r>
            <a:r>
              <a:rPr lang="es-PE" sz="825" b="1" i="1" dirty="0" err="1">
                <a:solidFill>
                  <a:srgbClr val="898989"/>
                </a:solidFill>
              </a:rPr>
              <a:t>inanciado</a:t>
            </a:r>
            <a:r>
              <a:rPr lang="es-PE" sz="825" b="1" i="1" dirty="0">
                <a:solidFill>
                  <a:srgbClr val="898989"/>
                </a:solidFill>
              </a:rPr>
              <a:t> por CONCYTEC/ Programa PROCIENCIA, según Contrato </a:t>
            </a:r>
            <a:r>
              <a:rPr lang="es-PE" sz="825" b="1" i="1" dirty="0" err="1">
                <a:solidFill>
                  <a:srgbClr val="898989"/>
                </a:solidFill>
              </a:rPr>
              <a:t>Nº</a:t>
            </a:r>
            <a:r>
              <a:rPr lang="es-PE" sz="825" b="1" i="1" dirty="0">
                <a:solidFill>
                  <a:srgbClr val="898989"/>
                </a:solidFill>
              </a:rPr>
              <a:t>  </a:t>
            </a:r>
            <a:r>
              <a:rPr lang="es-PE" sz="1050" b="1" dirty="0"/>
              <a:t>PE501091790-2024-PROCIENCIA </a:t>
            </a:r>
            <a:endParaRPr lang="es-PE" sz="900" b="1" i="1" dirty="0">
              <a:solidFill>
                <a:srgbClr val="898989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04AA5F-E077-F4E2-987A-4A18F123C2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1849" y="4930950"/>
            <a:ext cx="2365125" cy="801091"/>
          </a:xfrm>
          <a:prstGeom prst="rect">
            <a:avLst/>
          </a:prstGeom>
        </p:spPr>
      </p:pic>
      <p:pic>
        <p:nvPicPr>
          <p:cNvPr id="13" name="Imagen 12" descr="Resultado de imagen para inia pnia">
            <a:extLst>
              <a:ext uri="{FF2B5EF4-FFF2-40B4-BE49-F238E27FC236}">
                <a16:creationId xmlns:a16="http://schemas.microsoft.com/office/drawing/2014/main" id="{DFEFB7B6-2EA7-7CF7-A038-608D808E63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7"/>
          <a:stretch/>
        </p:blipFill>
        <p:spPr bwMode="auto">
          <a:xfrm>
            <a:off x="3921424" y="2547726"/>
            <a:ext cx="3192327" cy="7546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186;g1d3fdd35f9e_0_75">
            <a:extLst>
              <a:ext uri="{FF2B5EF4-FFF2-40B4-BE49-F238E27FC236}">
                <a16:creationId xmlns:a16="http://schemas.microsoft.com/office/drawing/2014/main" id="{B59DDA1F-9687-8BB3-A677-D55FA5F5FD5B}"/>
              </a:ext>
            </a:extLst>
          </p:cNvPr>
          <p:cNvSpPr txBox="1"/>
          <p:nvPr/>
        </p:nvSpPr>
        <p:spPr>
          <a:xfrm>
            <a:off x="3599993" y="3360947"/>
            <a:ext cx="3434280" cy="40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s-PE" sz="825" b="1" i="1" dirty="0">
                <a:solidFill>
                  <a:srgbClr val="898989"/>
                </a:solidFill>
              </a:rPr>
              <a:t>Proyecto Fiber Den fue financiado por PNIA, según Contrato </a:t>
            </a:r>
            <a:r>
              <a:rPr lang="es-PE" sz="825" b="1" i="1" dirty="0" err="1">
                <a:solidFill>
                  <a:srgbClr val="898989"/>
                </a:solidFill>
              </a:rPr>
              <a:t>Nº</a:t>
            </a:r>
            <a:r>
              <a:rPr lang="es-PE" sz="825" b="1" i="1" dirty="0">
                <a:solidFill>
                  <a:srgbClr val="898989"/>
                </a:solidFill>
              </a:rPr>
              <a:t>  </a:t>
            </a:r>
            <a:r>
              <a:rPr lang="es-PE" sz="1050" b="1" dirty="0"/>
              <a:t>026-2016-INIA-PNIA/PMSI/IE </a:t>
            </a:r>
            <a:endParaRPr lang="es-PE" sz="900" b="1" i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36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48836</TotalTime>
  <Words>153</Words>
  <Application>Microsoft Office PowerPoint</Application>
  <PresentationFormat>Presentación en pantalla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Lato Black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EDGAR QUISPE - PIEC2-1-P-094-22</cp:lastModifiedBy>
  <cp:revision>1983</cp:revision>
  <dcterms:created xsi:type="dcterms:W3CDTF">2015-01-15T15:09:30Z</dcterms:created>
  <dcterms:modified xsi:type="dcterms:W3CDTF">2025-09-19T20:53:29Z</dcterms:modified>
</cp:coreProperties>
</file>