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FB39C-95A8-4EC9-95BF-4848900DFDC3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2592-35CF-47C4-83ED-82AFFAA67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1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9532D94-E0C8-45ED-B5C4-A0460334ECC8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  <a:pPr eaLnBrk="1" hangingPunct="1"/>
              <a:t>1</a:t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81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46FFDBB-DEF5-4E10-8955-32E60906830D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82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932B4-B375-465A-8B5D-D1CFD6EB086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232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E2064-544D-45F5-B388-D180E62688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1537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B1671-06A7-4F84-A582-12EA8163EAC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9552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270000"/>
            <a:ext cx="3924300" cy="2335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70000"/>
            <a:ext cx="3924300" cy="2335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757613"/>
            <a:ext cx="3924300" cy="233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757613"/>
            <a:ext cx="3924300" cy="233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1DFE-8416-4D9B-8814-A30E9D412FF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7083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88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9B281-74EF-4A0D-ACA1-A9599D636E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2645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80570-5347-4F14-91F9-6F709D7E17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3308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83646-7638-4230-81C7-4D812F4E3D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4469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916C6-6182-4284-BBB7-7C4CF6CF91C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62502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270000"/>
            <a:ext cx="8001000" cy="48228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0AAC-092E-4F44-8F79-4309964C59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17269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70000"/>
            <a:ext cx="3924300" cy="2335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757613"/>
            <a:ext cx="3924300" cy="233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F299C-8D4B-47CA-86E6-60DA34A922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6398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0F7F5-7AE3-4A44-98B3-1725A9ADC4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6608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9008-9AEC-4639-9757-9D3FF74D5C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7791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45FAE-A78D-4D04-AA2F-04CA90A943D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3446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90E1-F1B8-4884-BB9B-FAB0CF1C34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5505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0B2C9-B8E3-4021-BD26-4C568D66FB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931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7DC3F-34E0-4754-B575-E528368E4BE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1922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DC1D2-98D3-4753-BAE1-85805A86680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0887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EB0A6-73D0-4B78-A48F-BE25FFF757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8807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6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C3A689-6E19-405C-B1CB-53CC20E5CBDA}" type="slidenum">
              <a:rPr lang="en-US" altLang="zh-CN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3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CFCA149-F9BD-4BAF-947A-CA3C4B95D9AC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中宋" pitchFamily="2" charset="-122"/>
              </a:rPr>
              <a:t>第十章 习题课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主要内容</a:t>
            </a:r>
          </a:p>
          <a:p>
            <a:pPr lvl="1"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半群、独异点与群的定义</a:t>
            </a:r>
          </a:p>
          <a:p>
            <a:pPr lvl="1"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群的基本性质</a:t>
            </a:r>
          </a:p>
          <a:p>
            <a:pPr lvl="1"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子群的判别定理</a:t>
            </a:r>
          </a:p>
          <a:p>
            <a:pPr lvl="1"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陪集的定义及其性质</a:t>
            </a:r>
          </a:p>
          <a:p>
            <a:pPr lvl="1"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拉格朗日定理及其应用</a:t>
            </a:r>
          </a:p>
          <a:p>
            <a:pPr lvl="1"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循环群的生成元和子群</a:t>
            </a:r>
          </a:p>
          <a:p>
            <a:pPr lvl="1"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置换群与</a:t>
            </a:r>
            <a:r>
              <a:rPr lang="en-US" altLang="zh-CN" smtClean="0"/>
              <a:t>Polya</a:t>
            </a:r>
            <a:r>
              <a:rPr lang="zh-CN" altLang="en-US" smtClean="0"/>
              <a:t>定理</a:t>
            </a:r>
          </a:p>
          <a:p>
            <a:pPr lvl="1"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环的定义与性质</a:t>
            </a:r>
          </a:p>
          <a:p>
            <a:pPr lvl="1"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特殊的环</a:t>
            </a:r>
          </a:p>
        </p:txBody>
      </p:sp>
    </p:spTree>
    <p:extLst>
      <p:ext uri="{BB962C8B-B14F-4D97-AF65-F5344CB8AC3E}">
        <p14:creationId xmlns:p14="http://schemas.microsoft.com/office/powerpoint/2010/main" val="8880023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A5BA85D7-9694-4D19-9980-78705EA347E8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说明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群中元素的阶可能存在，也可能不存在</a:t>
            </a:r>
            <a:r>
              <a:rPr lang="en-US" altLang="zh-CN" smtClean="0"/>
              <a:t>. 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对于有限群，每个元素的阶都存在，而且是群的阶的因子</a:t>
            </a:r>
            <a:r>
              <a:rPr lang="en-US" altLang="zh-CN" smtClean="0"/>
              <a:t>.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对于无限群，单位元的阶存在，是</a:t>
            </a:r>
            <a:r>
              <a:rPr lang="en-US" altLang="zh-CN" smtClean="0"/>
              <a:t>1</a:t>
            </a:r>
            <a:r>
              <a:rPr lang="zh-CN" altLang="en-US" smtClean="0"/>
              <a:t>；而其它元素的阶可能存在，也可能不存在</a:t>
            </a:r>
            <a:r>
              <a:rPr lang="en-US" altLang="zh-CN" smtClean="0"/>
              <a:t>.</a:t>
            </a:r>
            <a:r>
              <a:rPr lang="zh-CN" altLang="en-US" smtClean="0"/>
              <a:t>（可能所有元素的阶都存在，但是群还是无限群）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107186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639E7AD4-9660-4BC8-9D9E-B453663D9DF7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设</a:t>
            </a:r>
            <a:r>
              <a:rPr lang="en-US" altLang="zh-CN" i="1" smtClean="0"/>
              <a:t>G</a:t>
            </a:r>
            <a:r>
              <a:rPr lang="zh-CN" altLang="en-US" smtClean="0"/>
              <a:t>为模</a:t>
            </a:r>
            <a:r>
              <a:rPr lang="en-US" altLang="zh-CN" smtClean="0"/>
              <a:t>12</a:t>
            </a:r>
            <a:r>
              <a:rPr lang="zh-CN" altLang="en-US" smtClean="0"/>
              <a:t>加群</a:t>
            </a:r>
            <a:r>
              <a:rPr lang="en-US" altLang="zh-CN" smtClean="0"/>
              <a:t>, </a:t>
            </a:r>
            <a:r>
              <a:rPr lang="zh-CN" altLang="en-US" smtClean="0"/>
              <a:t>求</a:t>
            </a:r>
            <a:r>
              <a:rPr lang="en-US" altLang="zh-CN" smtClean="0"/>
              <a:t>&lt;3&gt; </a:t>
            </a:r>
            <a:r>
              <a:rPr lang="zh-CN" altLang="en-US" smtClean="0"/>
              <a:t>在</a:t>
            </a:r>
            <a:r>
              <a:rPr lang="en-US" altLang="zh-CN" i="1" smtClean="0"/>
              <a:t>G</a:t>
            </a:r>
            <a:r>
              <a:rPr lang="zh-CN" altLang="en-US" smtClean="0"/>
              <a:t>中所有的左陪集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设 </a:t>
            </a:r>
            <a:r>
              <a:rPr lang="en-US" altLang="zh-CN" i="1" smtClean="0"/>
              <a:t>X</a:t>
            </a:r>
            <a:r>
              <a:rPr lang="en-US" altLang="zh-CN" smtClean="0"/>
              <a:t>= {</a:t>
            </a:r>
            <a:r>
              <a:rPr lang="en-US" altLang="zh-CN" i="1" smtClean="0"/>
              <a:t>x</a:t>
            </a:r>
            <a:r>
              <a:rPr lang="en-US" altLang="zh-CN" smtClean="0"/>
              <a:t> | 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R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</a:t>
            </a:r>
            <a:r>
              <a:rPr lang="en-US" altLang="zh-CN" smtClean="0"/>
              <a:t>0,1}, </a:t>
            </a:r>
            <a:r>
              <a:rPr lang="zh-CN" altLang="en-US" smtClean="0">
                <a:sym typeface="Symbol" pitchFamily="18" charset="2"/>
              </a:rPr>
              <a:t>在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zh-CN" altLang="en-US" smtClean="0">
                <a:sym typeface="Symbol" pitchFamily="18" charset="2"/>
              </a:rPr>
              <a:t>上如下定义</a:t>
            </a:r>
            <a:r>
              <a:rPr lang="en-US" altLang="zh-CN" smtClean="0">
                <a:sym typeface="Symbol" pitchFamily="18" charset="2"/>
              </a:rPr>
              <a:t>6</a:t>
            </a:r>
            <a:r>
              <a:rPr lang="zh-CN" altLang="en-US" smtClean="0">
                <a:sym typeface="Symbol" pitchFamily="18" charset="2"/>
              </a:rPr>
              <a:t>个函数：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i="1" smtClean="0">
                <a:sym typeface="Symbol" pitchFamily="18" charset="2"/>
              </a:rPr>
              <a:t>  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zh-CN" altLang="en-US" smtClean="0">
                <a:sym typeface="Symbol" pitchFamily="18" charset="2"/>
              </a:rPr>
              <a:t>，    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 =1/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    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3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 = 1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smtClean="0">
                <a:sym typeface="Symbol" pitchFamily="18" charset="2"/>
              </a:rPr>
              <a:t>  f</a:t>
            </a:r>
            <a:r>
              <a:rPr lang="en-US" altLang="zh-CN" baseline="-25000" smtClean="0">
                <a:sym typeface="Symbol" pitchFamily="18" charset="2"/>
              </a:rPr>
              <a:t>4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 = 1/(1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), 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5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 = 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1)/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6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/(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1),</a:t>
            </a:r>
            <a:r>
              <a:rPr lang="en-US" altLang="zh-CN" smtClean="0">
                <a:sym typeface="Symbol" pitchFamily="18" charset="2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</a:t>
            </a:r>
            <a:r>
              <a:rPr lang="zh-CN" altLang="en-US" smtClean="0">
                <a:sym typeface="Symbol" pitchFamily="18" charset="2"/>
              </a:rPr>
              <a:t>则</a:t>
            </a:r>
            <a:r>
              <a:rPr lang="en-US" altLang="zh-CN" i="1" smtClean="0">
                <a:sym typeface="Symbol" pitchFamily="18" charset="2"/>
              </a:rPr>
              <a:t>G </a:t>
            </a:r>
            <a:r>
              <a:rPr lang="en-US" altLang="zh-CN" smtClean="0">
                <a:sym typeface="Symbol" pitchFamily="18" charset="2"/>
              </a:rPr>
              <a:t>= {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3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4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5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6</a:t>
            </a:r>
            <a:r>
              <a:rPr lang="en-US" altLang="zh-CN" smtClean="0">
                <a:sym typeface="Symbol" pitchFamily="18" charset="2"/>
              </a:rPr>
              <a:t>}</a:t>
            </a:r>
            <a:r>
              <a:rPr lang="zh-CN" altLang="en-US" smtClean="0">
                <a:sym typeface="Symbol" pitchFamily="18" charset="2"/>
              </a:rPr>
              <a:t>关于函数合成运算构成群</a:t>
            </a:r>
            <a:r>
              <a:rPr lang="en-US" altLang="zh-CN" smtClean="0">
                <a:sym typeface="Symbol" pitchFamily="18" charset="2"/>
              </a:rPr>
              <a:t>. </a:t>
            </a:r>
            <a:r>
              <a:rPr lang="zh-CN" altLang="en-US" smtClean="0">
                <a:sym typeface="Symbol" pitchFamily="18" charset="2"/>
              </a:rPr>
              <a:t>求子群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={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} </a:t>
            </a:r>
            <a:r>
              <a:rPr lang="zh-CN" altLang="en-US" smtClean="0">
                <a:sym typeface="Symbol" pitchFamily="18" charset="2"/>
              </a:rPr>
              <a:t>的所有的右陪集</a:t>
            </a:r>
            <a:r>
              <a:rPr lang="en-US" altLang="zh-CN" smtClean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5833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A95AF4BB-2765-4DD3-ADC5-D7FAFBAF533A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解答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解：</a:t>
            </a:r>
            <a:r>
              <a:rPr lang="en-US" altLang="zh-CN" smtClean="0"/>
              <a:t>(1) &lt;3&gt; = {0, 3, 6, 9}, &lt;3&gt;</a:t>
            </a:r>
            <a:r>
              <a:rPr lang="zh-CN" altLang="en-US" smtClean="0"/>
              <a:t>的不同左陪集有</a:t>
            </a:r>
            <a:r>
              <a:rPr lang="en-US" altLang="zh-CN" smtClean="0"/>
              <a:t>3</a:t>
            </a:r>
            <a:r>
              <a:rPr lang="zh-CN" altLang="en-US" smtClean="0"/>
              <a:t>个，即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0&lt;3&gt; = &lt;3&gt;,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1&lt;3&gt; = {1, 4, 7, 10}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         =4&lt;3&gt; = 7&lt;3&gt; = 10&lt;3&gt; </a:t>
            </a:r>
          </a:p>
          <a:p>
            <a:pPr marL="1143000" lvl="2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2&lt;3&gt;= {2, 5, 8, 11}</a:t>
            </a:r>
          </a:p>
          <a:p>
            <a:pPr marL="1143000" lvl="2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    = 5&lt;3&gt; = 8&lt;3&gt; = 11&lt;3&gt;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(2) {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}</a:t>
            </a:r>
            <a:r>
              <a:rPr lang="zh-CN" altLang="en-US" smtClean="0"/>
              <a:t>有</a:t>
            </a:r>
            <a:r>
              <a:rPr lang="en-US" altLang="zh-CN" smtClean="0"/>
              <a:t>3</a:t>
            </a:r>
            <a:r>
              <a:rPr lang="zh-CN" altLang="en-US" smtClean="0"/>
              <a:t>个不同的陪集，它们是：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      </a:t>
            </a:r>
            <a:r>
              <a:rPr lang="en-US" altLang="zh-CN" i="1" smtClean="0"/>
              <a:t>H</a:t>
            </a:r>
            <a:r>
              <a:rPr lang="zh-CN" altLang="en-US" smtClean="0"/>
              <a:t>，</a:t>
            </a:r>
            <a:r>
              <a:rPr lang="en-US" altLang="zh-CN" i="1" smtClean="0"/>
              <a:t>Hf</a:t>
            </a:r>
            <a:r>
              <a:rPr lang="en-US" altLang="zh-CN" baseline="-25000" smtClean="0"/>
              <a:t>3</a:t>
            </a:r>
            <a:r>
              <a:rPr lang="en-US" altLang="zh-CN" smtClean="0"/>
              <a:t> = {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3</a:t>
            </a:r>
            <a:r>
              <a:rPr lang="en-US" altLang="zh-CN" smtClean="0"/>
              <a:t>,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5</a:t>
            </a:r>
            <a:r>
              <a:rPr lang="en-US" altLang="zh-CN" smtClean="0"/>
              <a:t>},  </a:t>
            </a:r>
            <a:r>
              <a:rPr lang="en-US" altLang="zh-CN" i="1" smtClean="0"/>
              <a:t>Hf</a:t>
            </a:r>
            <a:r>
              <a:rPr lang="en-US" altLang="zh-CN" baseline="-25000" smtClean="0"/>
              <a:t>4</a:t>
            </a:r>
            <a:r>
              <a:rPr lang="en-US" altLang="zh-CN" smtClean="0"/>
              <a:t> = {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4</a:t>
            </a:r>
            <a:r>
              <a:rPr lang="en-US" altLang="zh-CN" smtClean="0"/>
              <a:t>,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6</a:t>
            </a:r>
            <a:r>
              <a:rPr lang="en-US" altLang="zh-CN" smtClean="0"/>
              <a:t>}. </a:t>
            </a:r>
          </a:p>
        </p:txBody>
      </p:sp>
    </p:spTree>
    <p:extLst>
      <p:ext uri="{BB962C8B-B14F-4D97-AF65-F5344CB8AC3E}">
        <p14:creationId xmlns:p14="http://schemas.microsoft.com/office/powerpoint/2010/main" val="20718566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04CD9443-9815-464D-A793-4A8258331331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 </a:t>
            </a:r>
            <a:r>
              <a:rPr lang="en-US" altLang="zh-CN" i="1" smtClean="0"/>
              <a:t>i </a:t>
            </a:r>
            <a:r>
              <a:rPr lang="zh-CN" altLang="en-US" smtClean="0"/>
              <a:t>为虚数单位，即</a:t>
            </a:r>
            <a:r>
              <a:rPr lang="zh-CN" altLang="en-US" i="1" smtClean="0"/>
              <a:t> </a:t>
            </a:r>
            <a:r>
              <a:rPr lang="en-US" altLang="zh-CN" i="1" smtClean="0"/>
              <a:t>i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1, </a:t>
            </a:r>
            <a:r>
              <a:rPr lang="zh-CN" altLang="en-US" smtClean="0">
                <a:sym typeface="Symbol" pitchFamily="18" charset="2"/>
              </a:rPr>
              <a:t>令</a:t>
            </a:r>
          </a:p>
          <a:p>
            <a:pPr eaLnBrk="1" hangingPunct="1"/>
            <a:endParaRPr lang="zh-CN" altLang="en-US" smtClean="0">
              <a:sym typeface="Symbol" pitchFamily="18" charset="2"/>
            </a:endParaRPr>
          </a:p>
          <a:p>
            <a:pPr eaLnBrk="1" hangingPunct="1"/>
            <a:endParaRPr lang="zh-CN" altLang="en-US" smtClean="0">
              <a:sym typeface="Symbol" pitchFamily="18" charset="2"/>
            </a:endParaRPr>
          </a:p>
          <a:p>
            <a:pPr lvl="1" eaLnBrk="1" hangingPunct="1">
              <a:spcBef>
                <a:spcPct val="100000"/>
              </a:spcBef>
              <a:buFont typeface="Wingdings" pitchFamily="2" charset="2"/>
              <a:buNone/>
            </a:pPr>
            <a:r>
              <a:rPr lang="zh-CN" altLang="en-US" smtClean="0"/>
              <a:t>则</a:t>
            </a:r>
            <a:r>
              <a:rPr lang="en-US" altLang="zh-CN" i="1" smtClean="0"/>
              <a:t>G</a:t>
            </a:r>
            <a:r>
              <a:rPr lang="zh-CN" altLang="en-US" smtClean="0"/>
              <a:t>关于矩阵乘法构成群</a:t>
            </a:r>
            <a:r>
              <a:rPr lang="en-US" altLang="zh-CN" smtClean="0"/>
              <a:t>.  </a:t>
            </a:r>
            <a:r>
              <a:rPr lang="zh-CN" altLang="en-US" smtClean="0"/>
              <a:t>找出</a:t>
            </a:r>
            <a:r>
              <a:rPr lang="en-US" altLang="zh-CN" i="1" smtClean="0"/>
              <a:t>G</a:t>
            </a:r>
            <a:r>
              <a:rPr lang="zh-CN" altLang="en-US" smtClean="0"/>
              <a:t>的所有子群</a:t>
            </a:r>
            <a:r>
              <a:rPr lang="en-US" altLang="zh-CN" smtClean="0"/>
              <a:t>.</a:t>
            </a:r>
            <a:r>
              <a:rPr lang="en-US" altLang="zh-CN" b="0" smtClean="0">
                <a:sym typeface="Symbol" pitchFamily="18" charset="2"/>
              </a:rPr>
              <a:t> 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148485" name="Object 6"/>
          <p:cNvGraphicFramePr>
            <a:graphicFrameLocks noChangeAspect="1"/>
          </p:cNvGraphicFramePr>
          <p:nvPr/>
        </p:nvGraphicFramePr>
        <p:xfrm>
          <a:off x="395288" y="1906588"/>
          <a:ext cx="856932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3441700" imgH="495300" progId="Equation.3">
                  <p:embed/>
                </p:oleObj>
              </mc:Choice>
              <mc:Fallback>
                <p:oleObj name="公式" r:id="rId3" imgW="3441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06588"/>
                        <a:ext cx="856932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6513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F9974377-756A-40B5-8ED5-B52FAA260408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解答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70000"/>
            <a:ext cx="8001000" cy="4606925"/>
          </a:xfrm>
        </p:spPr>
        <p:txBody>
          <a:bodyPr/>
          <a:lstStyle/>
          <a:p>
            <a:pPr eaLnBrk="1" hangingPunct="1"/>
            <a:r>
              <a:rPr lang="zh-CN" altLang="en-US" smtClean="0"/>
              <a:t>解  令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zh-CN" altLang="en-US" smtClean="0"/>
              <a:t>分别为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则运算表为</a:t>
            </a:r>
          </a:p>
        </p:txBody>
      </p:sp>
      <p:graphicFrame>
        <p:nvGraphicFramePr>
          <p:cNvPr id="149509" name="Object 7"/>
          <p:cNvGraphicFramePr>
            <a:graphicFrameLocks noChangeAspect="1"/>
          </p:cNvGraphicFramePr>
          <p:nvPr/>
        </p:nvGraphicFramePr>
        <p:xfrm>
          <a:off x="644525" y="1916113"/>
          <a:ext cx="29559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1079500" imgH="939800" progId="Equation.3">
                  <p:embed/>
                </p:oleObj>
              </mc:Choice>
              <mc:Fallback>
                <p:oleObj name="公式" r:id="rId3" imgW="1079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916113"/>
                        <a:ext cx="29559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08400" y="1844675"/>
            <a:ext cx="5184775" cy="4291013"/>
            <a:chOff x="2336" y="1162"/>
            <a:chExt cx="3266" cy="2703"/>
          </a:xfrm>
        </p:grpSpPr>
        <p:pic>
          <p:nvPicPr>
            <p:cNvPr id="149511" name="Picture 4" descr="图片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162"/>
              <a:ext cx="3266" cy="2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12" name="Text Box 9"/>
            <p:cNvSpPr txBox="1">
              <a:spLocks noChangeArrowheads="1"/>
            </p:cNvSpPr>
            <p:nvPr/>
          </p:nvSpPr>
          <p:spPr bwMode="auto">
            <a:xfrm>
              <a:off x="2471" y="1162"/>
              <a:ext cx="18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  <a:sym typeface="Symbol" pitchFamily="18" charset="2"/>
                </a:rPr>
                <a:t>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09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8"/>
          <p:cNvSpPr>
            <a:spLocks noChangeArrowheads="1"/>
          </p:cNvSpPr>
          <p:nvPr>
            <p:ph type="body" idx="1"/>
          </p:nvPr>
        </p:nvSpPr>
        <p:spPr>
          <a:xfrm>
            <a:off x="179388" y="3792538"/>
            <a:ext cx="8001000" cy="287655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G</a:t>
            </a:r>
            <a:r>
              <a:rPr lang="zh-CN" altLang="en-US" smtClean="0"/>
              <a:t>的子群有</a:t>
            </a:r>
            <a:r>
              <a:rPr lang="en-US" altLang="zh-CN" smtClean="0"/>
              <a:t>6</a:t>
            </a:r>
            <a:r>
              <a:rPr lang="zh-CN" altLang="en-US" smtClean="0"/>
              <a:t>个，即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平凡子群：</a:t>
            </a:r>
            <a:r>
              <a:rPr lang="en-US" altLang="zh-CN" smtClean="0"/>
              <a:t>&lt;</a:t>
            </a:r>
            <a:r>
              <a:rPr lang="en-US" altLang="zh-CN" i="1" smtClean="0"/>
              <a:t>A</a:t>
            </a:r>
            <a:r>
              <a:rPr lang="en-US" altLang="zh-CN" smtClean="0"/>
              <a:t>&gt; = {</a:t>
            </a:r>
            <a:r>
              <a:rPr lang="en-US" altLang="zh-CN" i="1" smtClean="0"/>
              <a:t>A</a:t>
            </a:r>
            <a:r>
              <a:rPr lang="en-US" altLang="zh-CN" smtClean="0"/>
              <a:t>}, </a:t>
            </a:r>
            <a:r>
              <a:rPr lang="en-US" altLang="zh-CN" i="1" smtClean="0"/>
              <a:t>G</a:t>
            </a:r>
            <a:r>
              <a:rPr lang="en-US" altLang="zh-CN" smtClean="0"/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阶子群：</a:t>
            </a:r>
            <a:r>
              <a:rPr lang="en-US" altLang="zh-CN" smtClean="0"/>
              <a:t>&lt;-</a:t>
            </a:r>
            <a:r>
              <a:rPr lang="en-US" altLang="zh-CN" i="1" smtClean="0"/>
              <a:t>A</a:t>
            </a:r>
            <a:r>
              <a:rPr lang="en-US" altLang="zh-CN" smtClean="0"/>
              <a:t>&gt; = {</a:t>
            </a:r>
            <a:r>
              <a:rPr lang="en-US" altLang="zh-CN" i="1" smtClean="0"/>
              <a:t>A</a:t>
            </a:r>
            <a:r>
              <a:rPr lang="en-US" altLang="zh-CN" smtClean="0"/>
              <a:t>, -</a:t>
            </a:r>
            <a:r>
              <a:rPr lang="en-US" altLang="zh-CN" i="1" smtClean="0"/>
              <a:t>A</a:t>
            </a:r>
            <a:r>
              <a:rPr lang="en-US" altLang="zh-CN" smtClean="0"/>
              <a:t>},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4 </a:t>
            </a:r>
            <a:r>
              <a:rPr lang="zh-CN" altLang="en-US" smtClean="0"/>
              <a:t>阶子群：</a:t>
            </a:r>
            <a:r>
              <a:rPr lang="en-US" altLang="zh-CN" smtClean="0"/>
              <a:t>&lt;</a:t>
            </a:r>
            <a:r>
              <a:rPr lang="en-US" altLang="zh-CN" i="1" smtClean="0"/>
              <a:t>B</a:t>
            </a:r>
            <a:r>
              <a:rPr lang="en-US" altLang="zh-CN" smtClean="0"/>
              <a:t>&gt; = {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,-</a:t>
            </a:r>
            <a:r>
              <a:rPr lang="en-US" altLang="zh-CN" i="1" smtClean="0"/>
              <a:t>A</a:t>
            </a:r>
            <a:r>
              <a:rPr lang="en-US" altLang="zh-CN" smtClean="0"/>
              <a:t>,-</a:t>
            </a:r>
            <a:r>
              <a:rPr lang="en-US" altLang="zh-CN" i="1" smtClean="0"/>
              <a:t>B</a:t>
            </a:r>
            <a:r>
              <a:rPr lang="en-US" altLang="zh-CN" smtClean="0"/>
              <a:t>},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                   &lt;C</a:t>
            </a:r>
            <a:r>
              <a:rPr lang="en-US" altLang="zh-CN" smtClean="0"/>
              <a:t>&gt; = {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C</a:t>
            </a:r>
            <a:r>
              <a:rPr lang="en-US" altLang="zh-CN" smtClean="0"/>
              <a:t>,-</a:t>
            </a:r>
            <a:r>
              <a:rPr lang="en-US" altLang="zh-CN" i="1" smtClean="0"/>
              <a:t>A</a:t>
            </a:r>
            <a:r>
              <a:rPr lang="en-US" altLang="zh-CN" smtClean="0"/>
              <a:t>,-</a:t>
            </a:r>
            <a:r>
              <a:rPr lang="en-US" altLang="zh-CN" i="1" smtClean="0"/>
              <a:t>C</a:t>
            </a:r>
            <a:r>
              <a:rPr lang="en-US" altLang="zh-CN" smtClean="0"/>
              <a:t>},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            &lt;</a:t>
            </a:r>
            <a:r>
              <a:rPr lang="en-US" altLang="zh-CN" i="1" smtClean="0"/>
              <a:t>D</a:t>
            </a:r>
            <a:r>
              <a:rPr lang="en-US" altLang="zh-CN" smtClean="0"/>
              <a:t>&gt; = {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D</a:t>
            </a:r>
            <a:r>
              <a:rPr lang="en-US" altLang="zh-CN" smtClean="0"/>
              <a:t>,-</a:t>
            </a:r>
            <a:r>
              <a:rPr lang="en-US" altLang="zh-CN" i="1" smtClean="0"/>
              <a:t>A</a:t>
            </a:r>
            <a:r>
              <a:rPr lang="en-US" altLang="zh-CN" smtClean="0"/>
              <a:t>,-</a:t>
            </a:r>
            <a:r>
              <a:rPr lang="en-US" altLang="zh-CN" i="1" smtClean="0"/>
              <a:t>D</a:t>
            </a:r>
            <a:r>
              <a:rPr lang="en-US" altLang="zh-CN" smtClean="0"/>
              <a:t>},  </a:t>
            </a:r>
          </a:p>
        </p:txBody>
      </p:sp>
      <p:grpSp>
        <p:nvGrpSpPr>
          <p:cNvPr id="150531" name="Group 5"/>
          <p:cNvGrpSpPr>
            <a:grpSpLocks/>
          </p:cNvGrpSpPr>
          <p:nvPr/>
        </p:nvGrpSpPr>
        <p:grpSpPr bwMode="auto">
          <a:xfrm>
            <a:off x="3851275" y="74613"/>
            <a:ext cx="5184775" cy="4291012"/>
            <a:chOff x="2336" y="1162"/>
            <a:chExt cx="3266" cy="2703"/>
          </a:xfrm>
        </p:grpSpPr>
        <p:pic>
          <p:nvPicPr>
            <p:cNvPr id="150532" name="Picture 4" descr="图片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162"/>
              <a:ext cx="3266" cy="2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533" name="Text Box 7"/>
            <p:cNvSpPr txBox="1">
              <a:spLocks noChangeArrowheads="1"/>
            </p:cNvSpPr>
            <p:nvPr/>
          </p:nvSpPr>
          <p:spPr bwMode="auto">
            <a:xfrm>
              <a:off x="2471" y="1162"/>
              <a:ext cx="18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  <a:sym typeface="Symbol" pitchFamily="18" charset="2"/>
                </a:rPr>
                <a:t>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8473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6B3560A2-8A0D-4743-BF39-45C41CA4BF1E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7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设群</a:t>
            </a:r>
            <a:r>
              <a:rPr lang="en-US" altLang="zh-CN" i="1" smtClean="0"/>
              <a:t>G</a:t>
            </a:r>
            <a:r>
              <a:rPr lang="zh-CN" altLang="en-US" smtClean="0"/>
              <a:t>的运算表如表所示，问</a:t>
            </a:r>
            <a:r>
              <a:rPr lang="en-US" altLang="zh-CN" i="1" smtClean="0"/>
              <a:t>G</a:t>
            </a:r>
            <a:r>
              <a:rPr lang="zh-CN" altLang="en-US" smtClean="0"/>
              <a:t>是否为循环群？如果是，求出它所有的生成元和子群。</a:t>
            </a: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539750" y="2346325"/>
            <a:ext cx="4392613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解：</a:t>
            </a:r>
            <a:r>
              <a:rPr lang="en-US" altLang="zh-CN" sz="2800" b="1" i="1">
                <a:solidFill>
                  <a:srgbClr val="000000"/>
                </a:solidFill>
              </a:rPr>
              <a:t>G</a:t>
            </a:r>
            <a:r>
              <a:rPr lang="en-US" altLang="zh-CN" sz="2800" b="1">
                <a:solidFill>
                  <a:srgbClr val="000000"/>
                </a:solidFill>
              </a:rPr>
              <a:t>=&lt;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en-US" altLang="zh-CN" sz="2800" b="1">
                <a:solidFill>
                  <a:srgbClr val="000000"/>
                </a:solidFill>
              </a:rPr>
              <a:t>&gt;</a:t>
            </a:r>
            <a:r>
              <a:rPr lang="zh-CN" altLang="en-US" sz="2800" b="1">
                <a:solidFill>
                  <a:srgbClr val="000000"/>
                </a:solidFill>
              </a:rPr>
              <a:t>是循环群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000000"/>
                </a:solidFill>
              </a:rPr>
              <a:t>|b|=|f|=</a:t>
            </a:r>
            <a:r>
              <a:rPr lang="en-US" altLang="zh-CN" sz="2800" b="1">
                <a:solidFill>
                  <a:srgbClr val="000000"/>
                </a:solidFill>
              </a:rPr>
              <a:t>6, 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zh-CN" altLang="en-US" sz="2800" b="1">
                <a:solidFill>
                  <a:srgbClr val="000000"/>
                </a:solidFill>
              </a:rPr>
              <a:t>和</a:t>
            </a:r>
            <a:r>
              <a:rPr lang="en-US" altLang="zh-CN" sz="2800" b="1" i="1">
                <a:solidFill>
                  <a:srgbClr val="000000"/>
                </a:solidFill>
              </a:rPr>
              <a:t>f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是生成元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en-US" altLang="zh-CN" sz="2800" b="1">
                <a:solidFill>
                  <a:srgbClr val="000000"/>
                </a:solidFill>
              </a:rPr>
              <a:t>|=|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|=3, |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|=2,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zh-CN" altLang="en-US" sz="2800" b="1">
                <a:solidFill>
                  <a:srgbClr val="000000"/>
                </a:solidFill>
              </a:rPr>
              <a:t>不是生成元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子群：阶数</a:t>
            </a:r>
            <a:r>
              <a:rPr lang="en-US" altLang="zh-CN" sz="2800" b="1">
                <a:solidFill>
                  <a:srgbClr val="000000"/>
                </a:solidFill>
              </a:rPr>
              <a:t>1,2,3,6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阶：</a:t>
            </a:r>
            <a:r>
              <a:rPr lang="en-US" altLang="zh-CN" sz="2800" b="1">
                <a:solidFill>
                  <a:srgbClr val="000000"/>
                </a:solidFill>
              </a:rPr>
              <a:t>&lt;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en-US" altLang="zh-CN" sz="2800" b="1">
                <a:solidFill>
                  <a:srgbClr val="000000"/>
                </a:solidFill>
              </a:rPr>
              <a:t>&gt;={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en-US" altLang="zh-CN" sz="2800" b="1">
                <a:solidFill>
                  <a:srgbClr val="000000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阶：</a:t>
            </a:r>
            <a:r>
              <a:rPr lang="en-US" altLang="zh-CN" sz="2800" b="1">
                <a:solidFill>
                  <a:srgbClr val="000000"/>
                </a:solidFill>
              </a:rPr>
              <a:t>&lt;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&gt;={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en-US" altLang="zh-CN" sz="2800" b="1">
                <a:solidFill>
                  <a:srgbClr val="000000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阶：</a:t>
            </a:r>
            <a:r>
              <a:rPr lang="en-US" altLang="zh-CN" sz="2800" b="1">
                <a:solidFill>
                  <a:srgbClr val="000000"/>
                </a:solidFill>
              </a:rPr>
              <a:t>&lt;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en-US" altLang="zh-CN" sz="2800" b="1">
                <a:solidFill>
                  <a:srgbClr val="000000"/>
                </a:solidFill>
              </a:rPr>
              <a:t>&gt;={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en-US" altLang="zh-CN" sz="2800" b="1">
                <a:solidFill>
                  <a:srgbClr val="000000"/>
                </a:solidFill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6</a:t>
            </a:r>
            <a:r>
              <a:rPr lang="zh-CN" altLang="en-US" sz="2800" b="1">
                <a:solidFill>
                  <a:srgbClr val="000000"/>
                </a:solidFill>
              </a:rPr>
              <a:t>阶：</a:t>
            </a:r>
            <a:r>
              <a:rPr lang="en-US" altLang="zh-CN" sz="2800" b="1" i="1">
                <a:solidFill>
                  <a:srgbClr val="000000"/>
                </a:solidFill>
              </a:rPr>
              <a:t>G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endParaRPr lang="en-US" altLang="zh-CN" sz="280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59338" y="2347913"/>
            <a:ext cx="4211637" cy="3744912"/>
            <a:chOff x="3334" y="1525"/>
            <a:chExt cx="2426" cy="2185"/>
          </a:xfrm>
        </p:grpSpPr>
        <p:pic>
          <p:nvPicPr>
            <p:cNvPr id="151559" name="Picture 4" descr="图片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525"/>
              <a:ext cx="2426" cy="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0" name="Text Box 7"/>
            <p:cNvSpPr txBox="1">
              <a:spLocks noChangeArrowheads="1"/>
            </p:cNvSpPr>
            <p:nvPr/>
          </p:nvSpPr>
          <p:spPr bwMode="auto">
            <a:xfrm>
              <a:off x="3470" y="1616"/>
              <a:ext cx="27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0000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7372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build="p" bldLvl="3"/>
      <p:bldP spid="66048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AF921EFE-DC7C-4CE4-AC53-1511CA76B747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8</a:t>
            </a:r>
            <a:endParaRPr lang="zh-CN" altLang="en-US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zh-CN" altLang="en-US" smtClean="0"/>
              <a:t>设群</a:t>
            </a:r>
            <a:r>
              <a:rPr lang="en-US" altLang="zh-CN" i="1" smtClean="0"/>
              <a:t>G</a:t>
            </a:r>
            <a:r>
              <a:rPr lang="zh-CN" altLang="en-US" smtClean="0"/>
              <a:t>为有限群，则</a:t>
            </a:r>
            <a:r>
              <a:rPr lang="en-US" altLang="zh-CN" i="1" smtClean="0"/>
              <a:t>G</a:t>
            </a:r>
            <a:r>
              <a:rPr lang="zh-CN" altLang="en-US" smtClean="0"/>
              <a:t>中阶大于</a:t>
            </a:r>
            <a:r>
              <a:rPr lang="en-US" altLang="zh-CN" smtClean="0"/>
              <a:t>2</a:t>
            </a:r>
            <a:r>
              <a:rPr lang="zh-CN" altLang="en-US" smtClean="0"/>
              <a:t>的元素有偶数个。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smtClean="0"/>
              <a:t>证明：对于任意元素</a:t>
            </a:r>
            <a:r>
              <a:rPr lang="en-US" altLang="zh-CN" i="1" smtClean="0"/>
              <a:t>a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zh-CN" altLang="en-US" smtClean="0">
                <a:sym typeface="Symbol" pitchFamily="18" charset="2"/>
              </a:rPr>
              <a:t>，根据消去律有</a:t>
            </a:r>
          </a:p>
          <a:p>
            <a:pPr marL="742950" lvl="1" indent="-285750" algn="just" eaLnBrk="1" hangingPunct="1">
              <a:spcBef>
                <a:spcPct val="45000"/>
              </a:spcBef>
              <a:buClr>
                <a:schemeClr val="bg1"/>
              </a:buClr>
            </a:pPr>
            <a:r>
              <a:rPr lang="en-US" altLang="zh-CN" i="1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=</a:t>
            </a:r>
            <a:r>
              <a:rPr lang="en-US" altLang="zh-CN" i="1" smtClean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</a:t>
            </a:r>
            <a:r>
              <a:rPr lang="en-US" altLang="zh-CN" i="1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altLang="zh-CN" i="1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=</a:t>
            </a:r>
            <a:r>
              <a:rPr lang="en-US" altLang="zh-CN" i="1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altLang="zh-CN" i="1" smtClean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</a:t>
            </a:r>
            <a:r>
              <a:rPr lang="en-US" altLang="zh-CN" i="1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=</a:t>
            </a:r>
            <a:r>
              <a:rPr lang="en-US" altLang="zh-CN" i="1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  <a:sym typeface="Symbol" pitchFamily="18" charset="2"/>
              </a:rPr>
              <a:t>-1</a:t>
            </a:r>
            <a:endParaRPr lang="en-US" altLang="zh-CN" smtClean="0">
              <a:solidFill>
                <a:schemeClr val="accent2"/>
              </a:solidFill>
              <a:sym typeface="Symbol" pitchFamily="18" charset="2"/>
            </a:endParaRPr>
          </a:p>
          <a:p>
            <a:pPr marL="742950" lvl="1" indent="-285750" algn="just" eaLnBrk="1" hangingPunct="1">
              <a:spcBef>
                <a:spcPct val="45000"/>
              </a:spcBef>
              <a:buClr>
                <a:schemeClr val="bg1"/>
              </a:buClr>
            </a:pP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因此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中阶大于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的元素必有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CN" baseline="3000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.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又由于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|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|=|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CN" baseline="3000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|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，所以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中阶大于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的元素一定成对出现。所以如果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中有阶大于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的元素，一定是偶数个，如果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中没有阶大于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的元素，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也是偶数。所以结论成立。</a:t>
            </a:r>
            <a:endParaRPr lang="zh-CN" altLang="en-US" i="1" smtClean="0"/>
          </a:p>
        </p:txBody>
      </p:sp>
    </p:spTree>
    <p:extLst>
      <p:ext uri="{BB962C8B-B14F-4D97-AF65-F5344CB8AC3E}">
        <p14:creationId xmlns:p14="http://schemas.microsoft.com/office/powerpoint/2010/main" val="1096449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C3355AF-3821-40F8-A814-E3E1D1808C08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9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证明偶数阶群必含</a:t>
            </a:r>
            <a:r>
              <a:rPr lang="en-US" altLang="zh-CN" smtClean="0"/>
              <a:t>2</a:t>
            </a:r>
            <a:r>
              <a:rPr lang="zh-CN" altLang="en-US" smtClean="0"/>
              <a:t>阶元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证：由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 </a:t>
            </a:r>
            <a:r>
              <a:rPr lang="en-US" altLang="zh-CN" smtClean="0"/>
              <a:t>= </a:t>
            </a:r>
            <a:r>
              <a:rPr lang="en-US" altLang="zh-CN" i="1" smtClean="0"/>
              <a:t>e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|</a:t>
            </a:r>
            <a:r>
              <a:rPr lang="en-US" altLang="zh-CN" i="1" smtClean="0"/>
              <a:t>x</a:t>
            </a:r>
            <a:r>
              <a:rPr lang="en-US" altLang="zh-CN" smtClean="0"/>
              <a:t>| = 1 </a:t>
            </a:r>
            <a:r>
              <a:rPr lang="zh-CN" altLang="en-US" smtClean="0"/>
              <a:t>或</a:t>
            </a:r>
            <a:r>
              <a:rPr lang="en-US" altLang="zh-CN" smtClean="0"/>
              <a:t>2.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换句话说</a:t>
            </a:r>
            <a:r>
              <a:rPr lang="en-US" altLang="zh-CN" smtClean="0"/>
              <a:t>, </a:t>
            </a:r>
            <a:r>
              <a:rPr lang="zh-CN" altLang="en-US" smtClean="0"/>
              <a:t>对于</a:t>
            </a:r>
            <a:r>
              <a:rPr lang="en-US" altLang="zh-CN" i="1" smtClean="0"/>
              <a:t>G</a:t>
            </a:r>
            <a:r>
              <a:rPr lang="zh-CN" altLang="en-US" smtClean="0"/>
              <a:t>中元素</a:t>
            </a:r>
            <a:r>
              <a:rPr lang="en-US" altLang="zh-CN" i="1" smtClean="0"/>
              <a:t>x</a:t>
            </a:r>
            <a:r>
              <a:rPr lang="zh-CN" altLang="en-US" smtClean="0"/>
              <a:t>，如果 </a:t>
            </a:r>
            <a:r>
              <a:rPr lang="en-US" altLang="zh-CN" smtClean="0"/>
              <a:t>|</a:t>
            </a:r>
            <a:r>
              <a:rPr lang="en-US" altLang="zh-CN" i="1" smtClean="0"/>
              <a:t>x</a:t>
            </a:r>
            <a:r>
              <a:rPr lang="en-US" altLang="zh-CN" smtClean="0"/>
              <a:t>| &gt;2, </a:t>
            </a:r>
            <a:r>
              <a:rPr lang="zh-CN" altLang="en-US" smtClean="0"/>
              <a:t>必有</a:t>
            </a:r>
            <a:r>
              <a:rPr lang="en-US" altLang="zh-CN" i="1" smtClean="0"/>
              <a:t>x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由于 </a:t>
            </a:r>
            <a:r>
              <a:rPr lang="en-US" altLang="zh-CN" smtClean="0"/>
              <a:t>|</a:t>
            </a:r>
            <a:r>
              <a:rPr lang="en-US" altLang="zh-CN" i="1" smtClean="0"/>
              <a:t>x</a:t>
            </a:r>
            <a:r>
              <a:rPr lang="en-US" altLang="zh-CN" smtClean="0"/>
              <a:t>| = |</a:t>
            </a:r>
            <a:r>
              <a:rPr lang="en-US" altLang="zh-CN" i="1" smtClean="0"/>
              <a:t>x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smtClean="0"/>
              <a:t>|</a:t>
            </a:r>
            <a:r>
              <a:rPr lang="zh-CN" altLang="en-US" smtClean="0"/>
              <a:t>，阶大于</a:t>
            </a:r>
            <a:r>
              <a:rPr lang="en-US" altLang="zh-CN" smtClean="0"/>
              <a:t>2</a:t>
            </a:r>
            <a:r>
              <a:rPr lang="zh-CN" altLang="en-US" smtClean="0"/>
              <a:t>的元素成对出现，共有偶数个</a:t>
            </a:r>
            <a:r>
              <a:rPr lang="en-US" altLang="zh-CN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那么剩下的 </a:t>
            </a:r>
            <a:r>
              <a:rPr lang="en-US" altLang="zh-CN" smtClean="0"/>
              <a:t>1 </a:t>
            </a:r>
            <a:r>
              <a:rPr lang="zh-CN" altLang="en-US" smtClean="0"/>
              <a:t>阶和 </a:t>
            </a:r>
            <a:r>
              <a:rPr lang="en-US" altLang="zh-CN" smtClean="0"/>
              <a:t>2 </a:t>
            </a:r>
            <a:r>
              <a:rPr lang="zh-CN" altLang="en-US" smtClean="0"/>
              <a:t>阶元总共应该是偶数个</a:t>
            </a:r>
            <a:r>
              <a:rPr lang="en-US" altLang="zh-CN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1 </a:t>
            </a:r>
            <a:r>
              <a:rPr lang="zh-CN" altLang="en-US" smtClean="0"/>
              <a:t>阶元只有 </a:t>
            </a:r>
            <a:r>
              <a:rPr lang="en-US" altLang="zh-CN" smtClean="0"/>
              <a:t>1 </a:t>
            </a:r>
            <a:r>
              <a:rPr lang="zh-CN" altLang="en-US" smtClean="0"/>
              <a:t>个，就是单位元，从而证明了</a:t>
            </a:r>
            <a:r>
              <a:rPr lang="en-US" altLang="zh-CN" i="1" smtClean="0"/>
              <a:t>G</a:t>
            </a:r>
            <a:r>
              <a:rPr lang="zh-CN" altLang="en-US" smtClean="0"/>
              <a:t>中必有 </a:t>
            </a:r>
            <a:r>
              <a:rPr lang="en-US" altLang="zh-CN" smtClean="0"/>
              <a:t>2 </a:t>
            </a:r>
            <a:r>
              <a:rPr lang="zh-CN" altLang="en-US" smtClean="0"/>
              <a:t>阶元</a:t>
            </a:r>
            <a:r>
              <a:rPr lang="en-US" altLang="zh-CN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93181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10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试证：任何一个四阶群只可能是四阶循环群或者</a:t>
            </a:r>
            <a:r>
              <a:rPr lang="en-US" altLang="zh-CN" smtClean="0"/>
              <a:t>Klein</a:t>
            </a:r>
            <a:r>
              <a:rPr lang="zh-CN" altLang="en-US" smtClean="0"/>
              <a:t>四元群。</a:t>
            </a:r>
          </a:p>
          <a:p>
            <a:r>
              <a:rPr lang="zh-CN" altLang="en-US" smtClean="0"/>
              <a:t>证明：设四阶群为</a:t>
            </a:r>
            <a:r>
              <a:rPr lang="en-US" altLang="zh-CN" smtClean="0"/>
              <a:t>&lt;{</a:t>
            </a:r>
            <a:r>
              <a:rPr lang="en-US" altLang="zh-CN" i="1" smtClean="0"/>
              <a:t>e</a:t>
            </a:r>
            <a:r>
              <a:rPr lang="en-US" altLang="zh-CN" smtClean="0"/>
              <a:t>,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,</a:t>
            </a:r>
            <a:r>
              <a:rPr lang="en-US" altLang="zh-CN" i="1" smtClean="0"/>
              <a:t>c</a:t>
            </a:r>
            <a:r>
              <a:rPr lang="en-US" altLang="zh-CN" smtClean="0"/>
              <a:t>},*&gt;</a:t>
            </a:r>
            <a:r>
              <a:rPr lang="zh-CN" altLang="en-US" smtClean="0"/>
              <a:t>。其中</a:t>
            </a:r>
            <a:r>
              <a:rPr lang="en-US" altLang="zh-CN" i="1" smtClean="0"/>
              <a:t>e</a:t>
            </a:r>
            <a:r>
              <a:rPr lang="zh-CN" altLang="en-US" smtClean="0"/>
              <a:t>是单位元。</a:t>
            </a:r>
          </a:p>
          <a:p>
            <a:pPr lvl="1"/>
            <a:r>
              <a:rPr lang="zh-CN" altLang="en-US" smtClean="0"/>
              <a:t>当四阶群含有一个四阶元素时，这个群就是循环群。</a:t>
            </a:r>
          </a:p>
          <a:p>
            <a:pPr lvl="1"/>
            <a:r>
              <a:rPr lang="zh-CN" altLang="en-US" smtClean="0"/>
              <a:t>当四阶群不含有四阶元素时，则由</a:t>
            </a:r>
            <a:r>
              <a:rPr lang="en-US" altLang="zh-CN" smtClean="0"/>
              <a:t>Lagrange</a:t>
            </a:r>
            <a:r>
              <a:rPr lang="zh-CN" altLang="en-US" smtClean="0"/>
              <a:t>定理的推论</a:t>
            </a:r>
            <a:r>
              <a:rPr lang="en-US" altLang="zh-CN" smtClean="0"/>
              <a:t>1</a:t>
            </a:r>
            <a:r>
              <a:rPr lang="zh-CN" altLang="en-US" smtClean="0"/>
              <a:t>可知，除单位元</a:t>
            </a:r>
            <a:r>
              <a:rPr lang="en-US" altLang="zh-CN" i="1" smtClean="0"/>
              <a:t>e</a:t>
            </a:r>
            <a:r>
              <a:rPr lang="zh-CN" altLang="en-US" smtClean="0"/>
              <a:t>外，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,</a:t>
            </a:r>
            <a:r>
              <a:rPr lang="en-US" altLang="zh-CN" i="1" smtClean="0"/>
              <a:t>c</a:t>
            </a:r>
            <a:r>
              <a:rPr lang="zh-CN" altLang="en-US" smtClean="0"/>
              <a:t>的阶一定都是</a:t>
            </a:r>
            <a:r>
              <a:rPr lang="en-US" altLang="zh-CN" smtClean="0"/>
              <a:t>2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076089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5B07B8F-9BC3-48D6-8780-1D3017F4CC0D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基本要求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4525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判断或证明给定集合和运算是否构成半群、独异点和群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熟悉群的基本性质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能够证明</a:t>
            </a:r>
            <a:r>
              <a:rPr lang="en-US" altLang="zh-CN" i="1" smtClean="0"/>
              <a:t>G</a:t>
            </a:r>
            <a:r>
              <a:rPr lang="zh-CN" altLang="en-US" smtClean="0"/>
              <a:t>的子集构成</a:t>
            </a:r>
            <a:r>
              <a:rPr lang="en-US" altLang="zh-CN" i="1" smtClean="0"/>
              <a:t>G</a:t>
            </a:r>
            <a:r>
              <a:rPr lang="zh-CN" altLang="en-US" smtClean="0"/>
              <a:t>的子群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熟悉陪集的定义和性质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熟悉拉格朗日定理及其推论，能够简单应用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会用</a:t>
            </a:r>
            <a:r>
              <a:rPr lang="en-US" altLang="zh-CN" smtClean="0"/>
              <a:t>Polya</a:t>
            </a:r>
            <a:r>
              <a:rPr lang="zh-CN" altLang="en-US" smtClean="0"/>
              <a:t>定理进行计数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熟悉循环群的生成元及其子群性质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熟悉</a:t>
            </a:r>
            <a:r>
              <a:rPr lang="en-US" altLang="zh-CN" i="1" smtClean="0"/>
              <a:t>n</a:t>
            </a:r>
            <a:r>
              <a:rPr lang="zh-CN" altLang="en-US" smtClean="0"/>
              <a:t>元置换的表示方法、乘法以及</a:t>
            </a:r>
            <a:r>
              <a:rPr lang="en-US" altLang="zh-CN" i="1" smtClean="0"/>
              <a:t>n</a:t>
            </a:r>
            <a:r>
              <a:rPr lang="zh-CN" altLang="en-US" smtClean="0"/>
              <a:t>元置换群</a:t>
            </a:r>
          </a:p>
          <a:p>
            <a:pPr eaLnBrk="1" hangingPunct="1">
              <a:spcBef>
                <a:spcPct val="0"/>
              </a:spcBef>
              <a:buClr>
                <a:srgbClr val="FF9900"/>
              </a:buClr>
            </a:pPr>
            <a:r>
              <a:rPr lang="zh-CN" altLang="en-US" smtClean="0"/>
              <a:t>能判断给定代数系统是否为环和域</a:t>
            </a:r>
          </a:p>
        </p:txBody>
      </p:sp>
    </p:spTree>
    <p:extLst>
      <p:ext uri="{BB962C8B-B14F-4D97-AF65-F5344CB8AC3E}">
        <p14:creationId xmlns:p14="http://schemas.microsoft.com/office/powerpoint/2010/main" val="27402456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10</a:t>
            </a:r>
            <a:r>
              <a:rPr lang="zh-CN" altLang="en-US" smtClean="0"/>
              <a:t>（续）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i="1" smtClean="0"/>
              <a:t>a</a:t>
            </a:r>
            <a:r>
              <a:rPr lang="en-US" altLang="zh-CN" smtClean="0"/>
              <a:t>*</a:t>
            </a:r>
            <a:r>
              <a:rPr lang="en-US" altLang="zh-CN" i="1" smtClean="0"/>
              <a:t>b</a:t>
            </a:r>
            <a:r>
              <a:rPr lang="zh-CN" altLang="en-US" smtClean="0"/>
              <a:t>不可能等于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en-US" altLang="zh-CN" i="1" smtClean="0"/>
              <a:t>b</a:t>
            </a:r>
            <a:r>
              <a:rPr lang="en-US" altLang="zh-CN" smtClean="0"/>
              <a:t>,</a:t>
            </a:r>
            <a:r>
              <a:rPr lang="en-US" altLang="zh-CN" i="1" smtClean="0"/>
              <a:t>e</a:t>
            </a:r>
            <a:r>
              <a:rPr lang="en-US" altLang="zh-CN" smtClean="0"/>
              <a:t>, </a:t>
            </a:r>
            <a:r>
              <a:rPr lang="zh-CN" altLang="en-US" smtClean="0"/>
              <a:t>否则将导致</a:t>
            </a:r>
            <a:r>
              <a:rPr lang="en-US" altLang="zh-CN" i="1" smtClean="0"/>
              <a:t>b</a:t>
            </a:r>
            <a:r>
              <a:rPr lang="en-US" altLang="zh-CN" smtClean="0"/>
              <a:t>=</a:t>
            </a:r>
            <a:r>
              <a:rPr lang="en-US" altLang="zh-CN" i="1" smtClean="0"/>
              <a:t>e</a:t>
            </a:r>
            <a:r>
              <a:rPr lang="en-US" altLang="zh-CN" smtClean="0"/>
              <a:t>,</a:t>
            </a:r>
            <a:r>
              <a:rPr lang="en-US" altLang="zh-CN" i="1" smtClean="0"/>
              <a:t>a</a:t>
            </a:r>
            <a:r>
              <a:rPr lang="en-US" altLang="zh-CN" smtClean="0"/>
              <a:t>=</a:t>
            </a:r>
            <a:r>
              <a:rPr lang="en-US" altLang="zh-CN" i="1" smtClean="0"/>
              <a:t>e</a:t>
            </a:r>
            <a:r>
              <a:rPr lang="zh-CN" altLang="en-US" smtClean="0"/>
              <a:t>或</a:t>
            </a:r>
            <a:r>
              <a:rPr lang="en-US" altLang="zh-CN" i="1" smtClean="0"/>
              <a:t>a</a:t>
            </a:r>
            <a:r>
              <a:rPr lang="en-US" altLang="zh-CN" smtClean="0"/>
              <a:t>=</a:t>
            </a:r>
            <a:r>
              <a:rPr lang="en-US" altLang="zh-CN" i="1" smtClean="0"/>
              <a:t>b</a:t>
            </a:r>
            <a:r>
              <a:rPr lang="zh-CN" altLang="en-US" smtClean="0"/>
              <a:t>的矛盾，所以</a:t>
            </a:r>
            <a:r>
              <a:rPr lang="en-US" altLang="zh-CN" i="1" smtClean="0"/>
              <a:t>a</a:t>
            </a:r>
            <a:r>
              <a:rPr lang="en-US" altLang="zh-CN" smtClean="0"/>
              <a:t>*</a:t>
            </a:r>
            <a:r>
              <a:rPr lang="en-US" altLang="zh-CN" i="1" smtClean="0"/>
              <a:t>b</a:t>
            </a:r>
            <a:r>
              <a:rPr lang="en-US" altLang="zh-CN" smtClean="0"/>
              <a:t>=</a:t>
            </a:r>
            <a:r>
              <a:rPr lang="en-US" altLang="zh-CN" i="1" smtClean="0"/>
              <a:t>c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同样可以证明</a:t>
            </a:r>
            <a:r>
              <a:rPr lang="en-US" altLang="zh-CN" i="1" smtClean="0"/>
              <a:t>b</a:t>
            </a:r>
            <a:r>
              <a:rPr lang="en-US" altLang="zh-CN" smtClean="0"/>
              <a:t>*</a:t>
            </a:r>
            <a:r>
              <a:rPr lang="en-US" altLang="zh-CN" i="1" smtClean="0"/>
              <a:t>a</a:t>
            </a:r>
            <a:r>
              <a:rPr lang="en-US" altLang="zh-CN" smtClean="0"/>
              <a:t>=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a*c=c*a=b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*</a:t>
            </a:r>
            <a:r>
              <a:rPr lang="en-US" altLang="zh-CN" i="1" smtClean="0"/>
              <a:t>c</a:t>
            </a:r>
            <a:r>
              <a:rPr lang="en-US" altLang="zh-CN" smtClean="0"/>
              <a:t>=</a:t>
            </a:r>
            <a:r>
              <a:rPr lang="en-US" altLang="zh-CN" i="1" smtClean="0"/>
              <a:t>c</a:t>
            </a:r>
            <a:r>
              <a:rPr lang="en-US" altLang="zh-CN" smtClean="0"/>
              <a:t>*</a:t>
            </a:r>
            <a:r>
              <a:rPr lang="en-US" altLang="zh-CN" i="1" smtClean="0"/>
              <a:t>b</a:t>
            </a:r>
            <a:r>
              <a:rPr lang="en-US" altLang="zh-CN" smtClean="0"/>
              <a:t>=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因此这个群是</a:t>
            </a:r>
            <a:r>
              <a:rPr lang="en-US" altLang="zh-CN" smtClean="0"/>
              <a:t>Klein</a:t>
            </a:r>
            <a:r>
              <a:rPr lang="zh-CN" altLang="en-US" smtClean="0"/>
              <a:t>四元群。</a:t>
            </a:r>
          </a:p>
        </p:txBody>
      </p:sp>
    </p:spTree>
    <p:extLst>
      <p:ext uri="{BB962C8B-B14F-4D97-AF65-F5344CB8AC3E}">
        <p14:creationId xmlns:p14="http://schemas.microsoft.com/office/powerpoint/2010/main" val="24063551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0AAFE71-AFB2-4528-95B9-1DDB44D7C79A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11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i="1" smtClean="0"/>
              <a:t>G</a:t>
            </a:r>
            <a:r>
              <a:rPr lang="zh-CN" altLang="en-US" smtClean="0"/>
              <a:t>为群，</a:t>
            </a:r>
            <a:r>
              <a:rPr lang="en-US" altLang="zh-CN" i="1" smtClean="0"/>
              <a:t>a</a:t>
            </a:r>
            <a:r>
              <a:rPr lang="zh-CN" altLang="en-US" smtClean="0"/>
              <a:t>是</a:t>
            </a:r>
            <a:r>
              <a:rPr lang="en-US" altLang="zh-CN" i="1" smtClean="0"/>
              <a:t>G</a:t>
            </a:r>
            <a:r>
              <a:rPr lang="zh-CN" altLang="en-US" smtClean="0"/>
              <a:t>中的</a:t>
            </a:r>
            <a:r>
              <a:rPr lang="en-US" altLang="zh-CN" smtClean="0"/>
              <a:t>2 </a:t>
            </a:r>
            <a:r>
              <a:rPr lang="zh-CN" altLang="en-US" smtClean="0"/>
              <a:t>阶元，证明</a:t>
            </a:r>
            <a:r>
              <a:rPr lang="en-US" altLang="zh-CN" i="1" smtClean="0"/>
              <a:t>G</a:t>
            </a:r>
            <a:r>
              <a:rPr lang="zh-CN" altLang="en-US" smtClean="0"/>
              <a:t>中与</a:t>
            </a:r>
            <a:r>
              <a:rPr lang="en-US" altLang="zh-CN" i="1" smtClean="0"/>
              <a:t>a</a:t>
            </a:r>
            <a:r>
              <a:rPr lang="zh-CN" altLang="en-US" smtClean="0"/>
              <a:t>可交换的元素构成</a:t>
            </a:r>
            <a:r>
              <a:rPr lang="en-US" altLang="zh-CN" i="1" smtClean="0"/>
              <a:t>G</a:t>
            </a:r>
            <a:r>
              <a:rPr lang="zh-CN" altLang="en-US" smtClean="0"/>
              <a:t>的子群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证明：令</a:t>
            </a:r>
            <a:r>
              <a:rPr lang="en-US" altLang="zh-CN" i="1" smtClean="0"/>
              <a:t>H</a:t>
            </a:r>
            <a:r>
              <a:rPr lang="en-US" altLang="zh-CN" smtClean="0"/>
              <a:t>= { </a:t>
            </a:r>
            <a:r>
              <a:rPr lang="en-US" altLang="zh-CN" i="1" smtClean="0"/>
              <a:t>x</a:t>
            </a:r>
            <a:r>
              <a:rPr lang="en-US" altLang="zh-CN" smtClean="0"/>
              <a:t> | 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G</a:t>
            </a:r>
            <a:r>
              <a:rPr lang="en-US" altLang="zh-CN" smtClean="0">
                <a:sym typeface="Symbol" pitchFamily="18" charset="2"/>
              </a:rPr>
              <a:t>  </a:t>
            </a:r>
            <a:r>
              <a:rPr lang="en-US" altLang="zh-CN" i="1" smtClean="0"/>
              <a:t>xa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ax</a:t>
            </a:r>
            <a:r>
              <a:rPr lang="en-US" altLang="zh-CN" smtClean="0">
                <a:sym typeface="Symbol" pitchFamily="18" charset="2"/>
              </a:rPr>
              <a:t>}, </a:t>
            </a:r>
            <a:r>
              <a:rPr lang="zh-CN" altLang="en-US" smtClean="0">
                <a:sym typeface="Symbol" pitchFamily="18" charset="2"/>
              </a:rPr>
              <a:t>下面证明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zh-CN" altLang="en-US" smtClean="0">
                <a:sym typeface="Symbol" pitchFamily="18" charset="2"/>
              </a:rPr>
              <a:t>是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zh-CN" altLang="en-US" smtClean="0">
                <a:sym typeface="Symbol" pitchFamily="18" charset="2"/>
              </a:rPr>
              <a:t>的子群</a:t>
            </a:r>
            <a:r>
              <a:rPr lang="en-US" altLang="zh-CN" smtClean="0">
                <a:sym typeface="Symbol" pitchFamily="18" charset="2"/>
              </a:rPr>
              <a:t>. </a:t>
            </a:r>
            <a:r>
              <a:rPr lang="zh-CN" altLang="en-US" smtClean="0">
                <a:sym typeface="Symbol" pitchFamily="18" charset="2"/>
              </a:rPr>
              <a:t>因为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是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阶元，所以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-1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首先</a:t>
            </a:r>
            <a:r>
              <a:rPr lang="en-US" altLang="zh-CN" i="1" smtClean="0">
                <a:sym typeface="Symbol" pitchFamily="18" charset="2"/>
              </a:rPr>
              <a:t>e</a:t>
            </a:r>
            <a:r>
              <a:rPr lang="zh-CN" altLang="en-US" smtClean="0">
                <a:sym typeface="Symbol" pitchFamily="18" charset="2"/>
              </a:rPr>
              <a:t>属于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zh-CN" altLang="en-US" smtClean="0">
                <a:sym typeface="Symbol" pitchFamily="18" charset="2"/>
              </a:rPr>
              <a:t>是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zh-CN" altLang="en-US" smtClean="0">
                <a:sym typeface="Symbol" pitchFamily="18" charset="2"/>
              </a:rPr>
              <a:t>的非空子集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任取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</a:t>
            </a:r>
            <a:r>
              <a:rPr lang="en-US" altLang="zh-CN" i="1" smtClean="0"/>
              <a:t>H</a:t>
            </a:r>
            <a:r>
              <a:rPr lang="zh-CN" altLang="en-US" smtClean="0">
                <a:sym typeface="Symbol" pitchFamily="18" charset="2"/>
              </a:rPr>
              <a:t>，有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xy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smtClean="0">
                <a:sym typeface="Symbol" pitchFamily="18" charset="2"/>
              </a:rPr>
              <a:t>)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) =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ay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z="2600" baseline="30000" smtClean="0">
                <a:sym typeface="Symbol" pitchFamily="18" charset="2"/>
              </a:rPr>
              <a:t></a:t>
            </a:r>
            <a:r>
              <a:rPr lang="en-US" altLang="zh-CN" sz="2600" baseline="30000" smtClean="0"/>
              <a:t>1</a:t>
            </a:r>
            <a:r>
              <a:rPr lang="en-US" altLang="zh-CN" smtClean="0"/>
              <a:t> </a:t>
            </a:r>
            <a:endParaRPr lang="en-US" altLang="zh-CN" smtClean="0">
              <a:sym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   =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ya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z="2600" baseline="30000" smtClean="0">
                <a:sym typeface="Symbol" pitchFamily="18" charset="2"/>
              </a:rPr>
              <a:t></a:t>
            </a:r>
            <a:r>
              <a:rPr lang="en-US" altLang="zh-CN" sz="2600" baseline="30000" smtClean="0"/>
              <a:t>1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= </a:t>
            </a:r>
            <a:r>
              <a:rPr lang="en-US" altLang="zh-CN" i="1" smtClean="0">
                <a:sym typeface="Symbol" pitchFamily="18" charset="2"/>
              </a:rPr>
              <a:t>xa</a:t>
            </a:r>
            <a:r>
              <a:rPr lang="en-US" altLang="zh-CN" sz="2600" baseline="30000" smtClean="0">
                <a:sym typeface="Symbol" pitchFamily="18" charset="2"/>
              </a:rPr>
              <a:t></a:t>
            </a:r>
            <a:r>
              <a:rPr lang="en-US" altLang="zh-CN" sz="2600" baseline="30000" smtClean="0"/>
              <a:t>1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z="2600" baseline="30000" smtClean="0">
                <a:sym typeface="Symbol" pitchFamily="18" charset="2"/>
              </a:rPr>
              <a:t></a:t>
            </a:r>
            <a:r>
              <a:rPr lang="en-US" altLang="zh-CN" sz="2600" baseline="30000" smtClean="0"/>
              <a:t>1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= </a:t>
            </a:r>
            <a:r>
              <a:rPr lang="en-US" altLang="zh-CN" i="1" smtClean="0">
                <a:sym typeface="Symbol" pitchFamily="18" charset="2"/>
              </a:rPr>
              <a:t>xay</a:t>
            </a:r>
            <a:r>
              <a:rPr lang="en-US" altLang="zh-CN" sz="2600" baseline="30000" smtClean="0">
                <a:sym typeface="Symbol" pitchFamily="18" charset="2"/>
              </a:rPr>
              <a:t></a:t>
            </a:r>
            <a:r>
              <a:rPr lang="en-US" altLang="zh-CN" sz="2600" baseline="30000" smtClean="0"/>
              <a:t>1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axy</a:t>
            </a:r>
            <a:r>
              <a:rPr lang="en-US" altLang="zh-CN" sz="2600" baseline="30000" smtClean="0">
                <a:sym typeface="Symbol" pitchFamily="18" charset="2"/>
              </a:rPr>
              <a:t></a:t>
            </a:r>
            <a:r>
              <a:rPr lang="en-US" altLang="zh-CN" sz="2600" baseline="30000" smtClean="0"/>
              <a:t>1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=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xy</a:t>
            </a:r>
            <a:r>
              <a:rPr lang="en-US" altLang="zh-CN" sz="2600" baseline="30000" smtClean="0">
                <a:sym typeface="Symbol" pitchFamily="18" charset="2"/>
              </a:rPr>
              <a:t></a:t>
            </a:r>
            <a:r>
              <a:rPr lang="en-US" altLang="zh-CN" sz="2600" baseline="30000" smtClean="0"/>
              <a:t>1</a:t>
            </a:r>
            <a:r>
              <a:rPr lang="en-US" altLang="zh-CN" smtClean="0">
                <a:sym typeface="Symbol" pitchFamily="18" charset="2"/>
              </a:rPr>
              <a:t>)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因此 </a:t>
            </a:r>
            <a:r>
              <a:rPr lang="en-US" altLang="zh-CN" i="1" smtClean="0">
                <a:sym typeface="Symbol" pitchFamily="18" charset="2"/>
              </a:rPr>
              <a:t>xy</a:t>
            </a:r>
            <a:r>
              <a:rPr lang="en-US" altLang="zh-CN" sz="2600" baseline="30000" smtClean="0">
                <a:sym typeface="Symbol" pitchFamily="18" charset="2"/>
              </a:rPr>
              <a:t></a:t>
            </a:r>
            <a:r>
              <a:rPr lang="en-US" altLang="zh-CN" sz="2600" baseline="30000" smtClean="0"/>
              <a:t>1</a:t>
            </a:r>
            <a:r>
              <a:rPr lang="zh-CN" altLang="en-US" smtClean="0">
                <a:sym typeface="Symbol" pitchFamily="18" charset="2"/>
              </a:rPr>
              <a:t>属于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. </a:t>
            </a:r>
            <a:r>
              <a:rPr lang="zh-CN" altLang="en-US" smtClean="0">
                <a:sym typeface="Symbol" pitchFamily="18" charset="2"/>
              </a:rPr>
              <a:t>由判定定理二命题得证</a:t>
            </a:r>
            <a:r>
              <a:rPr lang="en-US" altLang="zh-CN" smtClean="0">
                <a:sym typeface="Symbol" pitchFamily="18" charset="2"/>
              </a:rPr>
              <a:t>.  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670270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2A65E84-B6F8-4E35-9ECB-A669539B74AA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说明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sym typeface="Symbol" pitchFamily="18" charset="2"/>
              </a:rPr>
              <a:t>判定定理一：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z="2800" smtClean="0">
                <a:sym typeface="Symbol" pitchFamily="18" charset="2"/>
              </a:rPr>
              <a:t>验证 </a:t>
            </a:r>
            <a:r>
              <a:rPr lang="en-US" altLang="zh-CN" sz="2800" i="1" smtClean="0">
                <a:sym typeface="Symbol" pitchFamily="18" charset="2"/>
              </a:rPr>
              <a:t>H </a:t>
            </a:r>
            <a:r>
              <a:rPr lang="zh-CN" altLang="en-US" sz="2800" smtClean="0">
                <a:sym typeface="Symbol" pitchFamily="18" charset="2"/>
              </a:rPr>
              <a:t>非空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z="2800" smtClean="0">
                <a:sym typeface="Symbol" pitchFamily="18" charset="2"/>
              </a:rPr>
              <a:t>任取 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, </a:t>
            </a:r>
            <a:r>
              <a:rPr lang="en-US" altLang="zh-CN" sz="2800" i="1" smtClean="0">
                <a:sym typeface="Symbol" pitchFamily="18" charset="2"/>
              </a:rPr>
              <a:t>y</a:t>
            </a:r>
            <a:r>
              <a:rPr lang="en-US" altLang="zh-CN" sz="2800" smtClean="0">
                <a:sym typeface="Symbol" pitchFamily="18" charset="2"/>
              </a:rPr>
              <a:t></a:t>
            </a:r>
            <a:r>
              <a:rPr lang="en-US" altLang="zh-CN" sz="2800" i="1" smtClean="0"/>
              <a:t>H</a:t>
            </a:r>
            <a:r>
              <a:rPr lang="zh-CN" altLang="en-US" sz="2800" smtClean="0">
                <a:sym typeface="Symbol" pitchFamily="18" charset="2"/>
              </a:rPr>
              <a:t>，证明</a:t>
            </a:r>
            <a:r>
              <a:rPr lang="en-US" altLang="zh-CN" sz="2800" i="1" smtClean="0">
                <a:sym typeface="Symbol" pitchFamily="18" charset="2"/>
              </a:rPr>
              <a:t>xy</a:t>
            </a:r>
            <a:r>
              <a:rPr lang="en-US" altLang="zh-CN" sz="2800" smtClean="0">
                <a:sym typeface="Symbol" pitchFamily="18" charset="2"/>
              </a:rPr>
              <a:t></a:t>
            </a:r>
            <a:r>
              <a:rPr lang="en-US" altLang="zh-CN" sz="2800" i="1" smtClean="0"/>
              <a:t>H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z="2800" smtClean="0">
                <a:sym typeface="Symbol" pitchFamily="18" charset="2"/>
              </a:rPr>
              <a:t>任取 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</a:t>
            </a:r>
            <a:r>
              <a:rPr lang="en-US" altLang="zh-CN" sz="2800" i="1" smtClean="0"/>
              <a:t>H</a:t>
            </a:r>
            <a:r>
              <a:rPr lang="zh-CN" altLang="en-US" sz="2800" smtClean="0">
                <a:sym typeface="Symbol" pitchFamily="18" charset="2"/>
              </a:rPr>
              <a:t>，证明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baseline="30000" smtClean="0">
                <a:sym typeface="Symbol" pitchFamily="18" charset="2"/>
              </a:rPr>
              <a:t></a:t>
            </a:r>
            <a:r>
              <a:rPr lang="en-US" altLang="zh-CN" sz="2800" baseline="30000" smtClean="0"/>
              <a:t>1</a:t>
            </a:r>
            <a:r>
              <a:rPr lang="en-US" altLang="zh-CN" sz="2800" smtClean="0">
                <a:sym typeface="Symbol" pitchFamily="18" charset="2"/>
              </a:rPr>
              <a:t></a:t>
            </a:r>
            <a:r>
              <a:rPr lang="en-US" altLang="zh-CN" sz="2800" i="1" smtClean="0"/>
              <a:t>H</a:t>
            </a:r>
          </a:p>
          <a:p>
            <a:pPr eaLnBrk="1" hangingPunct="1"/>
            <a:r>
              <a:rPr lang="zh-CN" altLang="en-US" sz="2800" smtClean="0">
                <a:sym typeface="Symbol" pitchFamily="18" charset="2"/>
              </a:rPr>
              <a:t>判定定理二：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z="2800" smtClean="0">
                <a:sym typeface="Symbol" pitchFamily="18" charset="2"/>
              </a:rPr>
              <a:t>验证 </a:t>
            </a:r>
            <a:r>
              <a:rPr lang="en-US" altLang="zh-CN" sz="2800" i="1" smtClean="0">
                <a:sym typeface="Symbol" pitchFamily="18" charset="2"/>
              </a:rPr>
              <a:t>H </a:t>
            </a:r>
            <a:r>
              <a:rPr lang="zh-CN" altLang="en-US" sz="2800" smtClean="0">
                <a:sym typeface="Symbol" pitchFamily="18" charset="2"/>
              </a:rPr>
              <a:t>非空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z="2800" smtClean="0">
                <a:sym typeface="Symbol" pitchFamily="18" charset="2"/>
              </a:rPr>
              <a:t>任取 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, </a:t>
            </a:r>
            <a:r>
              <a:rPr lang="en-US" altLang="zh-CN" sz="2800" i="1" smtClean="0">
                <a:sym typeface="Symbol" pitchFamily="18" charset="2"/>
              </a:rPr>
              <a:t>y</a:t>
            </a:r>
            <a:r>
              <a:rPr lang="en-US" altLang="zh-CN" sz="2800" smtClean="0">
                <a:sym typeface="Symbol" pitchFamily="18" charset="2"/>
              </a:rPr>
              <a:t></a:t>
            </a:r>
            <a:r>
              <a:rPr lang="en-US" altLang="zh-CN" sz="2800" i="1" smtClean="0"/>
              <a:t>H</a:t>
            </a:r>
            <a:r>
              <a:rPr lang="zh-CN" altLang="en-US" sz="2800" smtClean="0">
                <a:sym typeface="Symbol" pitchFamily="18" charset="2"/>
              </a:rPr>
              <a:t>，证明</a:t>
            </a:r>
            <a:r>
              <a:rPr lang="en-US" altLang="zh-CN" sz="2800" i="1" smtClean="0">
                <a:sym typeface="Symbol" pitchFamily="18" charset="2"/>
              </a:rPr>
              <a:t>xy</a:t>
            </a:r>
            <a:r>
              <a:rPr lang="en-US" altLang="zh-CN" sz="2800" baseline="30000" smtClean="0">
                <a:sym typeface="Symbol" pitchFamily="18" charset="2"/>
              </a:rPr>
              <a:t></a:t>
            </a:r>
            <a:r>
              <a:rPr lang="en-US" altLang="zh-CN" sz="2800" baseline="30000" smtClean="0"/>
              <a:t>1</a:t>
            </a:r>
            <a:r>
              <a:rPr lang="en-US" altLang="zh-CN" sz="2800" smtClean="0">
                <a:sym typeface="Symbol" pitchFamily="18" charset="2"/>
              </a:rPr>
              <a:t></a:t>
            </a:r>
            <a:r>
              <a:rPr lang="en-US" altLang="zh-CN" sz="2800" i="1" smtClean="0"/>
              <a:t>H</a:t>
            </a:r>
          </a:p>
          <a:p>
            <a:pPr eaLnBrk="1" hangingPunct="1"/>
            <a:r>
              <a:rPr lang="zh-CN" altLang="en-US" sz="2800" smtClean="0">
                <a:sym typeface="Symbol" pitchFamily="18" charset="2"/>
              </a:rPr>
              <a:t>判定定理三：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z="2800" smtClean="0">
                <a:sym typeface="Symbol" pitchFamily="18" charset="2"/>
              </a:rPr>
              <a:t>验证 </a:t>
            </a:r>
            <a:r>
              <a:rPr lang="en-US" altLang="zh-CN" sz="2800" i="1" smtClean="0">
                <a:sym typeface="Symbol" pitchFamily="18" charset="2"/>
              </a:rPr>
              <a:t>H </a:t>
            </a:r>
            <a:r>
              <a:rPr lang="zh-CN" altLang="en-US" sz="2800" smtClean="0">
                <a:sym typeface="Symbol" pitchFamily="18" charset="2"/>
              </a:rPr>
              <a:t>非空，有限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sz="2800" smtClean="0">
                <a:sym typeface="Symbol" pitchFamily="18" charset="2"/>
              </a:rPr>
              <a:t>任取 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, </a:t>
            </a:r>
            <a:r>
              <a:rPr lang="en-US" altLang="zh-CN" sz="2800" i="1" smtClean="0">
                <a:sym typeface="Symbol" pitchFamily="18" charset="2"/>
              </a:rPr>
              <a:t>y</a:t>
            </a:r>
            <a:r>
              <a:rPr lang="en-US" altLang="zh-CN" sz="2800" smtClean="0">
                <a:sym typeface="Symbol" pitchFamily="18" charset="2"/>
              </a:rPr>
              <a:t></a:t>
            </a:r>
            <a:r>
              <a:rPr lang="en-US" altLang="zh-CN" sz="2800" i="1" smtClean="0"/>
              <a:t>H</a:t>
            </a:r>
            <a:r>
              <a:rPr lang="zh-CN" altLang="en-US" sz="2800" smtClean="0">
                <a:sym typeface="Symbol" pitchFamily="18" charset="2"/>
              </a:rPr>
              <a:t>，证明</a:t>
            </a:r>
            <a:r>
              <a:rPr lang="en-US" altLang="zh-CN" sz="2800" i="1" smtClean="0">
                <a:sym typeface="Symbol" pitchFamily="18" charset="2"/>
              </a:rPr>
              <a:t>xy</a:t>
            </a:r>
            <a:r>
              <a:rPr lang="en-US" altLang="zh-CN" sz="2800" smtClean="0">
                <a:sym typeface="Symbol" pitchFamily="18" charset="2"/>
              </a:rPr>
              <a:t></a:t>
            </a:r>
            <a:r>
              <a:rPr lang="en-US" altLang="zh-CN" sz="2800" i="1" smtClean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537760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A7E231A-7CE9-42D6-9C34-25C4610E92EE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12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 </a:t>
            </a:r>
            <a:r>
              <a:rPr lang="en-US" altLang="zh-CN" i="1" smtClean="0"/>
              <a:t>H</a:t>
            </a:r>
            <a:r>
              <a:rPr lang="en-US" altLang="zh-CN" baseline="-25000" smtClean="0"/>
              <a:t>1</a:t>
            </a:r>
            <a:r>
              <a:rPr lang="en-US" altLang="zh-CN" smtClean="0"/>
              <a:t>,</a:t>
            </a:r>
            <a:r>
              <a:rPr lang="en-US" altLang="zh-CN" i="1" smtClean="0"/>
              <a:t>H</a:t>
            </a:r>
            <a:r>
              <a:rPr lang="en-US" altLang="zh-CN" baseline="-25000" smtClean="0"/>
              <a:t>2</a:t>
            </a:r>
            <a:r>
              <a:rPr lang="zh-CN" altLang="en-US" smtClean="0"/>
              <a:t>分别是群</a:t>
            </a:r>
            <a:r>
              <a:rPr lang="en-US" altLang="zh-CN" i="1" smtClean="0"/>
              <a:t>G </a:t>
            </a:r>
            <a:r>
              <a:rPr lang="zh-CN" altLang="en-US" smtClean="0"/>
              <a:t>的 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阶子群，若</a:t>
            </a:r>
            <a:r>
              <a:rPr lang="en-US" altLang="zh-CN" smtClean="0"/>
              <a:t>gcd(</a:t>
            </a:r>
            <a:r>
              <a:rPr lang="en-US" altLang="zh-CN" i="1" smtClean="0"/>
              <a:t>r</a:t>
            </a:r>
            <a:r>
              <a:rPr lang="en-US" altLang="zh-CN" smtClean="0"/>
              <a:t>,</a:t>
            </a:r>
            <a:r>
              <a:rPr lang="en-US" altLang="zh-CN" i="1" smtClean="0"/>
              <a:t>s</a:t>
            </a:r>
            <a:r>
              <a:rPr lang="en-US" altLang="zh-CN" smtClean="0"/>
              <a:t>) = 1</a:t>
            </a:r>
            <a:r>
              <a:rPr lang="zh-CN" altLang="en-US" smtClean="0"/>
              <a:t>，证明</a:t>
            </a:r>
            <a:r>
              <a:rPr lang="en-US" altLang="zh-CN" i="1" smtClean="0"/>
              <a:t>H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</a:t>
            </a:r>
            <a:r>
              <a:rPr lang="en-US" altLang="zh-CN" i="1" smtClean="0"/>
              <a:t>H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= {</a:t>
            </a:r>
            <a:r>
              <a:rPr lang="en-US" altLang="zh-CN" i="1" smtClean="0">
                <a:sym typeface="Symbol" pitchFamily="18" charset="2"/>
              </a:rPr>
              <a:t>e</a:t>
            </a:r>
            <a:r>
              <a:rPr lang="en-US" altLang="zh-CN" smtClean="0">
                <a:sym typeface="Symbol" pitchFamily="18" charset="2"/>
              </a:rPr>
              <a:t>}.</a:t>
            </a:r>
          </a:p>
          <a:p>
            <a:pPr eaLnBrk="1" hangingPunct="1"/>
            <a:r>
              <a:rPr lang="zh-CN" altLang="en-US" smtClean="0"/>
              <a:t>证   </a:t>
            </a:r>
            <a:r>
              <a:rPr lang="en-US" altLang="zh-CN" i="1" smtClean="0"/>
              <a:t>H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</a:t>
            </a:r>
            <a:r>
              <a:rPr lang="en-US" altLang="zh-CN" i="1" smtClean="0"/>
              <a:t>H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≤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/>
              <a:t>H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</a:t>
            </a:r>
            <a:r>
              <a:rPr lang="en-US" altLang="zh-CN" i="1" smtClean="0"/>
              <a:t>H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≤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.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由</a:t>
            </a:r>
            <a:r>
              <a:rPr lang="en-US" altLang="zh-CN" smtClean="0">
                <a:sym typeface="Symbol" pitchFamily="18" charset="2"/>
              </a:rPr>
              <a:t>Lagrange</a:t>
            </a:r>
            <a:r>
              <a:rPr lang="zh-CN" altLang="en-US" smtClean="0">
                <a:sym typeface="Symbol" pitchFamily="18" charset="2"/>
              </a:rPr>
              <a:t>定理，</a:t>
            </a:r>
            <a:r>
              <a:rPr lang="en-US" altLang="zh-CN" smtClean="0">
                <a:sym typeface="Symbol" pitchFamily="18" charset="2"/>
              </a:rPr>
              <a:t>|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</a:t>
            </a:r>
            <a:r>
              <a:rPr lang="en-US" altLang="zh-CN" i="1" smtClean="0"/>
              <a:t>H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| </a:t>
            </a:r>
            <a:r>
              <a:rPr lang="zh-CN" altLang="en-US" smtClean="0">
                <a:sym typeface="Symbol" pitchFamily="18" charset="2"/>
              </a:rPr>
              <a:t>整除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zh-CN" altLang="en-US" smtClean="0">
                <a:sym typeface="Symbol" pitchFamily="18" charset="2"/>
              </a:rPr>
              <a:t>，也整除</a:t>
            </a:r>
            <a:r>
              <a:rPr lang="en-US" altLang="zh-CN" i="1" smtClean="0">
                <a:sym typeface="Symbol" pitchFamily="18" charset="2"/>
              </a:rPr>
              <a:t>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从而 </a:t>
            </a:r>
            <a:r>
              <a:rPr lang="en-US" altLang="zh-CN" smtClean="0">
                <a:sym typeface="Symbol" pitchFamily="18" charset="2"/>
              </a:rPr>
              <a:t>|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</a:t>
            </a:r>
            <a:r>
              <a:rPr lang="en-US" altLang="zh-CN" i="1" smtClean="0"/>
              <a:t>H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| </a:t>
            </a:r>
            <a:r>
              <a:rPr lang="zh-CN" altLang="en-US" smtClean="0">
                <a:sym typeface="Symbol" pitchFamily="18" charset="2"/>
              </a:rPr>
              <a:t>整除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zh-CN" altLang="en-US" smtClean="0">
                <a:sym typeface="Symbol" pitchFamily="18" charset="2"/>
              </a:rPr>
              <a:t>与</a:t>
            </a:r>
            <a:r>
              <a:rPr lang="en-US" altLang="zh-CN" i="1" smtClean="0">
                <a:sym typeface="Symbol" pitchFamily="18" charset="2"/>
              </a:rPr>
              <a:t>s </a:t>
            </a:r>
            <a:r>
              <a:rPr lang="zh-CN" altLang="en-US" smtClean="0">
                <a:sym typeface="Symbol" pitchFamily="18" charset="2"/>
              </a:rPr>
              <a:t>的最大公因子</a:t>
            </a:r>
            <a:r>
              <a:rPr lang="en-US" altLang="zh-CN" smtClean="0">
                <a:sym typeface="Symbol" pitchFamily="18" charset="2"/>
              </a:rPr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因为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smtClean="0">
                <a:sym typeface="Symbol" pitchFamily="18" charset="2"/>
              </a:rPr>
              <a:t>) = 1, </a:t>
            </a:r>
            <a:r>
              <a:rPr lang="zh-CN" altLang="en-US" smtClean="0">
                <a:sym typeface="Symbol" pitchFamily="18" charset="2"/>
              </a:rPr>
              <a:t>从而 </a:t>
            </a:r>
            <a:r>
              <a:rPr lang="en-US" altLang="zh-CN" smtClean="0">
                <a:sym typeface="Symbol" pitchFamily="18" charset="2"/>
              </a:rPr>
              <a:t>|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</a:t>
            </a:r>
            <a:r>
              <a:rPr lang="en-US" altLang="zh-CN" i="1" smtClean="0"/>
              <a:t>H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| = 1.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即 </a:t>
            </a:r>
            <a:r>
              <a:rPr lang="en-US" altLang="zh-CN" i="1" smtClean="0"/>
              <a:t>H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</a:t>
            </a:r>
            <a:r>
              <a:rPr lang="en-US" altLang="zh-CN" i="1" smtClean="0"/>
              <a:t>H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= {</a:t>
            </a:r>
            <a:r>
              <a:rPr lang="en-US" altLang="zh-CN" i="1" smtClean="0">
                <a:sym typeface="Symbol" pitchFamily="18" charset="2"/>
              </a:rPr>
              <a:t>e</a:t>
            </a:r>
            <a:r>
              <a:rPr lang="en-US" altLang="zh-CN" smtClean="0">
                <a:sym typeface="Symbol" pitchFamily="18" charset="2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885674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D009EA87-704F-41E8-8F2D-EDC886FCC792}" type="slidenum">
              <a:rPr lang="zh-CN" altLang="en-US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13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70000"/>
            <a:ext cx="8181975" cy="4822825"/>
          </a:xfrm>
        </p:spPr>
        <p:txBody>
          <a:bodyPr/>
          <a:lstStyle/>
          <a:p>
            <a:r>
              <a:rPr lang="zh-CN" altLang="en-US" smtClean="0"/>
              <a:t>设</a:t>
            </a:r>
            <a:r>
              <a:rPr lang="en-US" altLang="zh-CN" i="1" smtClean="0"/>
              <a:t>G</a:t>
            </a:r>
            <a:r>
              <a:rPr lang="en-US" altLang="zh-CN" smtClean="0"/>
              <a:t>=&lt;</a:t>
            </a:r>
            <a:r>
              <a:rPr lang="en-US" altLang="zh-CN" i="1" smtClean="0"/>
              <a:t>a</a:t>
            </a:r>
            <a:r>
              <a:rPr lang="en-US" altLang="zh-CN" smtClean="0"/>
              <a:t>&gt;</a:t>
            </a:r>
            <a:r>
              <a:rPr lang="zh-CN" altLang="en-US" smtClean="0"/>
              <a:t>是循环群</a:t>
            </a:r>
            <a:r>
              <a:rPr lang="en-US" altLang="zh-CN" smtClean="0"/>
              <a:t>,</a:t>
            </a:r>
            <a:r>
              <a:rPr lang="zh-CN" altLang="en-US" smtClean="0"/>
              <a:t>阶为</a:t>
            </a:r>
            <a:r>
              <a:rPr lang="en-US" altLang="zh-CN" i="1" smtClean="0"/>
              <a:t>n</a:t>
            </a:r>
            <a:r>
              <a:rPr lang="en-US" altLang="zh-CN" smtClean="0"/>
              <a:t>.</a:t>
            </a:r>
            <a:r>
              <a:rPr lang="zh-CN" altLang="en-US" smtClean="0"/>
              <a:t>试证明：</a:t>
            </a:r>
            <a:br>
              <a:rPr lang="zh-CN" altLang="en-US" smtClean="0"/>
            </a:br>
            <a:r>
              <a:rPr lang="zh-CN" altLang="en-US" smtClean="0"/>
              <a:t>对任何自然数 </a:t>
            </a:r>
            <a:r>
              <a:rPr lang="en-US" altLang="zh-CN" i="1" smtClean="0"/>
              <a:t>r </a:t>
            </a:r>
            <a:r>
              <a:rPr lang="en-US" altLang="zh-CN" smtClean="0"/>
              <a:t>( </a:t>
            </a:r>
            <a:r>
              <a:rPr lang="en-US" altLang="zh-CN" i="1" smtClean="0"/>
              <a:t>r</a:t>
            </a:r>
            <a:r>
              <a:rPr lang="en-US" altLang="zh-CN" smtClean="0"/>
              <a:t>&lt;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，如果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r</a:t>
            </a:r>
            <a:r>
              <a:rPr lang="zh-CN" altLang="en-US" smtClean="0"/>
              <a:t>是</a:t>
            </a:r>
            <a:r>
              <a:rPr lang="en-US" altLang="zh-CN" i="1" smtClean="0"/>
              <a:t>G</a:t>
            </a:r>
            <a:r>
              <a:rPr lang="zh-CN" altLang="en-US" smtClean="0"/>
              <a:t>的生成元</a:t>
            </a:r>
            <a:r>
              <a:rPr lang="en-US" altLang="zh-CN" smtClean="0"/>
              <a:t>, </a:t>
            </a:r>
            <a:br>
              <a:rPr lang="en-US" altLang="zh-CN" smtClean="0"/>
            </a:br>
            <a:r>
              <a:rPr lang="zh-CN" altLang="en-US" smtClean="0">
                <a:sym typeface="Symbol" pitchFamily="18" charset="2"/>
              </a:rPr>
              <a:t>则</a:t>
            </a:r>
            <a:r>
              <a:rPr lang="zh-CN" altLang="en-US" smtClean="0"/>
              <a:t> </a:t>
            </a:r>
            <a:r>
              <a:rPr lang="en-US" altLang="zh-CN" i="1" smtClean="0"/>
              <a:t>n</a:t>
            </a:r>
            <a:r>
              <a:rPr lang="zh-CN" altLang="en-US" smtClean="0"/>
              <a:t>与</a:t>
            </a:r>
            <a:r>
              <a:rPr lang="en-US" altLang="zh-CN" i="1" smtClean="0"/>
              <a:t>r</a:t>
            </a:r>
            <a:r>
              <a:rPr lang="zh-CN" altLang="en-US" smtClean="0"/>
              <a:t>互质</a:t>
            </a:r>
            <a:r>
              <a:rPr lang="en-US" altLang="zh-CN" smtClean="0"/>
              <a:t>.   </a:t>
            </a:r>
          </a:p>
          <a:p>
            <a:r>
              <a:rPr lang="zh-CN" altLang="en-US" smtClean="0"/>
              <a:t>证明：设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r</a:t>
            </a:r>
            <a:r>
              <a:rPr lang="zh-CN" altLang="en-US" smtClean="0"/>
              <a:t>是</a:t>
            </a:r>
            <a:r>
              <a:rPr lang="en-US" altLang="zh-CN" i="1" smtClean="0"/>
              <a:t>G</a:t>
            </a:r>
            <a:r>
              <a:rPr lang="zh-CN" altLang="en-US" smtClean="0"/>
              <a:t>的生成元，则 </a:t>
            </a:r>
            <a:r>
              <a:rPr lang="en-US" altLang="zh-CN" smtClean="0"/>
              <a:t>|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r</a:t>
            </a:r>
            <a:r>
              <a:rPr lang="en-US" altLang="zh-CN" smtClean="0"/>
              <a:t>| = </a:t>
            </a:r>
            <a:r>
              <a:rPr lang="en-US" altLang="zh-CN" i="1" smtClean="0"/>
              <a:t>n</a:t>
            </a:r>
            <a:r>
              <a:rPr lang="en-US" altLang="zh-CN" smtClean="0"/>
              <a:t>. 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令</a:t>
            </a:r>
            <a:r>
              <a:rPr lang="en-US" altLang="zh-CN" i="1" smtClean="0"/>
              <a:t>r</a:t>
            </a:r>
            <a:r>
              <a:rPr lang="zh-CN" altLang="en-US" smtClean="0"/>
              <a:t>与</a:t>
            </a:r>
            <a:r>
              <a:rPr lang="en-US" altLang="zh-CN" i="1" smtClean="0"/>
              <a:t>n</a:t>
            </a:r>
            <a:r>
              <a:rPr lang="zh-CN" altLang="en-US" smtClean="0"/>
              <a:t>的最大公约数为</a:t>
            </a:r>
            <a:r>
              <a:rPr lang="en-US" altLang="zh-CN" i="1" smtClean="0"/>
              <a:t>d</a:t>
            </a:r>
            <a:r>
              <a:rPr lang="zh-CN" altLang="en-US" smtClean="0"/>
              <a:t>，则存在正整数 </a:t>
            </a:r>
            <a:r>
              <a:rPr lang="en-US" altLang="zh-CN" i="1" smtClean="0"/>
              <a:t>t 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使得 </a:t>
            </a:r>
            <a:r>
              <a:rPr lang="en-US" altLang="zh-CN" i="1" smtClean="0"/>
              <a:t>r </a:t>
            </a:r>
            <a:r>
              <a:rPr lang="en-US" altLang="zh-CN" smtClean="0"/>
              <a:t>= </a:t>
            </a:r>
            <a:r>
              <a:rPr lang="en-US" altLang="zh-CN" i="1" smtClean="0"/>
              <a:t>dt</a:t>
            </a:r>
            <a:r>
              <a:rPr lang="en-US" altLang="zh-CN" smtClean="0"/>
              <a:t>.  </a:t>
            </a:r>
            <a:r>
              <a:rPr lang="zh-CN" altLang="en-US" smtClean="0"/>
              <a:t>因此</a:t>
            </a:r>
            <a:r>
              <a:rPr lang="en-US" altLang="zh-CN" smtClean="0"/>
              <a:t>, 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r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n/d </a:t>
            </a:r>
            <a:r>
              <a:rPr lang="en-US" altLang="zh-CN" smtClean="0"/>
              <a:t>= (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dt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n/d </a:t>
            </a:r>
            <a:r>
              <a:rPr lang="en-US" altLang="zh-CN" smtClean="0"/>
              <a:t>= (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t </a:t>
            </a:r>
            <a:r>
              <a:rPr lang="en-US" altLang="zh-CN" smtClean="0"/>
              <a:t>= </a:t>
            </a:r>
            <a:r>
              <a:rPr lang="en-US" altLang="zh-CN" i="1" smtClean="0"/>
              <a:t>e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所以是</a:t>
            </a:r>
            <a:r>
              <a:rPr lang="en-US" altLang="zh-CN" smtClean="0"/>
              <a:t>|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r</a:t>
            </a:r>
            <a:r>
              <a:rPr lang="en-US" altLang="zh-CN" smtClean="0"/>
              <a:t>|</a:t>
            </a:r>
            <a:r>
              <a:rPr lang="zh-CN" altLang="en-US" smtClean="0"/>
              <a:t>是</a:t>
            </a:r>
            <a:r>
              <a:rPr lang="en-US" altLang="zh-CN" i="1" smtClean="0"/>
              <a:t>n/d</a:t>
            </a:r>
            <a:r>
              <a:rPr lang="zh-CN" altLang="en-US" smtClean="0"/>
              <a:t>的因子，即</a:t>
            </a:r>
            <a:r>
              <a:rPr lang="en-US" altLang="zh-CN" i="1" smtClean="0"/>
              <a:t>n</a:t>
            </a:r>
            <a:r>
              <a:rPr lang="zh-CN" altLang="en-US" smtClean="0"/>
              <a:t>整除</a:t>
            </a:r>
            <a:r>
              <a:rPr lang="en-US" altLang="zh-CN" i="1" smtClean="0"/>
              <a:t>n/d</a:t>
            </a:r>
            <a:r>
              <a:rPr lang="en-US" altLang="zh-CN" smtClean="0"/>
              <a:t>. 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从而证明了</a:t>
            </a:r>
            <a:r>
              <a:rPr lang="en-US" altLang="zh-CN" i="1" smtClean="0"/>
              <a:t>d </a:t>
            </a:r>
            <a:r>
              <a:rPr lang="en-US" altLang="zh-CN" smtClean="0"/>
              <a:t>= 1</a:t>
            </a:r>
            <a:r>
              <a:rPr lang="zh-CN" altLang="en-US" smtClean="0"/>
              <a:t>，即</a:t>
            </a:r>
            <a:r>
              <a:rPr lang="en-US" altLang="zh-CN" i="1" smtClean="0"/>
              <a:t>r</a:t>
            </a:r>
            <a:r>
              <a:rPr lang="zh-CN" altLang="en-US" smtClean="0"/>
              <a:t>与</a:t>
            </a:r>
            <a:r>
              <a:rPr lang="en-US" altLang="zh-CN" i="1" smtClean="0"/>
              <a:t>n</a:t>
            </a:r>
            <a:r>
              <a:rPr lang="zh-CN" altLang="en-US" smtClean="0"/>
              <a:t>互质。</a:t>
            </a:r>
          </a:p>
        </p:txBody>
      </p:sp>
    </p:spTree>
    <p:extLst>
      <p:ext uri="{BB962C8B-B14F-4D97-AF65-F5344CB8AC3E}">
        <p14:creationId xmlns:p14="http://schemas.microsoft.com/office/powerpoint/2010/main" val="28498845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43A7CE1E-3632-4D00-96D9-72E1660CFFB7}" type="slidenum">
              <a:rPr lang="zh-CN" altLang="en-US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14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70000"/>
            <a:ext cx="8397875" cy="48228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设</a:t>
            </a:r>
            <a:r>
              <a:rPr lang="en-US" altLang="zh-CN" i="1" smtClean="0"/>
              <a:t>G</a:t>
            </a:r>
            <a:r>
              <a:rPr lang="en-US" altLang="zh-CN" smtClean="0"/>
              <a:t>=&lt;</a:t>
            </a:r>
            <a:r>
              <a:rPr lang="en-US" altLang="zh-CN" i="1" smtClean="0"/>
              <a:t>a</a:t>
            </a:r>
            <a:r>
              <a:rPr lang="en-US" altLang="zh-CN" smtClean="0"/>
              <a:t>&gt;</a:t>
            </a:r>
            <a:r>
              <a:rPr lang="zh-CN" altLang="en-US" smtClean="0"/>
              <a:t>是循环群，试证</a:t>
            </a:r>
            <a:r>
              <a:rPr lang="en-US" altLang="zh-CN" i="1" smtClean="0"/>
              <a:t>G</a:t>
            </a:r>
            <a:r>
              <a:rPr lang="zh-CN" altLang="en-US" smtClean="0"/>
              <a:t>的子群仍是循环群</a:t>
            </a:r>
            <a:r>
              <a:rPr lang="en-US" altLang="zh-CN" smtClean="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证明：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设</a:t>
            </a:r>
            <a:r>
              <a:rPr lang="en-US" altLang="zh-CN" i="1" smtClean="0"/>
              <a:t>H</a:t>
            </a:r>
            <a:r>
              <a:rPr lang="zh-CN" altLang="en-US" smtClean="0"/>
              <a:t>是</a:t>
            </a:r>
            <a:r>
              <a:rPr lang="en-US" altLang="zh-CN" i="1" smtClean="0"/>
              <a:t>G</a:t>
            </a:r>
            <a:r>
              <a:rPr lang="en-US" altLang="zh-CN" smtClean="0"/>
              <a:t>=&lt;</a:t>
            </a:r>
            <a:r>
              <a:rPr lang="en-US" altLang="zh-CN" i="1" smtClean="0"/>
              <a:t>a</a:t>
            </a:r>
            <a:r>
              <a:rPr lang="en-US" altLang="zh-CN" smtClean="0"/>
              <a:t>&gt;</a:t>
            </a:r>
            <a:r>
              <a:rPr lang="zh-CN" altLang="en-US" smtClean="0"/>
              <a:t>的子群，若</a:t>
            </a:r>
            <a:r>
              <a:rPr lang="en-US" altLang="zh-CN" i="1" smtClean="0"/>
              <a:t>H</a:t>
            </a:r>
            <a:r>
              <a:rPr lang="en-US" altLang="zh-CN" smtClean="0"/>
              <a:t>={</a:t>
            </a:r>
            <a:r>
              <a:rPr lang="en-US" altLang="zh-CN" i="1" smtClean="0"/>
              <a:t>e</a:t>
            </a:r>
            <a:r>
              <a:rPr lang="en-US" altLang="zh-CN" smtClean="0"/>
              <a:t>}</a:t>
            </a:r>
            <a:r>
              <a:rPr lang="zh-CN" altLang="en-US" smtClean="0"/>
              <a:t>，显然</a:t>
            </a:r>
            <a:r>
              <a:rPr lang="en-US" altLang="zh-CN" i="1" smtClean="0"/>
              <a:t>H</a:t>
            </a:r>
            <a:r>
              <a:rPr lang="zh-CN" altLang="en-US" smtClean="0"/>
              <a:t>是循环群，否则取</a:t>
            </a:r>
            <a:r>
              <a:rPr lang="en-US" altLang="zh-CN" i="1" smtClean="0"/>
              <a:t>H</a:t>
            </a:r>
            <a:r>
              <a:rPr lang="zh-CN" altLang="en-US" smtClean="0"/>
              <a:t>中的最小正方幂元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m</a:t>
            </a:r>
            <a:r>
              <a:rPr lang="zh-CN" altLang="en-US" smtClean="0"/>
              <a:t>，下面证明</a:t>
            </a:r>
            <a:r>
              <a:rPr lang="en-US" altLang="zh-CN" i="1" smtClean="0"/>
              <a:t>H=</a:t>
            </a:r>
            <a:r>
              <a:rPr lang="en-US" altLang="zh-CN" smtClean="0"/>
              <a:t>&lt;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&gt;. </a:t>
            </a:r>
            <a:r>
              <a:rPr lang="zh-CN" altLang="en-US" smtClean="0"/>
              <a:t>易见</a:t>
            </a:r>
            <a:r>
              <a:rPr lang="en-US" altLang="zh-CN" smtClean="0">
                <a:solidFill>
                  <a:schemeClr val="accent2"/>
                </a:solidFill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i="1" baseline="30000" smtClean="0">
                <a:solidFill>
                  <a:schemeClr val="accent2"/>
                </a:solidFill>
              </a:rPr>
              <a:t>m</a:t>
            </a:r>
            <a:r>
              <a:rPr lang="en-US" altLang="zh-CN" smtClean="0">
                <a:solidFill>
                  <a:schemeClr val="accent2"/>
                </a:solidFill>
              </a:rPr>
              <a:t>&gt; 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 </a:t>
            </a:r>
            <a:r>
              <a:rPr lang="en-US" altLang="zh-CN" i="1" smtClean="0">
                <a:solidFill>
                  <a:schemeClr val="accent2"/>
                </a:solidFill>
              </a:rPr>
              <a:t>H</a:t>
            </a:r>
            <a:r>
              <a:rPr lang="en-US" altLang="zh-CN" smtClean="0"/>
              <a:t>.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下面证明</a:t>
            </a:r>
            <a:r>
              <a:rPr lang="en-US" altLang="zh-CN" i="1" smtClean="0">
                <a:solidFill>
                  <a:schemeClr val="accent2"/>
                </a:solidFill>
              </a:rPr>
              <a:t>H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</a:t>
            </a:r>
            <a:r>
              <a:rPr lang="en-US" altLang="zh-CN" smtClean="0">
                <a:solidFill>
                  <a:schemeClr val="accent2"/>
                </a:solidFill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i="1" baseline="30000" smtClean="0">
                <a:solidFill>
                  <a:schemeClr val="accent2"/>
                </a:solidFill>
              </a:rPr>
              <a:t>m</a:t>
            </a:r>
            <a:r>
              <a:rPr lang="en-US" altLang="zh-CN" smtClean="0">
                <a:solidFill>
                  <a:schemeClr val="accent2"/>
                </a:solidFill>
              </a:rPr>
              <a:t>&gt;</a:t>
            </a:r>
            <a:r>
              <a:rPr lang="en-US" altLang="zh-CN" smtClean="0"/>
              <a:t>. </a:t>
            </a:r>
            <a:r>
              <a:rPr lang="zh-CN" altLang="en-US" smtClean="0">
                <a:solidFill>
                  <a:schemeClr val="folHlink"/>
                </a:solidFill>
              </a:rPr>
              <a:t>任取</a:t>
            </a:r>
            <a:r>
              <a:rPr lang="en-US" altLang="zh-CN" i="1" smtClean="0">
                <a:solidFill>
                  <a:schemeClr val="folHlink"/>
                </a:solidFill>
              </a:rPr>
              <a:t>a</a:t>
            </a:r>
            <a:r>
              <a:rPr lang="en-US" altLang="zh-CN" i="1" baseline="30000" smtClean="0">
                <a:solidFill>
                  <a:schemeClr val="folHlink"/>
                </a:solidFill>
              </a:rPr>
              <a:t>l</a:t>
            </a:r>
            <a:r>
              <a:rPr lang="en-US" altLang="zh-CN" smtClean="0">
                <a:solidFill>
                  <a:schemeClr val="folHlink"/>
                </a:solidFill>
              </a:rPr>
              <a:t>∈</a:t>
            </a:r>
            <a:r>
              <a:rPr lang="en-US" altLang="zh-CN" i="1" smtClean="0">
                <a:solidFill>
                  <a:schemeClr val="folHlink"/>
                </a:solidFill>
              </a:rPr>
              <a:t>H</a:t>
            </a:r>
            <a:r>
              <a:rPr lang="zh-CN" altLang="en-US" smtClean="0"/>
              <a:t>，由除法可知存在整数 </a:t>
            </a:r>
            <a:r>
              <a:rPr lang="en-US" altLang="zh-CN" i="1" smtClean="0"/>
              <a:t>q </a:t>
            </a:r>
            <a:r>
              <a:rPr lang="zh-CN" altLang="en-US" smtClean="0"/>
              <a:t>和 </a:t>
            </a:r>
            <a:r>
              <a:rPr lang="en-US" altLang="zh-CN" i="1" smtClean="0"/>
              <a:t>r</a:t>
            </a:r>
            <a:r>
              <a:rPr lang="zh-CN" altLang="en-US" smtClean="0"/>
              <a:t>，使  </a:t>
            </a:r>
          </a:p>
          <a:p>
            <a:pPr marL="1143000" lvl="2" indent="-2286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i="1" smtClean="0"/>
              <a:t>    </a:t>
            </a:r>
            <a:r>
              <a:rPr lang="en-US" altLang="zh-CN" i="1" smtClean="0"/>
              <a:t>l </a:t>
            </a:r>
            <a:r>
              <a:rPr lang="en-US" altLang="zh-CN" smtClean="0"/>
              <a:t>= </a:t>
            </a:r>
            <a:r>
              <a:rPr lang="en-US" altLang="zh-CN" i="1" smtClean="0"/>
              <a:t>qm</a:t>
            </a:r>
            <a:r>
              <a:rPr lang="en-US" altLang="zh-CN" smtClean="0"/>
              <a:t>+</a:t>
            </a:r>
            <a:r>
              <a:rPr lang="en-US" altLang="zh-CN" i="1" smtClean="0"/>
              <a:t>r</a:t>
            </a:r>
            <a:r>
              <a:rPr lang="zh-CN" altLang="en-US" smtClean="0"/>
              <a:t>， 其中 </a:t>
            </a:r>
            <a:r>
              <a:rPr lang="en-US" altLang="zh-CN" smtClean="0"/>
              <a:t>0≤</a:t>
            </a:r>
            <a:r>
              <a:rPr lang="en-US" altLang="zh-CN" i="1" smtClean="0"/>
              <a:t>r</a:t>
            </a:r>
            <a:r>
              <a:rPr lang="en-US" altLang="zh-CN" smtClean="0"/>
              <a:t>≤</a:t>
            </a:r>
            <a:r>
              <a:rPr lang="en-US" altLang="zh-CN" i="1" smtClean="0"/>
              <a:t>m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</a:t>
            </a:r>
          </a:p>
          <a:p>
            <a:pPr marL="1143000" lvl="2" indent="-2286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    a</a:t>
            </a:r>
            <a:r>
              <a:rPr lang="en-US" altLang="zh-CN" i="1" baseline="30000" smtClean="0"/>
              <a:t>r </a:t>
            </a:r>
            <a:r>
              <a:rPr lang="en-US" altLang="zh-CN" smtClean="0"/>
              <a:t>=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l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i="1" baseline="30000" smtClean="0"/>
              <a:t>qm </a:t>
            </a:r>
            <a:r>
              <a:rPr lang="en-US" altLang="zh-CN" smtClean="0"/>
              <a:t>=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l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)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i="1" baseline="30000" smtClean="0"/>
              <a:t>q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由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l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∈</a:t>
            </a:r>
            <a:r>
              <a:rPr lang="en-US" altLang="zh-CN" i="1" smtClean="0"/>
              <a:t>H </a:t>
            </a:r>
            <a:r>
              <a:rPr lang="zh-CN" altLang="en-US" smtClean="0"/>
              <a:t>且 </a:t>
            </a:r>
            <a:r>
              <a:rPr lang="en-US" altLang="zh-CN" i="1" smtClean="0"/>
              <a:t>H </a:t>
            </a:r>
            <a:r>
              <a:rPr lang="zh-CN" altLang="en-US" smtClean="0"/>
              <a:t>是</a:t>
            </a:r>
            <a:r>
              <a:rPr lang="en-US" altLang="zh-CN" i="1" smtClean="0"/>
              <a:t>G </a:t>
            </a:r>
            <a:r>
              <a:rPr lang="zh-CN" altLang="en-US" smtClean="0"/>
              <a:t>的子群可知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r</a:t>
            </a:r>
            <a:r>
              <a:rPr lang="en-US" altLang="zh-CN" smtClean="0"/>
              <a:t>∈</a:t>
            </a:r>
            <a:r>
              <a:rPr lang="en-US" altLang="zh-CN" i="1" smtClean="0"/>
              <a:t>H</a:t>
            </a:r>
            <a:r>
              <a:rPr lang="en-US" altLang="zh-CN" smtClean="0"/>
              <a:t>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因为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m</a:t>
            </a:r>
            <a:r>
              <a:rPr lang="zh-CN" altLang="en-US" smtClean="0"/>
              <a:t>是</a:t>
            </a:r>
            <a:r>
              <a:rPr lang="en-US" altLang="zh-CN" i="1" smtClean="0"/>
              <a:t>H</a:t>
            </a:r>
            <a:r>
              <a:rPr lang="zh-CN" altLang="en-US" smtClean="0"/>
              <a:t>中最小正方幂元，必有</a:t>
            </a:r>
            <a:r>
              <a:rPr lang="en-US" altLang="zh-CN" i="1" smtClean="0"/>
              <a:t>r </a:t>
            </a:r>
            <a:r>
              <a:rPr lang="en-US" altLang="zh-CN" smtClean="0"/>
              <a:t>= 0.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推出</a:t>
            </a:r>
            <a:r>
              <a:rPr lang="en-US" altLang="zh-CN" i="1" smtClean="0">
                <a:solidFill>
                  <a:schemeClr val="folHlink"/>
                </a:solidFill>
              </a:rPr>
              <a:t>a</a:t>
            </a:r>
            <a:r>
              <a:rPr lang="en-US" altLang="zh-CN" i="1" baseline="30000" smtClean="0">
                <a:solidFill>
                  <a:schemeClr val="folHlink"/>
                </a:solidFill>
              </a:rPr>
              <a:t>l</a:t>
            </a:r>
            <a:r>
              <a:rPr lang="en-US" altLang="zh-CN" i="1" smtClean="0">
                <a:solidFill>
                  <a:schemeClr val="folHlink"/>
                </a:solidFill>
              </a:rPr>
              <a:t> </a:t>
            </a:r>
            <a:r>
              <a:rPr lang="en-US" altLang="zh-CN" smtClean="0">
                <a:solidFill>
                  <a:schemeClr val="folHlink"/>
                </a:solidFill>
              </a:rPr>
              <a:t>= (</a:t>
            </a:r>
            <a:r>
              <a:rPr lang="en-US" altLang="zh-CN" i="1" smtClean="0">
                <a:solidFill>
                  <a:schemeClr val="folHlink"/>
                </a:solidFill>
              </a:rPr>
              <a:t>a</a:t>
            </a:r>
            <a:r>
              <a:rPr lang="en-US" altLang="zh-CN" i="1" baseline="30000" smtClean="0">
                <a:solidFill>
                  <a:schemeClr val="folHlink"/>
                </a:solidFill>
              </a:rPr>
              <a:t>m</a:t>
            </a:r>
            <a:r>
              <a:rPr lang="en-US" altLang="zh-CN" smtClean="0">
                <a:solidFill>
                  <a:schemeClr val="folHlink"/>
                </a:solidFill>
              </a:rPr>
              <a:t>)</a:t>
            </a:r>
            <a:r>
              <a:rPr lang="en-US" altLang="zh-CN" i="1" baseline="30000" smtClean="0">
                <a:solidFill>
                  <a:schemeClr val="folHlink"/>
                </a:solidFill>
              </a:rPr>
              <a:t>q</a:t>
            </a:r>
            <a:r>
              <a:rPr lang="en-US" altLang="zh-CN" smtClean="0">
                <a:solidFill>
                  <a:schemeClr val="folHlink"/>
                </a:solidFill>
              </a:rPr>
              <a:t>∈&lt;</a:t>
            </a:r>
            <a:r>
              <a:rPr lang="en-US" altLang="zh-CN" i="1" smtClean="0">
                <a:solidFill>
                  <a:schemeClr val="folHlink"/>
                </a:solidFill>
              </a:rPr>
              <a:t>a</a:t>
            </a:r>
            <a:r>
              <a:rPr lang="en-US" altLang="zh-CN" i="1" baseline="30000" smtClean="0">
                <a:solidFill>
                  <a:schemeClr val="folHlink"/>
                </a:solidFill>
              </a:rPr>
              <a:t>m</a:t>
            </a:r>
            <a:r>
              <a:rPr lang="en-US" altLang="zh-CN" smtClean="0">
                <a:solidFill>
                  <a:schemeClr val="folHlink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12006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5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5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5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A8BB821-7F0A-4EFF-915A-02C6DCE0DF51}" type="slidenum">
              <a:rPr lang="zh-CN" altLang="en-US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15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证明</a:t>
            </a:r>
            <a:r>
              <a:rPr lang="en-US" altLang="zh-CN" smtClean="0">
                <a:solidFill>
                  <a:srgbClr val="A50021"/>
                </a:solidFill>
              </a:rPr>
              <a:t>Fermat</a:t>
            </a:r>
            <a:r>
              <a:rPr lang="zh-CN" altLang="en-US" smtClean="0">
                <a:solidFill>
                  <a:srgbClr val="A50021"/>
                </a:solidFill>
              </a:rPr>
              <a:t>小定理</a:t>
            </a:r>
            <a:r>
              <a:rPr lang="zh-CN" altLang="en-US" smtClean="0"/>
              <a:t>：设 </a:t>
            </a:r>
            <a:r>
              <a:rPr lang="en-US" altLang="zh-CN" i="1" smtClean="0"/>
              <a:t>p</a:t>
            </a:r>
            <a:r>
              <a:rPr lang="zh-CN" altLang="en-US" smtClean="0"/>
              <a:t>为素数，则 </a:t>
            </a:r>
            <a:r>
              <a:rPr lang="en-US" altLang="zh-CN" i="1" smtClean="0"/>
              <a:t>p</a:t>
            </a:r>
            <a:r>
              <a:rPr lang="en-US" altLang="zh-CN" smtClean="0"/>
              <a:t>|(</a:t>
            </a:r>
            <a:r>
              <a:rPr lang="en-US" altLang="zh-CN" i="1" smtClean="0"/>
              <a:t>n</a:t>
            </a:r>
            <a:r>
              <a:rPr lang="en-US" altLang="zh-CN" i="1" baseline="30000" smtClean="0"/>
              <a:t>p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证：考虑一个圆环上等距离穿有 </a:t>
            </a:r>
            <a:r>
              <a:rPr lang="en-US" altLang="zh-CN" i="1" smtClean="0"/>
              <a:t>p</a:t>
            </a:r>
            <a:r>
              <a:rPr lang="zh-CN" altLang="en-US" smtClean="0"/>
              <a:t>个珠子，用 </a:t>
            </a:r>
            <a:r>
              <a:rPr lang="en-US" altLang="zh-CN" i="1" smtClean="0"/>
              <a:t>n </a:t>
            </a:r>
            <a:r>
              <a:rPr lang="zh-CN" altLang="en-US" smtClean="0"/>
              <a:t>种颜色对珠子着色</a:t>
            </a:r>
            <a:r>
              <a:rPr lang="en-US" altLang="zh-CN" smtClean="0"/>
              <a:t>.  </a:t>
            </a:r>
            <a:r>
              <a:rPr lang="zh-CN" altLang="en-US" smtClean="0"/>
              <a:t>考虑围绕中心旋转，则群是：</a:t>
            </a:r>
            <a:endParaRPr lang="zh-CN" altLang="en-US" i="1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i="1" smtClean="0"/>
              <a:t>     </a:t>
            </a:r>
            <a:r>
              <a:rPr lang="en-US" altLang="zh-CN" i="1" smtClean="0"/>
              <a:t>G</a:t>
            </a:r>
            <a:r>
              <a:rPr lang="en-US" altLang="zh-CN" smtClean="0"/>
              <a:t>={ </a:t>
            </a:r>
            <a:r>
              <a:rPr lang="en-US" altLang="zh-CN" smtClean="0">
                <a:sym typeface="Symbol" pitchFamily="18" charset="2"/>
              </a:rPr>
              <a:t>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itchFamily="18" charset="2"/>
              </a:rPr>
              <a:t>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 , </a:t>
            </a:r>
            <a:r>
              <a:rPr lang="en-US" altLang="zh-CN" smtClean="0">
                <a:sym typeface="Symbol" pitchFamily="18" charset="2"/>
              </a:rPr>
              <a:t></a:t>
            </a:r>
            <a:r>
              <a:rPr lang="en-US" altLang="zh-CN" i="1" baseline="-25000" smtClean="0"/>
              <a:t>p</a:t>
            </a:r>
            <a:r>
              <a:rPr lang="en-US" altLang="zh-CN" smtClean="0"/>
              <a:t>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因为</a:t>
            </a:r>
            <a:r>
              <a:rPr lang="en-US" altLang="zh-CN" i="1" smtClean="0"/>
              <a:t>p</a:t>
            </a:r>
            <a:r>
              <a:rPr lang="zh-CN" altLang="en-US" smtClean="0"/>
              <a:t>是素数，所以除了恒等置换外，其他</a:t>
            </a:r>
            <a:r>
              <a:rPr lang="en-US" altLang="zh-CN" i="1" smtClean="0"/>
              <a:t>p</a:t>
            </a:r>
            <a:r>
              <a:rPr lang="en-US" altLang="zh-CN" smtClean="0"/>
              <a:t>-1</a:t>
            </a:r>
            <a:r>
              <a:rPr lang="zh-CN" altLang="en-US" smtClean="0"/>
              <a:t>个置换都由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i="1" smtClean="0"/>
              <a:t>p</a:t>
            </a:r>
            <a:r>
              <a:rPr lang="zh-CN" altLang="en-US" smtClean="0"/>
              <a:t>阶轮换构成：</a:t>
            </a:r>
            <a:endParaRPr lang="zh-CN" altLang="en-US" smtClean="0">
              <a:sym typeface="Symbol" pitchFamily="18" charset="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      </a:t>
            </a:r>
            <a:r>
              <a:rPr lang="en-US" altLang="zh-CN" baseline="-25000" smtClean="0"/>
              <a:t>1</a:t>
            </a:r>
            <a:r>
              <a:rPr lang="en-US" altLang="zh-CN" smtClean="0"/>
              <a:t>=(</a:t>
            </a:r>
            <a:r>
              <a:rPr lang="en-US" altLang="zh-CN" smtClean="0">
                <a:sym typeface="Symbol" pitchFamily="18" charset="2"/>
              </a:rPr>
              <a:t></a:t>
            </a:r>
            <a:r>
              <a:rPr lang="en-US" altLang="zh-CN" smtClean="0"/>
              <a:t>)(</a:t>
            </a:r>
            <a:r>
              <a:rPr lang="en-US" altLang="zh-CN" smtClean="0">
                <a:sym typeface="Symbol" pitchFamily="18" charset="2"/>
              </a:rPr>
              <a:t></a:t>
            </a:r>
            <a:r>
              <a:rPr lang="en-US" altLang="zh-CN" smtClean="0"/>
              <a:t>)…(</a:t>
            </a:r>
            <a:r>
              <a:rPr lang="en-US" altLang="zh-CN" smtClean="0">
                <a:sym typeface="Symbol" pitchFamily="18" charset="2"/>
              </a:rPr>
              <a:t></a:t>
            </a:r>
            <a:r>
              <a:rPr lang="en-US" altLang="zh-CN" smtClean="0"/>
              <a:t>)</a:t>
            </a:r>
            <a:endParaRPr lang="en-US" altLang="zh-CN" smtClean="0">
              <a:sym typeface="Symbol" pitchFamily="18" charset="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</a:t>
            </a:r>
            <a:r>
              <a:rPr lang="en-US" altLang="zh-CN" baseline="-25000" smtClean="0"/>
              <a:t>2</a:t>
            </a:r>
            <a:r>
              <a:rPr lang="en-US" altLang="zh-CN" smtClean="0"/>
              <a:t>=(</a:t>
            </a:r>
            <a:r>
              <a:rPr lang="en-US" altLang="zh-CN" smtClean="0">
                <a:sym typeface="Symbol" pitchFamily="18" charset="2"/>
              </a:rPr>
              <a:t>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</a:t>
            </a:r>
            <a:r>
              <a:rPr lang="en-US" altLang="zh-CN" smtClean="0"/>
              <a:t> … </a:t>
            </a:r>
            <a:r>
              <a:rPr lang="en-US" altLang="zh-CN" smtClean="0">
                <a:sym typeface="Symbol" pitchFamily="18" charset="2"/>
              </a:rPr>
              <a:t></a:t>
            </a:r>
            <a:r>
              <a:rPr lang="en-US" altLang="zh-CN" smtClean="0"/>
              <a:t>)       …</a:t>
            </a:r>
            <a:r>
              <a:rPr lang="en-US" altLang="zh-CN" smtClean="0">
                <a:sym typeface="Symbol" pitchFamily="18" charset="2"/>
              </a:rPr>
              <a:t>      </a:t>
            </a:r>
            <a:r>
              <a:rPr lang="en-US" altLang="zh-CN" i="1" baseline="-25000" smtClean="0"/>
              <a:t>p</a:t>
            </a:r>
            <a:r>
              <a:rPr lang="en-US" altLang="zh-CN" smtClean="0"/>
              <a:t>=(</a:t>
            </a:r>
            <a:r>
              <a:rPr lang="en-US" altLang="zh-CN" smtClean="0">
                <a:sym typeface="Symbol" pitchFamily="18" charset="2"/>
              </a:rPr>
              <a:t>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</a:t>
            </a:r>
            <a:r>
              <a:rPr lang="en-US" altLang="zh-CN" smtClean="0"/>
              <a:t> … </a:t>
            </a:r>
            <a:r>
              <a:rPr lang="en-US" altLang="zh-CN" smtClean="0">
                <a:sym typeface="Symbol" pitchFamily="18" charset="2"/>
              </a:rPr>
              <a:t></a:t>
            </a:r>
            <a:r>
              <a:rPr lang="en-US" altLang="zh-CN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620813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C6D8C7F-9A54-45B7-9AD6-AE07DA52A779}" type="slidenum">
              <a:rPr lang="zh-CN" altLang="en-US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15</a:t>
            </a:r>
            <a:r>
              <a:rPr lang="zh-CN" altLang="en-US" smtClean="0"/>
              <a:t>（续）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根据</a:t>
            </a:r>
            <a:r>
              <a:rPr lang="en-US" altLang="zh-CN" smtClean="0"/>
              <a:t>Polya</a:t>
            </a:r>
            <a:r>
              <a:rPr lang="zh-CN" altLang="en-US" smtClean="0"/>
              <a:t>定理，不同的着色方案数是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662535" name="Object 7"/>
          <p:cNvGraphicFramePr>
            <a:graphicFrameLocks noChangeAspect="1"/>
          </p:cNvGraphicFramePr>
          <p:nvPr/>
        </p:nvGraphicFramePr>
        <p:xfrm>
          <a:off x="827088" y="1916113"/>
          <a:ext cx="5356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2578100" imgH="431800" progId="Equation.3">
                  <p:embed/>
                </p:oleObj>
              </mc:Choice>
              <mc:Fallback>
                <p:oleObj name="公式" r:id="rId3" imgW="2578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5356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37" name="Rectangle 9"/>
          <p:cNvSpPr>
            <a:spLocks noChangeArrowheads="1"/>
          </p:cNvSpPr>
          <p:nvPr/>
        </p:nvSpPr>
        <p:spPr bwMode="auto">
          <a:xfrm>
            <a:off x="539750" y="3141663"/>
            <a:ext cx="28019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3000" b="1">
                <a:solidFill>
                  <a:srgbClr val="000000"/>
                </a:solidFill>
              </a:rPr>
              <a:t>于是 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</a:rPr>
              <a:t>|(</a:t>
            </a:r>
            <a:r>
              <a:rPr lang="en-US" altLang="zh-CN" sz="3000" b="1" i="1">
                <a:solidFill>
                  <a:srgbClr val="000000"/>
                </a:solidFill>
              </a:rPr>
              <a:t>n</a:t>
            </a:r>
            <a:r>
              <a:rPr lang="en-US" altLang="zh-CN" sz="3000" b="1" i="1" baseline="30000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3000" b="1" i="1">
                <a:solidFill>
                  <a:srgbClr val="000000"/>
                </a:solidFill>
              </a:rPr>
              <a:t>n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92001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bldLvl="3"/>
      <p:bldP spid="6625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29EB144-2E40-47E0-9A51-8C0DE9ADE57C}" type="slidenum">
              <a:rPr lang="zh-CN" altLang="en-US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16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设 </a:t>
            </a:r>
            <a:r>
              <a:rPr lang="en-US" altLang="zh-CN" i="1" smtClean="0"/>
              <a:t>p</a:t>
            </a:r>
            <a:r>
              <a:rPr lang="zh-CN" altLang="en-US" smtClean="0"/>
              <a:t>为素数，证明</a:t>
            </a:r>
            <a:r>
              <a:rPr lang="en-US" altLang="zh-CN" smtClean="0"/>
              <a:t>Z</a:t>
            </a:r>
            <a:r>
              <a:rPr lang="en-US" altLang="zh-CN" i="1" baseline="-25000" smtClean="0"/>
              <a:t>p</a:t>
            </a:r>
            <a:r>
              <a:rPr lang="zh-CN" altLang="en-US" smtClean="0"/>
              <a:t>是域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证    </a:t>
            </a:r>
            <a:r>
              <a:rPr lang="en-US" altLang="zh-CN" i="1" smtClean="0"/>
              <a:t>p</a:t>
            </a:r>
            <a:r>
              <a:rPr lang="zh-CN" altLang="en-US" smtClean="0"/>
              <a:t>为素数，所以 </a:t>
            </a:r>
            <a:r>
              <a:rPr lang="en-US" altLang="zh-CN" smtClean="0"/>
              <a:t>|Z</a:t>
            </a:r>
            <a:r>
              <a:rPr lang="en-US" altLang="zh-CN" i="1" baseline="-25000" smtClean="0"/>
              <a:t>p</a:t>
            </a:r>
            <a:r>
              <a:rPr lang="en-US" altLang="zh-CN" smtClean="0"/>
              <a:t>|≥2.  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易见</a:t>
            </a:r>
            <a:r>
              <a:rPr lang="en-US" altLang="zh-CN" smtClean="0"/>
              <a:t>Z</a:t>
            </a:r>
            <a:r>
              <a:rPr lang="en-US" altLang="zh-CN" i="1" baseline="-25000" smtClean="0"/>
              <a:t>p</a:t>
            </a:r>
            <a:r>
              <a:rPr lang="zh-CN" altLang="en-US" smtClean="0"/>
              <a:t>可交换，单位元是</a:t>
            </a:r>
            <a:r>
              <a:rPr lang="en-US" altLang="zh-CN" smtClean="0"/>
              <a:t>1.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对于任意的 </a:t>
            </a:r>
            <a:r>
              <a:rPr lang="en-US" altLang="zh-CN" i="1" smtClean="0"/>
              <a:t>i</a:t>
            </a:r>
            <a:r>
              <a:rPr lang="en-US" altLang="zh-CN" smtClean="0"/>
              <a:t>, </a:t>
            </a:r>
            <a:r>
              <a:rPr lang="en-US" altLang="zh-CN" i="1" smtClean="0"/>
              <a:t>j</a:t>
            </a:r>
            <a:r>
              <a:rPr lang="en-US" altLang="zh-CN" smtClean="0"/>
              <a:t>∈Z</a:t>
            </a:r>
            <a:r>
              <a:rPr lang="en-US" altLang="zh-CN" i="1" baseline="-25000" smtClean="0"/>
              <a:t>p</a:t>
            </a:r>
            <a:r>
              <a:rPr lang="en-US" altLang="zh-CN" smtClean="0"/>
              <a:t>, </a:t>
            </a:r>
            <a:r>
              <a:rPr lang="zh-CN" altLang="en-US" smtClean="0"/>
              <a:t>设</a:t>
            </a:r>
            <a:r>
              <a:rPr lang="en-US" altLang="zh-CN" i="1" smtClean="0"/>
              <a:t>i </a:t>
            </a:r>
            <a:r>
              <a:rPr lang="en-US" altLang="zh-CN" smtClean="0"/>
              <a:t>≠ 0</a:t>
            </a:r>
            <a:r>
              <a:rPr lang="zh-CN" altLang="en-US" smtClean="0"/>
              <a:t>有</a:t>
            </a:r>
            <a:br>
              <a:rPr lang="zh-CN" altLang="en-US" smtClean="0"/>
            </a:br>
            <a:r>
              <a:rPr lang="en-US" altLang="zh-CN" i="1" smtClean="0"/>
              <a:t>i </a:t>
            </a:r>
            <a:r>
              <a:rPr lang="en-US" altLang="zh-CN" smtClean="0">
                <a:sym typeface="Symbol" pitchFamily="18" charset="2"/>
              </a:rPr>
              <a:t> </a:t>
            </a:r>
            <a:r>
              <a:rPr lang="en-US" altLang="zh-CN" i="1" smtClean="0"/>
              <a:t>j </a:t>
            </a:r>
            <a:r>
              <a:rPr lang="en-US" altLang="zh-CN" smtClean="0"/>
              <a:t>= 0 </a:t>
            </a:r>
            <a:r>
              <a:rPr lang="en-US" altLang="zh-CN" smtClean="0">
                <a:sym typeface="Symbol" pitchFamily="18" charset="2"/>
              </a:rPr>
              <a:t></a:t>
            </a:r>
            <a:r>
              <a:rPr lang="en-US" altLang="zh-CN" smtClean="0"/>
              <a:t> </a:t>
            </a:r>
            <a:r>
              <a:rPr lang="en-US" altLang="zh-CN" i="1" smtClean="0"/>
              <a:t>p |</a:t>
            </a:r>
            <a:r>
              <a:rPr lang="zh-CN" altLang="en-US" smtClean="0"/>
              <a:t> </a:t>
            </a:r>
            <a:r>
              <a:rPr lang="en-US" altLang="zh-CN" i="1" smtClean="0"/>
              <a:t>ij </a:t>
            </a:r>
            <a:r>
              <a:rPr lang="en-US" altLang="zh-CN" smtClean="0">
                <a:sym typeface="Symbol" pitchFamily="18" charset="2"/>
              </a:rPr>
              <a:t>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en-US" altLang="zh-CN" smtClean="0"/>
              <a:t>| </a:t>
            </a:r>
            <a:r>
              <a:rPr lang="en-US" altLang="zh-CN" i="1" smtClean="0"/>
              <a:t>j </a:t>
            </a:r>
            <a:r>
              <a:rPr lang="en-US" altLang="zh-CN" smtClean="0">
                <a:sym typeface="Symbol" pitchFamily="18" charset="2"/>
              </a:rPr>
              <a:t></a:t>
            </a:r>
            <a:r>
              <a:rPr lang="en-US" altLang="zh-CN" smtClean="0"/>
              <a:t> </a:t>
            </a:r>
            <a:r>
              <a:rPr lang="en-US" altLang="zh-CN" i="1" smtClean="0"/>
              <a:t>j </a:t>
            </a:r>
            <a:r>
              <a:rPr lang="en-US" altLang="zh-CN" smtClean="0"/>
              <a:t>= 0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所以 </a:t>
            </a:r>
            <a:r>
              <a:rPr lang="en-US" altLang="zh-CN" smtClean="0"/>
              <a:t>Z</a:t>
            </a:r>
            <a:r>
              <a:rPr lang="en-US" altLang="zh-CN" i="1" baseline="-25000" smtClean="0"/>
              <a:t>p</a:t>
            </a:r>
            <a:r>
              <a:rPr lang="en-US" altLang="zh-CN" i="1" smtClean="0"/>
              <a:t> </a:t>
            </a:r>
            <a:r>
              <a:rPr lang="zh-CN" altLang="en-US" smtClean="0"/>
              <a:t>中无零因子，</a:t>
            </a:r>
            <a:r>
              <a:rPr lang="en-US" altLang="zh-CN" smtClean="0"/>
              <a:t>Z</a:t>
            </a:r>
            <a:r>
              <a:rPr lang="en-US" altLang="zh-CN" i="1" baseline="-25000" smtClean="0"/>
              <a:t>p</a:t>
            </a:r>
            <a:r>
              <a:rPr lang="zh-CN" altLang="en-US" smtClean="0"/>
              <a:t>为整环</a:t>
            </a:r>
            <a:r>
              <a:rPr lang="en-US" altLang="zh-CN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730063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6768D224-CF7B-4555-B6AD-330F0AAF8766}" type="slidenum">
              <a:rPr lang="zh-CN" altLang="en-US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16</a:t>
            </a:r>
            <a:r>
              <a:rPr lang="zh-CN" altLang="en-US" smtClean="0"/>
              <a:t>（续）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70000"/>
            <a:ext cx="8577262" cy="4822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下面证明每个非零元素都有逆元</a:t>
            </a:r>
            <a:r>
              <a:rPr lang="en-US" altLang="zh-CN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因为</a:t>
            </a:r>
            <a:r>
              <a:rPr lang="en-US" altLang="zh-CN" smtClean="0"/>
              <a:t>Z</a:t>
            </a:r>
            <a:r>
              <a:rPr lang="en-US" altLang="zh-CN" i="1" baseline="-25000" smtClean="0"/>
              <a:t>p</a:t>
            </a:r>
            <a:r>
              <a:rPr lang="en-US" altLang="zh-CN" i="1" smtClean="0"/>
              <a:t> </a:t>
            </a:r>
            <a:r>
              <a:rPr lang="zh-CN" altLang="en-US" smtClean="0"/>
              <a:t>是有限半群</a:t>
            </a:r>
            <a:r>
              <a:rPr lang="en-US" altLang="zh-CN" smtClean="0"/>
              <a:t>, </a:t>
            </a:r>
            <a:r>
              <a:rPr lang="zh-CN" altLang="en-US" smtClean="0"/>
              <a:t>且</a:t>
            </a:r>
            <a:r>
              <a:rPr lang="en-US" altLang="zh-CN" smtClean="0"/>
              <a:t>Z</a:t>
            </a:r>
            <a:r>
              <a:rPr lang="en-US" altLang="zh-CN" i="1" baseline="-25000" smtClean="0"/>
              <a:t>p</a:t>
            </a:r>
            <a:r>
              <a:rPr lang="zh-CN" altLang="en-US" smtClean="0"/>
              <a:t>关于</a:t>
            </a:r>
            <a:r>
              <a:rPr lang="zh-CN" altLang="en-US" smtClean="0">
                <a:sym typeface="Symbol" pitchFamily="18" charset="2"/>
              </a:rPr>
              <a:t>适合消去律</a:t>
            </a:r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任取 </a:t>
            </a:r>
            <a:r>
              <a:rPr lang="en-US" altLang="zh-CN" i="1" smtClean="0"/>
              <a:t>i</a:t>
            </a:r>
            <a:r>
              <a:rPr lang="en-US" altLang="zh-CN" smtClean="0"/>
              <a:t>∈Z</a:t>
            </a:r>
            <a:r>
              <a:rPr lang="en-US" altLang="zh-CN" i="1" baseline="-25000" smtClean="0"/>
              <a:t>p</a:t>
            </a:r>
            <a:r>
              <a:rPr lang="zh-CN" altLang="en-US" smtClean="0"/>
              <a:t>，</a:t>
            </a:r>
            <a:r>
              <a:rPr lang="en-US" altLang="zh-CN" i="1" smtClean="0"/>
              <a:t>i </a:t>
            </a:r>
            <a:r>
              <a:rPr lang="en-US" altLang="zh-CN" smtClean="0"/>
              <a:t>≠ 0</a:t>
            </a:r>
            <a:r>
              <a:rPr lang="zh-CN" altLang="en-US" smtClean="0"/>
              <a:t>，令</a:t>
            </a:r>
            <a:br>
              <a:rPr lang="zh-CN" altLang="en-US" smtClean="0"/>
            </a:br>
            <a:r>
              <a:rPr lang="zh-CN" altLang="en-US" smtClean="0"/>
              <a:t>  </a:t>
            </a:r>
            <a:r>
              <a:rPr lang="en-US" altLang="zh-CN" i="1" smtClean="0"/>
              <a:t>i </a:t>
            </a:r>
            <a:r>
              <a:rPr lang="en-US" altLang="zh-CN" smtClean="0">
                <a:sym typeface="Symbol" pitchFamily="18" charset="2"/>
              </a:rPr>
              <a:t></a:t>
            </a:r>
            <a:r>
              <a:rPr lang="en-US" altLang="zh-CN" smtClean="0"/>
              <a:t>Z</a:t>
            </a:r>
            <a:r>
              <a:rPr lang="en-US" altLang="zh-CN" i="1" baseline="-25000" smtClean="0"/>
              <a:t>p</a:t>
            </a:r>
            <a:r>
              <a:rPr lang="en-US" altLang="zh-CN" i="1" smtClean="0"/>
              <a:t> </a:t>
            </a:r>
            <a:r>
              <a:rPr lang="en-US" altLang="zh-CN" smtClean="0"/>
              <a:t>= { </a:t>
            </a:r>
            <a:r>
              <a:rPr lang="en-US" altLang="zh-CN" i="1" smtClean="0"/>
              <a:t>i </a:t>
            </a:r>
            <a:r>
              <a:rPr lang="en-US" altLang="zh-CN" smtClean="0">
                <a:sym typeface="Symbol" pitchFamily="18" charset="2"/>
              </a:rPr>
              <a:t></a:t>
            </a:r>
            <a:r>
              <a:rPr lang="en-US" altLang="zh-CN" i="1" smtClean="0"/>
              <a:t>j </a:t>
            </a:r>
            <a:r>
              <a:rPr lang="en-US" altLang="zh-CN" smtClean="0"/>
              <a:t>| </a:t>
            </a:r>
            <a:r>
              <a:rPr lang="en-US" altLang="zh-CN" i="1" smtClean="0"/>
              <a:t>j</a:t>
            </a:r>
            <a:r>
              <a:rPr lang="en-US" altLang="zh-CN" smtClean="0"/>
              <a:t>∈Z</a:t>
            </a:r>
            <a:r>
              <a:rPr lang="en-US" altLang="zh-CN" i="1" baseline="-25000" smtClean="0"/>
              <a:t>p</a:t>
            </a:r>
            <a:r>
              <a:rPr lang="en-US" altLang="zh-CN" smtClean="0"/>
              <a:t>}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i </a:t>
            </a:r>
            <a:r>
              <a:rPr lang="en-US" altLang="zh-CN" smtClean="0">
                <a:sym typeface="Symbol" pitchFamily="18" charset="2"/>
              </a:rPr>
              <a:t></a:t>
            </a:r>
            <a:r>
              <a:rPr lang="en-US" altLang="zh-CN" smtClean="0"/>
              <a:t>Z</a:t>
            </a:r>
            <a:r>
              <a:rPr lang="en-US" altLang="zh-CN" i="1" baseline="-25000" smtClean="0"/>
              <a:t>p</a:t>
            </a:r>
            <a:r>
              <a:rPr lang="en-US" altLang="zh-CN" i="1" smtClean="0"/>
              <a:t> </a:t>
            </a:r>
            <a:r>
              <a:rPr lang="en-US" altLang="zh-CN" smtClean="0"/>
              <a:t>= Z</a:t>
            </a:r>
            <a:r>
              <a:rPr lang="en-US" altLang="zh-CN" i="1" baseline="-25000" smtClean="0"/>
              <a:t>p</a:t>
            </a:r>
            <a:r>
              <a:rPr lang="zh-CN" altLang="en-US" smtClean="0"/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否则</a:t>
            </a:r>
            <a:r>
              <a:rPr lang="zh-CN" altLang="en-US" smtClean="0">
                <a:sym typeface="Symbol" pitchFamily="18" charset="2"/>
              </a:rPr>
              <a:t> </a:t>
            </a:r>
            <a:r>
              <a:rPr lang="en-US" altLang="zh-CN" i="1" smtClean="0"/>
              <a:t>j</a:t>
            </a:r>
            <a:r>
              <a:rPr lang="en-US" altLang="zh-CN" smtClean="0"/>
              <a:t>, </a:t>
            </a:r>
            <a:r>
              <a:rPr lang="en-US" altLang="zh-CN" i="1" smtClean="0"/>
              <a:t>k</a:t>
            </a:r>
            <a:r>
              <a:rPr lang="en-US" altLang="zh-CN" smtClean="0"/>
              <a:t>∈Z</a:t>
            </a:r>
            <a:r>
              <a:rPr lang="en-US" altLang="zh-CN" i="1" baseline="-25000" smtClean="0"/>
              <a:t>p</a:t>
            </a:r>
            <a:r>
              <a:rPr lang="zh-CN" altLang="en-US" smtClean="0"/>
              <a:t>，使得 </a:t>
            </a:r>
            <a:r>
              <a:rPr lang="en-US" altLang="zh-CN" i="1" smtClean="0"/>
              <a:t>i </a:t>
            </a:r>
            <a:r>
              <a:rPr lang="en-US" altLang="zh-CN" smtClean="0">
                <a:sym typeface="Symbol" pitchFamily="18" charset="2"/>
              </a:rPr>
              <a:t> </a:t>
            </a:r>
            <a:r>
              <a:rPr lang="en-US" altLang="zh-CN" i="1" smtClean="0"/>
              <a:t>j </a:t>
            </a:r>
            <a:r>
              <a:rPr lang="en-US" altLang="zh-CN" smtClean="0"/>
              <a:t>= </a:t>
            </a:r>
            <a:r>
              <a:rPr lang="en-US" altLang="zh-CN" i="1" smtClean="0"/>
              <a:t>i </a:t>
            </a:r>
            <a:r>
              <a:rPr lang="en-US" altLang="zh-CN" smtClean="0">
                <a:sym typeface="Symbol" pitchFamily="18" charset="2"/>
              </a:rPr>
              <a:t> </a:t>
            </a:r>
            <a:r>
              <a:rPr lang="en-US" altLang="zh-CN" i="1" smtClean="0"/>
              <a:t>k</a:t>
            </a:r>
            <a:r>
              <a:rPr lang="zh-CN" altLang="en-US" smtClean="0"/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由消去律得 </a:t>
            </a:r>
            <a:r>
              <a:rPr lang="en-US" altLang="zh-CN" i="1" smtClean="0"/>
              <a:t>j </a:t>
            </a:r>
            <a:r>
              <a:rPr lang="en-US" altLang="zh-CN" smtClean="0"/>
              <a:t>= </a:t>
            </a:r>
            <a:r>
              <a:rPr lang="en-US" altLang="zh-CN" i="1" smtClean="0"/>
              <a:t>k</a:t>
            </a:r>
            <a:r>
              <a:rPr lang="en-US" altLang="zh-CN" smtClean="0"/>
              <a:t>. 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由</a:t>
            </a:r>
            <a:r>
              <a:rPr lang="en-US" altLang="zh-CN" smtClean="0"/>
              <a:t>1∈Z</a:t>
            </a:r>
            <a:r>
              <a:rPr lang="en-US" altLang="zh-CN" i="1" baseline="-25000" smtClean="0"/>
              <a:t>p</a:t>
            </a:r>
            <a:r>
              <a:rPr lang="zh-CN" altLang="en-US" smtClean="0"/>
              <a:t>，存在 </a:t>
            </a:r>
            <a:r>
              <a:rPr lang="en-US" altLang="zh-CN" i="1" smtClean="0"/>
              <a:t>j</a:t>
            </a:r>
            <a:r>
              <a:rPr lang="en-US" altLang="zh-CN" smtClean="0"/>
              <a:t>∈Z</a:t>
            </a:r>
            <a:r>
              <a:rPr lang="en-US" altLang="zh-CN" i="1" baseline="-25000" smtClean="0"/>
              <a:t>p</a:t>
            </a:r>
            <a:r>
              <a:rPr lang="zh-CN" altLang="en-US" smtClean="0"/>
              <a:t>，使得 </a:t>
            </a:r>
            <a:r>
              <a:rPr lang="en-US" altLang="zh-CN" i="1" smtClean="0"/>
              <a:t>i </a:t>
            </a:r>
            <a:r>
              <a:rPr lang="en-US" altLang="zh-CN" smtClean="0">
                <a:sym typeface="Symbol" pitchFamily="18" charset="2"/>
              </a:rPr>
              <a:t> </a:t>
            </a:r>
            <a:r>
              <a:rPr lang="en-US" altLang="zh-CN" i="1" smtClean="0"/>
              <a:t>j </a:t>
            </a:r>
            <a:r>
              <a:rPr lang="en-US" altLang="zh-CN" smtClean="0"/>
              <a:t>= 1. 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由于交换性可知 </a:t>
            </a:r>
            <a:r>
              <a:rPr lang="en-US" altLang="zh-CN" i="1" smtClean="0"/>
              <a:t>j </a:t>
            </a:r>
            <a:r>
              <a:rPr lang="zh-CN" altLang="en-US" smtClean="0"/>
              <a:t>就是</a:t>
            </a:r>
            <a:r>
              <a:rPr lang="en-US" altLang="zh-CN" i="1" smtClean="0"/>
              <a:t>i </a:t>
            </a:r>
            <a:r>
              <a:rPr lang="zh-CN" altLang="en-US" smtClean="0"/>
              <a:t>的逆元</a:t>
            </a:r>
            <a:r>
              <a:rPr lang="en-US" altLang="zh-CN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47930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FC94627-5869-44DE-BD86-EEDEE794F5DC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01000" cy="4822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判断下列集合和运算是否构成半群、独异点和群</a:t>
            </a:r>
            <a:r>
              <a:rPr lang="en-US" altLang="zh-CN" smtClean="0"/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是正整数，</a:t>
            </a:r>
            <a:r>
              <a:rPr lang="en-US" altLang="zh-CN" i="1" smtClean="0"/>
              <a:t>G</a:t>
            </a:r>
            <a:r>
              <a:rPr lang="en-US" altLang="zh-CN" smtClean="0"/>
              <a:t> = {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| </a:t>
            </a:r>
            <a:r>
              <a:rPr lang="en-US" altLang="zh-CN" i="1" smtClean="0"/>
              <a:t>n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Z</a:t>
            </a:r>
            <a:r>
              <a:rPr lang="en-US" altLang="zh-CN" smtClean="0">
                <a:sym typeface="Symbol" pitchFamily="18" charset="2"/>
              </a:rPr>
              <a:t>}, </a:t>
            </a:r>
            <a:r>
              <a:rPr lang="zh-CN" altLang="en-US" smtClean="0">
                <a:sym typeface="Symbol" pitchFamily="18" charset="2"/>
              </a:rPr>
              <a:t>运算是普通乘法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(2) Q</a:t>
            </a:r>
            <a:r>
              <a:rPr lang="en-US" altLang="zh-CN" baseline="30000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是正有理数集，运算为普通加法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(3) </a:t>
            </a:r>
            <a:r>
              <a:rPr lang="zh-CN" altLang="en-US" smtClean="0">
                <a:sym typeface="Symbol" pitchFamily="18" charset="2"/>
              </a:rPr>
              <a:t>一元实系数多项式的集合关于多项式加法</a:t>
            </a:r>
            <a:r>
              <a:rPr lang="en-US" altLang="zh-CN" smtClean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1964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0FF4EA72-0CEA-46D1-B8D0-8F85E2C52383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17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在整数环中定义∗和◇两个运算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a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∈Z </a:t>
            </a:r>
            <a:r>
              <a:rPr lang="zh-CN" altLang="en-US" smtClean="0">
                <a:sym typeface="Symbol" pitchFamily="18" charset="2"/>
              </a:rPr>
              <a:t>有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i="1" smtClean="0">
                <a:sym typeface="Symbol" pitchFamily="18" charset="2"/>
              </a:rPr>
              <a:t>                 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∗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1,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◇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i="1" smtClean="0"/>
              <a:t>ab</a:t>
            </a:r>
            <a:r>
              <a:rPr lang="en-US" altLang="zh-CN" smtClean="0">
                <a:sym typeface="Symbol" pitchFamily="18" charset="2"/>
              </a:rPr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证明</a:t>
            </a:r>
            <a:r>
              <a:rPr lang="en-US" altLang="zh-CN" smtClean="0">
                <a:sym typeface="Symbol" pitchFamily="18" charset="2"/>
              </a:rPr>
              <a:t>&lt;Z, ∗,◇&gt;</a:t>
            </a:r>
            <a:r>
              <a:rPr lang="zh-CN" altLang="en-US" smtClean="0">
                <a:sym typeface="Symbol" pitchFamily="18" charset="2"/>
              </a:rPr>
              <a:t>构成环</a:t>
            </a:r>
          </a:p>
          <a:p>
            <a:pPr eaLnBrk="1" hangingPunct="1"/>
            <a:r>
              <a:rPr lang="zh-CN" altLang="en-US" smtClean="0">
                <a:sym typeface="Symbol" pitchFamily="18" charset="2"/>
              </a:rPr>
              <a:t>证   </a:t>
            </a:r>
            <a:r>
              <a:rPr lang="en-US" altLang="zh-CN" i="1" smtClean="0"/>
              <a:t>a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∈Z</a:t>
            </a:r>
            <a:r>
              <a:rPr lang="zh-CN" altLang="en-US" smtClean="0">
                <a:sym typeface="Symbol" pitchFamily="18" charset="2"/>
              </a:rPr>
              <a:t>有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∗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◇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∈Z, </a:t>
            </a:r>
            <a:r>
              <a:rPr lang="zh-CN" altLang="en-US" smtClean="0">
                <a:sym typeface="Symbol" pitchFamily="18" charset="2"/>
              </a:rPr>
              <a:t>两个运算封闭</a:t>
            </a:r>
            <a:r>
              <a:rPr lang="en-US" altLang="zh-CN" smtClean="0">
                <a:sym typeface="Symbol" pitchFamily="18" charset="2"/>
              </a:rPr>
              <a:t>. </a:t>
            </a:r>
            <a:r>
              <a:rPr lang="zh-CN" altLang="en-US" smtClean="0">
                <a:sym typeface="Symbol" pitchFamily="18" charset="2"/>
              </a:rPr>
              <a:t>任取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∈Z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(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∗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)∗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 = (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1)</a:t>
            </a:r>
            <a:r>
              <a:rPr lang="en-US" altLang="zh-CN" smtClean="0">
                <a:sym typeface="Symbol" pitchFamily="18" charset="2"/>
              </a:rPr>
              <a:t>∗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 = (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1)+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 =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2</a:t>
            </a:r>
            <a:r>
              <a:rPr lang="en-US" altLang="zh-CN" smtClean="0">
                <a:sym typeface="Symbol" pitchFamily="18" charset="2"/>
              </a:rPr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∗(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∗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∗(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1) =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+(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1)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 =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2</a:t>
            </a:r>
            <a:r>
              <a:rPr lang="en-US" altLang="zh-CN" smtClean="0">
                <a:sym typeface="Symbol" pitchFamily="18" charset="2"/>
              </a:rPr>
              <a:t>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153909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C22E13F-668B-492C-9A53-17B483AA9660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17</a:t>
            </a:r>
            <a:r>
              <a:rPr lang="zh-CN" altLang="en-US" smtClean="0"/>
              <a:t>（续）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125538"/>
            <a:ext cx="8001000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◇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)◇</a:t>
            </a:r>
            <a:r>
              <a:rPr lang="en-US" altLang="zh-CN" sz="2800" i="1" smtClean="0">
                <a:sym typeface="Symbol" pitchFamily="18" charset="2"/>
              </a:rPr>
              <a:t>c</a:t>
            </a:r>
            <a:r>
              <a:rPr lang="en-US" altLang="zh-CN" sz="2800" smtClean="0">
                <a:sym typeface="Symbol" pitchFamily="18" charset="2"/>
              </a:rPr>
              <a:t> = (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</a:t>
            </a:r>
            <a:r>
              <a:rPr lang="en-US" altLang="zh-CN" sz="2800" i="1" smtClean="0"/>
              <a:t>ab</a:t>
            </a:r>
            <a:r>
              <a:rPr lang="en-US" altLang="zh-CN" sz="2800" smtClean="0">
                <a:sym typeface="Symbol" pitchFamily="18" charset="2"/>
              </a:rPr>
              <a:t>)◇</a:t>
            </a:r>
            <a:r>
              <a:rPr lang="en-US" altLang="zh-CN" sz="2800" i="1" smtClean="0">
                <a:sym typeface="Symbol" pitchFamily="18" charset="2"/>
              </a:rPr>
              <a:t>c</a:t>
            </a:r>
            <a:r>
              <a:rPr lang="en-US" altLang="zh-CN" sz="2800" smtClean="0"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sym typeface="Symbol" pitchFamily="18" charset="2"/>
              </a:rPr>
              <a:t>                 = 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c</a:t>
            </a:r>
            <a:r>
              <a:rPr lang="en-US" altLang="zh-CN" sz="2800" smtClean="0">
                <a:sym typeface="Symbol" pitchFamily="18" charset="2"/>
              </a:rPr>
              <a:t></a:t>
            </a:r>
            <a:r>
              <a:rPr lang="en-US" altLang="zh-CN" sz="2800" smtClean="0"/>
              <a:t> (</a:t>
            </a:r>
            <a:r>
              <a:rPr lang="en-US" altLang="zh-CN" sz="2800" i="1" smtClean="0">
                <a:sym typeface="Symbol" pitchFamily="18" charset="2"/>
              </a:rPr>
              <a:t>ab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ac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bc</a:t>
            </a:r>
            <a:r>
              <a:rPr lang="en-US" altLang="zh-CN" sz="2800" smtClean="0">
                <a:sym typeface="Symbol" pitchFamily="18" charset="2"/>
              </a:rPr>
              <a:t>)+</a:t>
            </a:r>
            <a:r>
              <a:rPr lang="en-US" altLang="zh-CN" sz="2800" i="1" smtClean="0">
                <a:sym typeface="Symbol" pitchFamily="18" charset="2"/>
              </a:rPr>
              <a:t>abc</a:t>
            </a:r>
            <a:r>
              <a:rPr lang="en-US" altLang="zh-CN" sz="2800" smtClean="0">
                <a:sym typeface="Symbol" pitchFamily="18" charset="2"/>
              </a:rPr>
              <a:t>       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◇(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◇</a:t>
            </a:r>
            <a:r>
              <a:rPr lang="en-US" altLang="zh-CN" sz="2800" i="1" smtClean="0">
                <a:sym typeface="Symbol" pitchFamily="18" charset="2"/>
              </a:rPr>
              <a:t>c</a:t>
            </a:r>
            <a:r>
              <a:rPr lang="en-US" altLang="zh-CN" sz="2800" smtClean="0">
                <a:sym typeface="Symbol" pitchFamily="18" charset="2"/>
              </a:rPr>
              <a:t>) = 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◇(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c</a:t>
            </a:r>
            <a:r>
              <a:rPr lang="en-US" altLang="zh-CN" sz="2800" smtClean="0">
                <a:sym typeface="Symbol" pitchFamily="18" charset="2"/>
              </a:rPr>
              <a:t></a:t>
            </a:r>
            <a:r>
              <a:rPr lang="en-US" altLang="zh-CN" sz="2800" i="1" smtClean="0"/>
              <a:t>bc</a:t>
            </a:r>
            <a:r>
              <a:rPr lang="en-US" altLang="zh-CN" sz="2800" smtClean="0">
                <a:sym typeface="Symbol" pitchFamily="18" charset="2"/>
              </a:rPr>
              <a:t>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sym typeface="Symbol" pitchFamily="18" charset="2"/>
              </a:rPr>
              <a:t>                 = 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c</a:t>
            </a:r>
            <a:r>
              <a:rPr lang="en-US" altLang="zh-CN" sz="2800" smtClean="0">
                <a:sym typeface="Symbol" pitchFamily="18" charset="2"/>
              </a:rPr>
              <a:t></a:t>
            </a:r>
            <a:r>
              <a:rPr lang="en-US" altLang="zh-CN" sz="2800" smtClean="0"/>
              <a:t> (</a:t>
            </a:r>
            <a:r>
              <a:rPr lang="en-US" altLang="zh-CN" sz="2800" i="1" smtClean="0">
                <a:sym typeface="Symbol" pitchFamily="18" charset="2"/>
              </a:rPr>
              <a:t>ab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ac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bc</a:t>
            </a:r>
            <a:r>
              <a:rPr lang="en-US" altLang="zh-CN" sz="2800" smtClean="0">
                <a:sym typeface="Symbol" pitchFamily="18" charset="2"/>
              </a:rPr>
              <a:t>)+</a:t>
            </a:r>
            <a:r>
              <a:rPr lang="en-US" altLang="zh-CN" sz="2800" i="1" smtClean="0">
                <a:sym typeface="Symbol" pitchFamily="18" charset="2"/>
              </a:rPr>
              <a:t>abc</a:t>
            </a:r>
            <a:r>
              <a:rPr lang="en-US" altLang="zh-CN" sz="2800" smtClean="0"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sym typeface="Symbol" pitchFamily="18" charset="2"/>
              </a:rPr>
              <a:t>∗</a:t>
            </a:r>
            <a:r>
              <a:rPr lang="zh-CN" altLang="en-US" sz="2800" b="0" smtClean="0"/>
              <a:t>与</a:t>
            </a:r>
            <a:r>
              <a:rPr lang="zh-CN" altLang="en-US" sz="2800" smtClean="0"/>
              <a:t>◇可结合</a:t>
            </a:r>
            <a:r>
              <a:rPr lang="en-US" altLang="zh-CN" sz="2800" smtClean="0"/>
              <a:t>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∗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 = 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</a:t>
            </a:r>
            <a:r>
              <a:rPr lang="en-US" altLang="zh-CN" sz="2800" smtClean="0"/>
              <a:t>1</a:t>
            </a:r>
            <a:r>
              <a:rPr lang="en-US" altLang="zh-CN" sz="2800" smtClean="0">
                <a:sym typeface="Symbol" pitchFamily="18" charset="2"/>
              </a:rPr>
              <a:t> = </a:t>
            </a:r>
            <a:r>
              <a:rPr lang="en-US" altLang="zh-CN" sz="2800" i="1" smtClean="0">
                <a:sym typeface="Symbol" pitchFamily="18" charset="2"/>
              </a:rPr>
              <a:t>b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</a:t>
            </a:r>
            <a:r>
              <a:rPr lang="en-US" altLang="zh-CN" sz="2800" smtClean="0"/>
              <a:t>1 =</a:t>
            </a:r>
            <a:r>
              <a:rPr lang="en-US" altLang="zh-CN" sz="2800" i="1" smtClean="0">
                <a:sym typeface="Symbol" pitchFamily="18" charset="2"/>
              </a:rPr>
              <a:t> b</a:t>
            </a:r>
            <a:r>
              <a:rPr lang="en-US" altLang="zh-CN" sz="2800" smtClean="0">
                <a:sym typeface="Symbol" pitchFamily="18" charset="2"/>
              </a:rPr>
              <a:t>∗</a:t>
            </a:r>
            <a:r>
              <a:rPr lang="en-US" altLang="zh-CN" sz="2800" i="1" smtClean="0">
                <a:sym typeface="Symbol" pitchFamily="18" charset="2"/>
              </a:rPr>
              <a:t>a </a:t>
            </a:r>
            <a:r>
              <a:rPr lang="zh-CN" altLang="en-US" sz="2800" smtClean="0">
                <a:sym typeface="Symbol" pitchFamily="18" charset="2"/>
              </a:rPr>
              <a:t>满足交换律</a:t>
            </a:r>
            <a:endParaRPr lang="en-US" altLang="zh-CN" sz="280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smtClean="0">
                <a:sym typeface="Symbol" pitchFamily="18" charset="2"/>
              </a:rPr>
              <a:t>设单位元为</a:t>
            </a:r>
            <a:r>
              <a:rPr lang="en-US" altLang="zh-CN" sz="2800" i="1" smtClean="0">
                <a:sym typeface="Symbol" pitchFamily="18" charset="2"/>
              </a:rPr>
              <a:t>e</a:t>
            </a:r>
            <a:r>
              <a:rPr lang="en-US" altLang="zh-CN" sz="2800" smtClean="0">
                <a:sym typeface="Symbol" pitchFamily="18" charset="2"/>
              </a:rPr>
              <a:t>,</a:t>
            </a:r>
            <a:r>
              <a:rPr lang="en-US" altLang="zh-CN" sz="2800" i="1" smtClean="0">
                <a:sym typeface="Symbol" pitchFamily="18" charset="2"/>
              </a:rPr>
              <a:t> a</a:t>
            </a:r>
            <a:r>
              <a:rPr lang="en-US" altLang="zh-CN" sz="2800" smtClean="0">
                <a:sym typeface="Symbol" pitchFamily="18" charset="2"/>
              </a:rPr>
              <a:t>∗</a:t>
            </a:r>
            <a:r>
              <a:rPr lang="en-US" altLang="zh-CN" sz="2800" i="1" smtClean="0">
                <a:sym typeface="Symbol" pitchFamily="18" charset="2"/>
              </a:rPr>
              <a:t>e</a:t>
            </a:r>
            <a:r>
              <a:rPr lang="en-US" altLang="zh-CN" sz="2800" smtClean="0">
                <a:sym typeface="Symbol" pitchFamily="18" charset="2"/>
              </a:rPr>
              <a:t> = 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e</a:t>
            </a:r>
            <a:r>
              <a:rPr lang="en-US" altLang="zh-CN" sz="2800" smtClean="0">
                <a:sym typeface="Symbol" pitchFamily="18" charset="2"/>
              </a:rPr>
              <a:t></a:t>
            </a:r>
            <a:r>
              <a:rPr lang="en-US" altLang="zh-CN" sz="2800" smtClean="0"/>
              <a:t>1=</a:t>
            </a:r>
            <a:r>
              <a:rPr lang="en-US" altLang="zh-CN" sz="2800" i="1" smtClean="0">
                <a:sym typeface="Symbol" pitchFamily="18" charset="2"/>
              </a:rPr>
              <a:t>a, e</a:t>
            </a:r>
            <a:r>
              <a:rPr lang="en-US" altLang="zh-CN" sz="2800" smtClean="0">
                <a:sym typeface="Symbol" pitchFamily="18" charset="2"/>
              </a:rPr>
              <a:t>=1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smtClean="0">
                <a:sym typeface="Symbol" pitchFamily="18" charset="2"/>
              </a:rPr>
              <a:t>设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zh-CN" altLang="en-US" sz="2800" smtClean="0">
                <a:sym typeface="Symbol" pitchFamily="18" charset="2"/>
              </a:rPr>
              <a:t>的逆元为</a:t>
            </a:r>
            <a:r>
              <a:rPr lang="en-US" altLang="zh-CN" sz="2800" i="1" smtClean="0">
                <a:sym typeface="Symbol" pitchFamily="18" charset="2"/>
              </a:rPr>
              <a:t>x , a</a:t>
            </a:r>
            <a:r>
              <a:rPr lang="en-US" altLang="zh-CN" sz="2800" smtClean="0">
                <a:sym typeface="Symbol" pitchFamily="18" charset="2"/>
              </a:rPr>
              <a:t>∗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 = </a:t>
            </a:r>
            <a:r>
              <a:rPr lang="en-US" altLang="zh-CN" sz="2800" i="1" smtClean="0">
                <a:sym typeface="Symbol" pitchFamily="18" charset="2"/>
              </a:rPr>
              <a:t>a</a:t>
            </a:r>
            <a:r>
              <a:rPr lang="en-US" altLang="zh-CN" sz="2800" smtClean="0">
                <a:sym typeface="Symbol" pitchFamily="18" charset="2"/>
              </a:rPr>
              <a:t>+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</a:t>
            </a:r>
            <a:r>
              <a:rPr lang="en-US" altLang="zh-CN" sz="2800" smtClean="0"/>
              <a:t>1=</a:t>
            </a:r>
            <a:r>
              <a:rPr lang="en-US" altLang="zh-CN" sz="2800" smtClean="0">
                <a:sym typeface="Symbol" pitchFamily="18" charset="2"/>
              </a:rPr>
              <a:t>1, 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=2-</a:t>
            </a:r>
            <a:r>
              <a:rPr lang="en-US" altLang="zh-CN" sz="2800" i="1" smtClean="0">
                <a:sym typeface="Symbol" pitchFamily="18" charset="2"/>
              </a:rPr>
              <a:t>a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Z</a:t>
            </a:r>
            <a:r>
              <a:rPr lang="zh-CN" altLang="en-US" sz="2800" smtClean="0">
                <a:solidFill>
                  <a:srgbClr val="000000"/>
                </a:solidFill>
              </a:rPr>
              <a:t>关于∗构成交换群</a:t>
            </a:r>
            <a:r>
              <a:rPr lang="en-US" altLang="zh-CN" sz="2800" smtClean="0">
                <a:solidFill>
                  <a:srgbClr val="000000"/>
                </a:solidFill>
              </a:rPr>
              <a:t>, </a:t>
            </a:r>
            <a:r>
              <a:rPr lang="zh-CN" altLang="en-US" sz="2800" smtClean="0">
                <a:solidFill>
                  <a:srgbClr val="000000"/>
                </a:solidFill>
              </a:rPr>
              <a:t>关于◇构成半群</a:t>
            </a:r>
            <a:r>
              <a:rPr lang="en-US" altLang="zh-CN" sz="2800" smtClean="0">
                <a:solidFill>
                  <a:srgbClr val="000000"/>
                </a:solidFill>
              </a:rPr>
              <a:t>.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800" i="1" smtClean="0"/>
          </a:p>
        </p:txBody>
      </p:sp>
    </p:spTree>
    <p:extLst>
      <p:ext uri="{BB962C8B-B14F-4D97-AF65-F5344CB8AC3E}">
        <p14:creationId xmlns:p14="http://schemas.microsoft.com/office/powerpoint/2010/main" val="35958177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8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17</a:t>
            </a:r>
            <a:r>
              <a:rPr lang="zh-CN" altLang="en-US" smtClean="0"/>
              <a:t>（续）</a:t>
            </a:r>
          </a:p>
        </p:txBody>
      </p:sp>
      <p:sp>
        <p:nvSpPr>
          <p:cNvPr id="167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◇</a:t>
            </a:r>
            <a:r>
              <a:rPr lang="zh-CN" altLang="en-US" sz="2800" smtClean="0">
                <a:solidFill>
                  <a:srgbClr val="000000"/>
                </a:solidFill>
              </a:rPr>
              <a:t>关于∗ 满足分配律</a:t>
            </a:r>
            <a:r>
              <a:rPr lang="en-US" altLang="zh-CN" sz="2800" smtClean="0">
                <a:solidFill>
                  <a:srgbClr val="000000"/>
                </a:solidFill>
              </a:rPr>
              <a:t>.  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      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◇(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∗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</a:rPr>
              <a:t>) = 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◇(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smtClean="0">
                <a:solidFill>
                  <a:srgbClr val="000000"/>
                </a:solidFill>
              </a:rPr>
              <a:t>1) = 2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i="1" smtClean="0">
                <a:solidFill>
                  <a:srgbClr val="000000"/>
                </a:solidFill>
              </a:rPr>
              <a:t>ab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i="1" smtClean="0">
                <a:solidFill>
                  <a:srgbClr val="000000"/>
                </a:solidFill>
              </a:rPr>
              <a:t>ac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smtClean="0">
                <a:solidFill>
                  <a:srgbClr val="000000"/>
                </a:solidFill>
              </a:rPr>
              <a:t>1                        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      (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◇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)∗(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◇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</a:rPr>
              <a:t>) = 2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i="1" smtClean="0">
                <a:solidFill>
                  <a:srgbClr val="000000"/>
                </a:solidFill>
              </a:rPr>
              <a:t>ab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i="1" smtClean="0">
                <a:solidFill>
                  <a:srgbClr val="000000"/>
                </a:solidFill>
              </a:rPr>
              <a:t>ac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smtClean="0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</a:rPr>
              <a:t>且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      (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∗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</a:rPr>
              <a:t>) ◇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 = (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smtClean="0">
                <a:solidFill>
                  <a:srgbClr val="000000"/>
                </a:solidFill>
              </a:rPr>
              <a:t>1)◇</a:t>
            </a:r>
            <a:r>
              <a:rPr lang="en-US" altLang="zh-CN" sz="2800" i="1" smtClean="0">
                <a:solidFill>
                  <a:srgbClr val="000000"/>
                </a:solidFill>
              </a:rPr>
              <a:t>a </a:t>
            </a:r>
            <a:r>
              <a:rPr lang="en-US" altLang="zh-CN" sz="2800" smtClean="0">
                <a:solidFill>
                  <a:srgbClr val="000000"/>
                </a:solidFill>
              </a:rPr>
              <a:t>= 2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i="1" smtClean="0">
                <a:solidFill>
                  <a:srgbClr val="000000"/>
                </a:solidFill>
              </a:rPr>
              <a:t>ab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i="1" smtClean="0">
                <a:solidFill>
                  <a:srgbClr val="000000"/>
                </a:solidFill>
              </a:rPr>
              <a:t>ac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smtClean="0">
                <a:solidFill>
                  <a:srgbClr val="000000"/>
                </a:solidFill>
              </a:rPr>
              <a:t>1                        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00"/>
                </a:solidFill>
              </a:rPr>
              <a:t>          (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◇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)∗(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</a:rPr>
              <a:t>◇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) = 2</a:t>
            </a:r>
            <a:r>
              <a:rPr lang="en-US" altLang="zh-CN" sz="2800" i="1" smtClean="0">
                <a:solidFill>
                  <a:srgbClr val="000000"/>
                </a:solidFill>
              </a:rPr>
              <a:t>a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b</a:t>
            </a:r>
            <a:r>
              <a:rPr lang="en-US" altLang="zh-CN" sz="2800" smtClean="0">
                <a:solidFill>
                  <a:srgbClr val="000000"/>
                </a:solidFill>
              </a:rPr>
              <a:t>+</a:t>
            </a:r>
            <a:r>
              <a:rPr lang="en-US" altLang="zh-CN" sz="2800" i="1" smtClean="0">
                <a:solidFill>
                  <a:srgbClr val="000000"/>
                </a:solidFill>
              </a:rPr>
              <a:t>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i="1" smtClean="0">
                <a:solidFill>
                  <a:srgbClr val="000000"/>
                </a:solidFill>
              </a:rPr>
              <a:t>ab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i="1" smtClean="0">
                <a:solidFill>
                  <a:srgbClr val="000000"/>
                </a:solidFill>
              </a:rPr>
              <a:t>ac</a:t>
            </a:r>
            <a:r>
              <a:rPr lang="en-US" altLang="zh-CN" sz="280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smtClean="0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</a:rPr>
              <a:t>综上所述，</a:t>
            </a:r>
            <a:r>
              <a:rPr lang="en-US" altLang="zh-CN" sz="2800" smtClean="0">
                <a:solidFill>
                  <a:srgbClr val="000000"/>
                </a:solidFill>
              </a:rPr>
              <a:t>&lt;</a:t>
            </a:r>
            <a:r>
              <a:rPr lang="en-US" altLang="zh-CN" sz="2800" i="1" smtClean="0">
                <a:solidFill>
                  <a:srgbClr val="000000"/>
                </a:solidFill>
              </a:rPr>
              <a:t>Z</a:t>
            </a:r>
            <a:r>
              <a:rPr lang="en-US" altLang="zh-CN" sz="2800" smtClean="0">
                <a:solidFill>
                  <a:srgbClr val="000000"/>
                </a:solidFill>
              </a:rPr>
              <a:t>, ∗,◇&gt;</a:t>
            </a:r>
            <a:r>
              <a:rPr lang="zh-CN" altLang="en-US" sz="2800" smtClean="0">
                <a:solidFill>
                  <a:srgbClr val="000000"/>
                </a:solidFill>
              </a:rPr>
              <a:t>构成环</a:t>
            </a:r>
            <a:endParaRPr lang="en-US" altLang="zh-CN" sz="280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</a:endParaRPr>
          </a:p>
          <a:p>
            <a:endParaRPr lang="zh-CN" altLang="en-US" smtClean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1DE728-5765-41E7-A27C-81F0BA138C35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68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1B3A13C-D1A9-4CEC-9154-EC141AD98C48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  <a:r>
              <a:rPr lang="zh-CN" altLang="en-US" smtClean="0"/>
              <a:t>解答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是半群、独异点和群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是半群但不是独异点和群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(3) </a:t>
            </a:r>
            <a:r>
              <a:rPr lang="zh-CN" altLang="en-US" smtClean="0"/>
              <a:t>是半群、独异点和群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方法：根据定义验证，注意运算的封闭性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304924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A2DA3D5-0F1F-4599-AC14-3CCC2EC02BB0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1</a:t>
            </a:r>
            <a:r>
              <a:rPr lang="en-US" altLang="zh-CN" smtClean="0"/>
              <a:t>= &lt;Z, +&gt;, 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2</a:t>
            </a:r>
            <a:r>
              <a:rPr lang="en-US" altLang="zh-CN" smtClean="0"/>
              <a:t> = &lt;Z,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n-US" altLang="zh-CN" smtClean="0"/>
              <a:t>&gt;,</a:t>
            </a:r>
            <a:r>
              <a:rPr lang="zh-CN" altLang="en-US" smtClean="0">
                <a:sym typeface="Symbol" pitchFamily="18" charset="2"/>
              </a:rPr>
              <a:t>其中</a:t>
            </a:r>
            <a:r>
              <a:rPr lang="en-US" altLang="zh-CN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为整数集合</a:t>
            </a:r>
            <a:r>
              <a:rPr lang="en-US" altLang="zh-CN" smtClean="0">
                <a:sym typeface="Symbol" pitchFamily="18" charset="2"/>
              </a:rPr>
              <a:t>, + </a:t>
            </a:r>
            <a:r>
              <a:rPr lang="zh-CN" altLang="en-US" smtClean="0">
                <a:sym typeface="Symbol" pitchFamily="18" charset="2"/>
              </a:rPr>
              <a:t>和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分别代表普通加法和乘法</a:t>
            </a:r>
            <a:r>
              <a:rPr lang="en-US" altLang="zh-CN" smtClean="0">
                <a:sym typeface="Symbol" pitchFamily="18" charset="2"/>
              </a:rPr>
              <a:t>. </a:t>
            </a:r>
            <a:r>
              <a:rPr lang="zh-CN" altLang="en-US" smtClean="0">
                <a:sym typeface="Symbol" pitchFamily="18" charset="2"/>
              </a:rPr>
              <a:t>显然</a:t>
            </a:r>
            <a:r>
              <a:rPr lang="en-US" altLang="zh-CN" i="1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和</a:t>
            </a:r>
            <a:r>
              <a:rPr lang="en-US" altLang="zh-CN" i="1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是半群和独异点</a:t>
            </a:r>
            <a:r>
              <a:rPr lang="en-US" altLang="zh-CN" smtClean="0">
                <a:sym typeface="Symbol" pitchFamily="18" charset="2"/>
              </a:rPr>
              <a:t>.</a:t>
            </a:r>
            <a:br>
              <a:rPr lang="en-US" altLang="zh-CN" smtClean="0">
                <a:sym typeface="Symbol" pitchFamily="18" charset="2"/>
              </a:rPr>
            </a:br>
            <a:r>
              <a:rPr lang="zh-CN" altLang="en-US" smtClean="0">
                <a:sym typeface="Symbol" pitchFamily="18" charset="2"/>
              </a:rPr>
              <a:t>判断下述集合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zh-CN" altLang="en-US" smtClean="0">
                <a:sym typeface="Symbol" pitchFamily="18" charset="2"/>
              </a:rPr>
              <a:t>是否构成</a:t>
            </a:r>
            <a:r>
              <a:rPr lang="en-US" altLang="zh-CN" i="1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和</a:t>
            </a:r>
            <a:r>
              <a:rPr lang="en-US" altLang="zh-CN" i="1" smtClean="0">
                <a:sym typeface="Symbol" pitchFamily="18" charset="2"/>
              </a:rPr>
              <a:t>V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的子半群和子独异点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(1)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smtClean="0">
                <a:sym typeface="Symbol" pitchFamily="18" charset="2"/>
              </a:rPr>
              <a:t>= {2</a:t>
            </a:r>
            <a:r>
              <a:rPr lang="en-US" altLang="zh-CN" i="1" smtClean="0">
                <a:sym typeface="Symbol" pitchFamily="18" charset="2"/>
              </a:rPr>
              <a:t>k</a:t>
            </a:r>
            <a:r>
              <a:rPr lang="en-US" altLang="zh-CN" smtClean="0">
                <a:sym typeface="Symbol" pitchFamily="18" charset="2"/>
              </a:rPr>
              <a:t> | </a:t>
            </a:r>
            <a:r>
              <a:rPr lang="en-US" altLang="zh-CN" i="1" smtClean="0">
                <a:sym typeface="Symbol" pitchFamily="18" charset="2"/>
              </a:rPr>
              <a:t>k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Z</a:t>
            </a:r>
            <a:r>
              <a:rPr lang="en-US" altLang="zh-CN" smtClean="0">
                <a:sym typeface="Symbol" pitchFamily="18" charset="2"/>
              </a:rPr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(2)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smtClean="0">
                <a:sym typeface="Symbol" pitchFamily="18" charset="2"/>
              </a:rPr>
              <a:t>= {2</a:t>
            </a:r>
            <a:r>
              <a:rPr lang="en-US" altLang="zh-CN" i="1" smtClean="0">
                <a:sym typeface="Symbol" pitchFamily="18" charset="2"/>
              </a:rPr>
              <a:t>k</a:t>
            </a:r>
            <a:r>
              <a:rPr lang="en-US" altLang="zh-CN" smtClean="0">
                <a:sym typeface="Symbol" pitchFamily="18" charset="2"/>
              </a:rPr>
              <a:t>+1 | </a:t>
            </a:r>
            <a:r>
              <a:rPr lang="en-US" altLang="zh-CN" i="1" smtClean="0">
                <a:sym typeface="Symbol" pitchFamily="18" charset="2"/>
              </a:rPr>
              <a:t>k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Z</a:t>
            </a:r>
            <a:r>
              <a:rPr lang="en-US" altLang="zh-CN" smtClean="0">
                <a:sym typeface="Symbol" pitchFamily="18" charset="2"/>
              </a:rPr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(3)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smtClean="0">
                <a:sym typeface="Symbol" pitchFamily="18" charset="2"/>
              </a:rPr>
              <a:t>= {</a:t>
            </a:r>
            <a:r>
              <a:rPr lang="en-US" altLang="zh-CN" smtClean="0"/>
              <a:t>1, 0, 1}</a:t>
            </a:r>
            <a:endParaRPr lang="en-US" altLang="zh-CN" smtClean="0">
              <a:sym typeface="Symbol" pitchFamily="18" charset="2"/>
            </a:endParaRP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339918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4E9BA4E-C77A-43D2-8B72-C5C5143FF6DA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  <a:r>
              <a:rPr lang="zh-CN" altLang="en-US" smtClean="0"/>
              <a:t>解答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 </a:t>
            </a:r>
            <a:r>
              <a:rPr lang="en-US" altLang="zh-CN" i="1" smtClean="0"/>
              <a:t>S</a:t>
            </a:r>
            <a:r>
              <a:rPr lang="zh-CN" altLang="en-US" smtClean="0"/>
              <a:t>关于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1</a:t>
            </a:r>
            <a:r>
              <a:rPr lang="zh-CN" altLang="en-US" smtClean="0"/>
              <a:t>构成子半群和子独异点，但是关于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2</a:t>
            </a:r>
            <a:r>
              <a:rPr lang="zh-CN" altLang="en-US" smtClean="0"/>
              <a:t>仅构成子半群。</a:t>
            </a:r>
          </a:p>
          <a:p>
            <a:pPr eaLnBrk="1" hangingPunct="1"/>
            <a:r>
              <a:rPr lang="en-US" altLang="zh-CN" smtClean="0"/>
              <a:t>(2) </a:t>
            </a:r>
            <a:r>
              <a:rPr lang="en-US" altLang="zh-CN" i="1" smtClean="0"/>
              <a:t>S</a:t>
            </a:r>
            <a:r>
              <a:rPr lang="zh-CN" altLang="en-US" smtClean="0"/>
              <a:t>关于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1</a:t>
            </a:r>
            <a:r>
              <a:rPr lang="zh-CN" altLang="en-US" smtClean="0"/>
              <a:t>不构成子半群也不构成子独异点，</a:t>
            </a:r>
            <a:r>
              <a:rPr lang="en-US" altLang="zh-CN" i="1" smtClean="0"/>
              <a:t>S</a:t>
            </a:r>
            <a:r>
              <a:rPr lang="zh-CN" altLang="en-US" smtClean="0"/>
              <a:t>关于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2</a:t>
            </a:r>
            <a:r>
              <a:rPr lang="zh-CN" altLang="en-US" smtClean="0"/>
              <a:t>构成子半群和子独异点。</a:t>
            </a:r>
          </a:p>
          <a:p>
            <a:pPr eaLnBrk="1" hangingPunct="1"/>
            <a:r>
              <a:rPr lang="en-US" altLang="zh-CN" smtClean="0"/>
              <a:t>(3) </a:t>
            </a:r>
            <a:r>
              <a:rPr lang="en-US" altLang="zh-CN" i="1" smtClean="0"/>
              <a:t>S</a:t>
            </a:r>
            <a:r>
              <a:rPr lang="zh-CN" altLang="en-US" smtClean="0"/>
              <a:t>关于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1</a:t>
            </a:r>
            <a:r>
              <a:rPr lang="zh-CN" altLang="en-US" smtClean="0"/>
              <a:t>不构成子半群和子独异点，关于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2</a:t>
            </a:r>
            <a:r>
              <a:rPr lang="zh-CN" altLang="en-US" smtClean="0"/>
              <a:t>构成子半群和子独异点。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155882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DDB0C032-BE6A-4D3A-BB96-C984F15BDF3E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判断下列集合和给定运算是否构成环、整环和域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zh-CN" altLang="en-US" smtClean="0">
                <a:solidFill>
                  <a:srgbClr val="000000"/>
                </a:solidFill>
              </a:rPr>
              <a:t>如果不构成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zh-CN" altLang="en-US" smtClean="0">
                <a:solidFill>
                  <a:srgbClr val="000000"/>
                </a:solidFill>
              </a:rPr>
              <a:t>说明理由</a:t>
            </a:r>
            <a:r>
              <a:rPr lang="en-US" altLang="zh-CN" smtClean="0">
                <a:solidFill>
                  <a:srgbClr val="000000"/>
                </a:solidFill>
              </a:rPr>
              <a:t>. 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(1)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= {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+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i | 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∈Q }, </a:t>
            </a:r>
            <a:r>
              <a:rPr lang="zh-CN" altLang="en-US" smtClean="0">
                <a:solidFill>
                  <a:srgbClr val="000000"/>
                </a:solidFill>
              </a:rPr>
              <a:t>其中</a:t>
            </a:r>
            <a:r>
              <a:rPr lang="en-US" altLang="zh-CN" smtClean="0">
                <a:solidFill>
                  <a:srgbClr val="000000"/>
                </a:solidFill>
              </a:rPr>
              <a:t>i</a:t>
            </a:r>
            <a:r>
              <a:rPr lang="en-US" altLang="zh-CN" baseline="30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=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mtClean="0">
                <a:solidFill>
                  <a:srgbClr val="000000"/>
                </a:solidFill>
              </a:rPr>
              <a:t>1,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运算为复数加法和乘法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.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(2)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={ 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+1 |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∈Z},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运算为实数加法和乘法</a:t>
            </a:r>
            <a:endParaRPr lang="zh-CN" alt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(3)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={ 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|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∈Z},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运算为实数加法和乘法</a:t>
            </a:r>
            <a:endParaRPr lang="zh-CN" alt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(4)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={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|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≥0∧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∈Z},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运算为实数加法和乘法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.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(5)</a:t>
            </a:r>
          </a:p>
        </p:txBody>
      </p:sp>
      <p:graphicFrame>
        <p:nvGraphicFramePr>
          <p:cNvPr id="142341" name="Object 4"/>
          <p:cNvGraphicFramePr>
            <a:graphicFrameLocks noChangeAspect="1"/>
          </p:cNvGraphicFramePr>
          <p:nvPr/>
        </p:nvGraphicFramePr>
        <p:xfrm>
          <a:off x="1042988" y="5370513"/>
          <a:ext cx="75390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2654300" imgH="228600" progId="Equation.3">
                  <p:embed/>
                </p:oleObj>
              </mc:Choice>
              <mc:Fallback>
                <p:oleObj name="公式" r:id="rId3" imgW="265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0513"/>
                        <a:ext cx="75390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7989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E341AE7-6A41-4D18-8534-C8FE23B8E17A}" type="slidenum">
              <a:rPr lang="en-US" altLang="zh-CN" sz="120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</a:t>
            </a:r>
            <a:r>
              <a:rPr lang="zh-CN" altLang="en-US" smtClean="0"/>
              <a:t>解答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70000"/>
            <a:ext cx="8326437" cy="4822825"/>
          </a:xfrm>
        </p:spPr>
        <p:txBody>
          <a:bodyPr/>
          <a:lstStyle/>
          <a:p>
            <a:pPr eaLnBrk="1" hangingPunct="1"/>
            <a:r>
              <a:rPr lang="zh-CN" altLang="en-US" smtClean="0"/>
              <a:t>解：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是环</a:t>
            </a:r>
            <a:r>
              <a:rPr lang="en-US" altLang="zh-CN" smtClean="0"/>
              <a:t>, </a:t>
            </a:r>
            <a:r>
              <a:rPr lang="zh-CN" altLang="en-US" smtClean="0"/>
              <a:t>是整环</a:t>
            </a:r>
            <a:r>
              <a:rPr lang="en-US" altLang="zh-CN" smtClean="0"/>
              <a:t>, </a:t>
            </a:r>
            <a:r>
              <a:rPr lang="zh-CN" altLang="en-US" smtClean="0"/>
              <a:t>也是域</a:t>
            </a:r>
            <a:r>
              <a:rPr lang="en-US" altLang="zh-CN" smtClean="0"/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不是环</a:t>
            </a:r>
            <a:r>
              <a:rPr lang="en-US" altLang="zh-CN" smtClean="0"/>
              <a:t>, </a:t>
            </a:r>
            <a:r>
              <a:rPr lang="zh-CN" altLang="en-US" smtClean="0"/>
              <a:t>因为关于加法不封闭</a:t>
            </a:r>
            <a:r>
              <a:rPr lang="en-US" altLang="zh-CN" smtClean="0"/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(3) </a:t>
            </a:r>
            <a:r>
              <a:rPr lang="zh-CN" altLang="en-US" smtClean="0"/>
              <a:t>是环</a:t>
            </a:r>
            <a:r>
              <a:rPr lang="en-US" altLang="zh-CN" smtClean="0"/>
              <a:t>, </a:t>
            </a:r>
            <a:r>
              <a:rPr lang="zh-CN" altLang="en-US" smtClean="0"/>
              <a:t>不是整环和域</a:t>
            </a:r>
            <a:r>
              <a:rPr lang="en-US" altLang="zh-CN" smtClean="0"/>
              <a:t>, </a:t>
            </a:r>
            <a:r>
              <a:rPr lang="zh-CN" altLang="en-US" smtClean="0"/>
              <a:t>因为乘法没有么元</a:t>
            </a:r>
            <a:r>
              <a:rPr lang="en-US" altLang="zh-CN" smtClean="0"/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(4) </a:t>
            </a:r>
            <a:r>
              <a:rPr lang="zh-CN" altLang="en-US" smtClean="0"/>
              <a:t>不是环</a:t>
            </a:r>
            <a:r>
              <a:rPr lang="en-US" altLang="zh-CN" smtClean="0"/>
              <a:t>, </a:t>
            </a:r>
            <a:r>
              <a:rPr lang="zh-CN" altLang="en-US" smtClean="0"/>
              <a:t>因为正整数关于加法的负元不存在</a:t>
            </a:r>
            <a:r>
              <a:rPr lang="en-US" altLang="zh-CN" smtClean="0"/>
              <a:t>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(5) </a:t>
            </a:r>
            <a:r>
              <a:rPr lang="zh-CN" altLang="en-US" smtClean="0"/>
              <a:t>不是环</a:t>
            </a:r>
            <a:r>
              <a:rPr lang="en-US" altLang="zh-CN" smtClean="0"/>
              <a:t>, </a:t>
            </a:r>
            <a:r>
              <a:rPr lang="zh-CN" altLang="en-US" smtClean="0"/>
              <a:t>因为关于乘法不封闭</a:t>
            </a:r>
            <a:r>
              <a:rPr lang="en-US" altLang="zh-CN" smtClean="0"/>
              <a:t>. 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149587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9B77053-3932-4D6A-B559-646017E5E5F3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Z</a:t>
            </a:r>
            <a:r>
              <a:rPr lang="en-US" altLang="zh-CN" baseline="-25000" smtClean="0"/>
              <a:t>18</a:t>
            </a:r>
            <a:r>
              <a:rPr lang="en-US" altLang="zh-CN" smtClean="0"/>
              <a:t> </a:t>
            </a:r>
            <a:r>
              <a:rPr lang="zh-CN" altLang="en-US" smtClean="0"/>
              <a:t>为模</a:t>
            </a:r>
            <a:r>
              <a:rPr lang="en-US" altLang="zh-CN" smtClean="0"/>
              <a:t>18</a:t>
            </a:r>
            <a:r>
              <a:rPr lang="zh-CN" altLang="en-US" smtClean="0"/>
              <a:t>整数加群</a:t>
            </a:r>
            <a:r>
              <a:rPr lang="en-US" altLang="zh-CN" smtClean="0"/>
              <a:t>, </a:t>
            </a:r>
            <a:r>
              <a:rPr lang="zh-CN" altLang="en-US" smtClean="0"/>
              <a:t>求所有元素的阶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解：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altLang="zh-CN" smtClean="0"/>
              <a:t>|0| = 1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altLang="zh-CN" smtClean="0"/>
              <a:t>|9| = 2</a:t>
            </a:r>
            <a:endParaRPr lang="zh-CN" altLang="en-US" smtClean="0"/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altLang="zh-CN" smtClean="0"/>
              <a:t>|6| = |12| = 3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altLang="zh-CN" smtClean="0"/>
              <a:t>|3| = |15| = 6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altLang="zh-CN" smtClean="0"/>
              <a:t>|2| = |4| = |8| = |10| = |14| = |16| = 9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altLang="zh-CN" smtClean="0"/>
              <a:t>|1| = |5| = |7| = |11| = |13| = |17| =18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115681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2648</Words>
  <Application>Microsoft Office PowerPoint</Application>
  <PresentationFormat>全屏显示(4:3)</PresentationFormat>
  <Paragraphs>264</Paragraphs>
  <Slides>32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Profile</vt:lpstr>
      <vt:lpstr>Microsoft 公式 3.0</vt:lpstr>
      <vt:lpstr>第十章 习题课</vt:lpstr>
      <vt:lpstr>基本要求</vt:lpstr>
      <vt:lpstr>练习1</vt:lpstr>
      <vt:lpstr>练习1解答</vt:lpstr>
      <vt:lpstr>练习2</vt:lpstr>
      <vt:lpstr>练习2解答</vt:lpstr>
      <vt:lpstr>练习3</vt:lpstr>
      <vt:lpstr>练习3解答</vt:lpstr>
      <vt:lpstr>练习4</vt:lpstr>
      <vt:lpstr>说明</vt:lpstr>
      <vt:lpstr>练习5</vt:lpstr>
      <vt:lpstr>练习5解答</vt:lpstr>
      <vt:lpstr>练习6</vt:lpstr>
      <vt:lpstr>练习6解答</vt:lpstr>
      <vt:lpstr>PowerPoint 演示文稿</vt:lpstr>
      <vt:lpstr>练习7</vt:lpstr>
      <vt:lpstr>练习8</vt:lpstr>
      <vt:lpstr>练习9</vt:lpstr>
      <vt:lpstr>练习10</vt:lpstr>
      <vt:lpstr>练习10（续）</vt:lpstr>
      <vt:lpstr>练习11</vt:lpstr>
      <vt:lpstr>说明</vt:lpstr>
      <vt:lpstr>练习12</vt:lpstr>
      <vt:lpstr>练习13</vt:lpstr>
      <vt:lpstr>练习14</vt:lpstr>
      <vt:lpstr>练习15</vt:lpstr>
      <vt:lpstr>练习15（续）</vt:lpstr>
      <vt:lpstr>练习16</vt:lpstr>
      <vt:lpstr>练习16（续）</vt:lpstr>
      <vt:lpstr>练习17</vt:lpstr>
      <vt:lpstr>练习17（续）</vt:lpstr>
      <vt:lpstr>练习17（续）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习题课</dc:title>
  <dc:creator>liu</dc:creator>
  <cp:lastModifiedBy>liu</cp:lastModifiedBy>
  <cp:revision>1</cp:revision>
  <dcterms:created xsi:type="dcterms:W3CDTF">2020-09-26T10:30:31Z</dcterms:created>
  <dcterms:modified xsi:type="dcterms:W3CDTF">2020-09-26T10:30:50Z</dcterms:modified>
</cp:coreProperties>
</file>