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94AE2-64E1-402B-A8F1-57FFE34F0B8A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BCE9B-12C8-4219-AB84-66F2A3A73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25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024C456D-41EB-494E-8FF0-0D5CE0B4A573}" type="slidenum">
              <a:rPr lang="en-US" altLang="zh-CN">
                <a:solidFill>
                  <a:prstClr val="black"/>
                </a:solidFill>
                <a:latin typeface="Arial" charset="0"/>
              </a:rPr>
              <a:pPr eaLnBrk="1" hangingPunct="1"/>
              <a:t>1</a:t>
            </a:fld>
            <a:endParaRPr lang="en-US" altLang="zh-CN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499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68563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8"/>
          <p:cNvGraphicFramePr>
            <a:graphicFrameLocks noChangeAspect="1"/>
          </p:cNvGraphicFramePr>
          <p:nvPr userDrawn="1"/>
        </p:nvGraphicFramePr>
        <p:xfrm>
          <a:off x="7848600" y="188913"/>
          <a:ext cx="1295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4" imgW="2539683" imgH="2539683" progId="Photoshop.Image.6">
                  <p:embed/>
                </p:oleObj>
              </mc:Choice>
              <mc:Fallback>
                <p:oleObj name="Image" r:id="rId4" imgW="2539683" imgH="2539683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88913"/>
                        <a:ext cx="12954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44925"/>
            <a:ext cx="70104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76228-89DC-4E7B-AE2E-BC7A667CCD4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8617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022EB-A7D1-412F-879C-3DA3393B3FD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464330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88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88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811F8-EEDD-4316-BD10-EBDAAD3CE9A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832969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707DC-5B61-477B-A16A-881B1F23047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54265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35E07-21DE-43D1-A839-4634B7B035F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1895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70000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70000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5B883-D096-41FF-B8B4-43F4ABA1653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426139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56DAF-E9CB-411C-8353-01750D98976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555088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31CD7-59D2-431D-9FEF-E550BE19A72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136321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772E7-6B6E-4C82-BFFB-A9199370557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162344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B7D79-DC5A-4ADE-9776-1EE1E871C4B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867346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BB672-36EF-4894-8CA5-4A6F07F753E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179657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70000"/>
            <a:ext cx="80010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106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7C889F-FE97-4969-ACC5-764A8E344E06}" type="slidenum">
              <a:rPr lang="en-US" altLang="zh-CN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22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bldLvl="2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5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059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5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059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5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059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5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059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5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059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121ED769-D3C7-4CDF-AD1E-272F7FE71161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第十一章  习题课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主要内容</a:t>
            </a:r>
          </a:p>
          <a:p>
            <a:pPr lvl="1" eaLnBrk="1" hangingPunct="1">
              <a:lnSpc>
                <a:spcPct val="90000"/>
              </a:lnSpc>
              <a:buClr>
                <a:srgbClr val="FF9900"/>
              </a:buClr>
            </a:pPr>
            <a:r>
              <a:rPr lang="zh-CN" altLang="en-US" smtClean="0"/>
              <a:t>格的两个等价定义</a:t>
            </a:r>
          </a:p>
          <a:p>
            <a:pPr lvl="1" eaLnBrk="1" hangingPunct="1">
              <a:lnSpc>
                <a:spcPct val="90000"/>
              </a:lnSpc>
              <a:buClr>
                <a:srgbClr val="FF9900"/>
              </a:buClr>
            </a:pPr>
            <a:r>
              <a:rPr lang="zh-CN" altLang="en-US" smtClean="0"/>
              <a:t>格的性质</a:t>
            </a:r>
          </a:p>
          <a:p>
            <a:pPr lvl="1" eaLnBrk="1" hangingPunct="1">
              <a:lnSpc>
                <a:spcPct val="90000"/>
              </a:lnSpc>
              <a:buClr>
                <a:srgbClr val="FF9900"/>
              </a:buClr>
            </a:pPr>
            <a:r>
              <a:rPr lang="zh-CN" altLang="en-US" smtClean="0"/>
              <a:t>子格</a:t>
            </a:r>
          </a:p>
          <a:p>
            <a:pPr lvl="1" eaLnBrk="1" hangingPunct="1">
              <a:lnSpc>
                <a:spcPct val="90000"/>
              </a:lnSpc>
              <a:buClr>
                <a:srgbClr val="FF9900"/>
              </a:buClr>
            </a:pPr>
            <a:r>
              <a:rPr lang="zh-CN" altLang="en-US" smtClean="0"/>
              <a:t>特殊格：分配格、有界格、有补格、布尔代数</a:t>
            </a:r>
          </a:p>
        </p:txBody>
      </p:sp>
    </p:spTree>
    <p:extLst>
      <p:ext uri="{BB962C8B-B14F-4D97-AF65-F5344CB8AC3E}">
        <p14:creationId xmlns:p14="http://schemas.microsoft.com/office/powerpoint/2010/main" val="117594682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CCED1E1C-C83F-49C7-88FD-F4E1AA460665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10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5</a:t>
            </a:r>
            <a:r>
              <a:rPr lang="zh-CN" altLang="en-US" smtClean="0"/>
              <a:t>解答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(1) </a:t>
            </a:r>
            <a:r>
              <a:rPr lang="zh-CN" altLang="en-US" sz="2800" smtClean="0"/>
              <a:t>不是代数系统</a:t>
            </a:r>
            <a:r>
              <a:rPr lang="en-US" altLang="zh-CN" sz="2800" smtClean="0"/>
              <a:t>, </a:t>
            </a:r>
            <a:r>
              <a:rPr lang="zh-CN" altLang="en-US" sz="2800" smtClean="0"/>
              <a:t>因为乘法不封闭</a:t>
            </a:r>
            <a:r>
              <a:rPr lang="en-US" altLang="zh-CN" sz="2800" smtClean="0"/>
              <a:t>, </a:t>
            </a:r>
            <a:r>
              <a:rPr lang="zh-CN" altLang="en-US" sz="2800" smtClean="0"/>
              <a:t>例如</a:t>
            </a:r>
            <a:r>
              <a:rPr lang="en-US" altLang="zh-CN" sz="2800" smtClean="0"/>
              <a:t>4∗4=16.</a:t>
            </a:r>
          </a:p>
          <a:p>
            <a:pPr eaLnBrk="1" hangingPunct="1"/>
            <a:r>
              <a:rPr lang="en-US" altLang="zh-CN" sz="2800" smtClean="0"/>
              <a:t>(2) </a:t>
            </a:r>
            <a:r>
              <a:rPr lang="zh-CN" altLang="en-US" sz="2800" smtClean="0"/>
              <a:t>是半群但不是独异点</a:t>
            </a:r>
            <a:r>
              <a:rPr lang="en-US" altLang="zh-CN" sz="2800" smtClean="0"/>
              <a:t>, </a:t>
            </a:r>
            <a:r>
              <a:rPr lang="zh-CN" altLang="en-US" sz="2800" smtClean="0"/>
              <a:t>因为∗运算满足结合律</a:t>
            </a:r>
            <a:r>
              <a:rPr lang="en-US" altLang="zh-CN" sz="2800" smtClean="0"/>
              <a:t>, </a:t>
            </a:r>
            <a:r>
              <a:rPr lang="zh-CN" altLang="en-US" sz="2800" smtClean="0"/>
              <a:t>但是没有单位元</a:t>
            </a:r>
            <a:r>
              <a:rPr lang="en-US" altLang="zh-CN" sz="2800" smtClean="0"/>
              <a:t>.</a:t>
            </a:r>
          </a:p>
          <a:p>
            <a:pPr eaLnBrk="1" hangingPunct="1"/>
            <a:r>
              <a:rPr lang="en-US" altLang="zh-CN" sz="2800" smtClean="0"/>
              <a:t>(3) </a:t>
            </a:r>
            <a:r>
              <a:rPr lang="zh-CN" altLang="en-US" sz="2800" smtClean="0"/>
              <a:t>是独异点但不是群</a:t>
            </a:r>
            <a:r>
              <a:rPr lang="en-US" altLang="zh-CN" sz="2800" smtClean="0"/>
              <a:t>. </a:t>
            </a:r>
            <a:r>
              <a:rPr lang="zh-CN" altLang="en-US" sz="2800" smtClean="0"/>
              <a:t>因为∗运算满足结合律</a:t>
            </a:r>
            <a:r>
              <a:rPr lang="en-US" altLang="zh-CN" sz="2800" smtClean="0"/>
              <a:t>, </a:t>
            </a:r>
            <a:r>
              <a:rPr lang="zh-CN" altLang="en-US" sz="2800" smtClean="0"/>
              <a:t>单位元是</a:t>
            </a:r>
            <a:r>
              <a:rPr lang="en-US" altLang="zh-CN" sz="2800" smtClean="0"/>
              <a:t>1, </a:t>
            </a:r>
            <a:r>
              <a:rPr lang="zh-CN" altLang="en-US" sz="2800" smtClean="0"/>
              <a:t>可是</a:t>
            </a:r>
            <a:r>
              <a:rPr lang="en-US" altLang="zh-CN" sz="2800" smtClean="0"/>
              <a:t>0</a:t>
            </a:r>
            <a:r>
              <a:rPr lang="zh-CN" altLang="en-US" sz="2800" smtClean="0"/>
              <a:t>没有乘法逆元</a:t>
            </a:r>
            <a:r>
              <a:rPr lang="en-US" altLang="zh-CN" sz="2800" smtClean="0"/>
              <a:t>. </a:t>
            </a:r>
          </a:p>
          <a:p>
            <a:pPr eaLnBrk="1" hangingPunct="1"/>
            <a:r>
              <a:rPr lang="en-US" altLang="zh-CN" sz="2800" smtClean="0"/>
              <a:t>(4) </a:t>
            </a:r>
            <a:r>
              <a:rPr lang="zh-CN" altLang="en-US" sz="2800" smtClean="0"/>
              <a:t>是格</a:t>
            </a:r>
            <a:r>
              <a:rPr lang="en-US" altLang="zh-CN" sz="2800" smtClean="0"/>
              <a:t>, </a:t>
            </a:r>
            <a:r>
              <a:rPr lang="zh-CN" altLang="en-US" sz="2800" smtClean="0"/>
              <a:t>也是布尔代数</a:t>
            </a:r>
            <a:r>
              <a:rPr lang="en-US" altLang="zh-CN" sz="2800" smtClean="0"/>
              <a:t>. </a:t>
            </a:r>
            <a:r>
              <a:rPr lang="zh-CN" altLang="en-US" sz="2800" smtClean="0"/>
              <a:t>因为这两个运算满足交换律和分配律；求最小公倍数运算的单位元是</a:t>
            </a:r>
            <a:r>
              <a:rPr lang="en-US" altLang="zh-CN" sz="2800" smtClean="0"/>
              <a:t>1, </a:t>
            </a:r>
            <a:r>
              <a:rPr lang="zh-CN" altLang="en-US" sz="2800" smtClean="0"/>
              <a:t>求最大公约数运算的单位元是</a:t>
            </a:r>
            <a:r>
              <a:rPr lang="en-US" altLang="zh-CN" sz="2800" smtClean="0"/>
              <a:t>6, </a:t>
            </a:r>
            <a:r>
              <a:rPr lang="zh-CN" altLang="en-US" sz="2800" smtClean="0"/>
              <a:t>满足同一律；两个运算满足补元律</a:t>
            </a:r>
            <a:r>
              <a:rPr lang="en-US" altLang="zh-CN" sz="2800" smtClean="0"/>
              <a:t>. </a:t>
            </a:r>
          </a:p>
          <a:p>
            <a:pPr eaLnBrk="1" hangingPunct="1"/>
            <a:r>
              <a:rPr lang="en-US" altLang="zh-CN" sz="2800" smtClean="0"/>
              <a:t>(5) </a:t>
            </a:r>
            <a:r>
              <a:rPr lang="zh-CN" altLang="en-US" sz="2800" smtClean="0"/>
              <a:t>是域</a:t>
            </a:r>
            <a:r>
              <a:rPr lang="en-US" altLang="zh-CN" sz="2800" smtClean="0"/>
              <a:t>. </a:t>
            </a:r>
            <a:r>
              <a:rPr lang="zh-CN" altLang="en-US" sz="2800" smtClean="0"/>
              <a:t>对于模 </a:t>
            </a:r>
            <a:r>
              <a:rPr lang="en-US" altLang="zh-CN" sz="2800" i="1" smtClean="0"/>
              <a:t>n </a:t>
            </a:r>
            <a:r>
              <a:rPr lang="zh-CN" altLang="en-US" sz="2800" smtClean="0"/>
              <a:t>的环</a:t>
            </a:r>
            <a:r>
              <a:rPr lang="en-US" altLang="zh-CN" sz="2800" smtClean="0"/>
              <a:t>Z</a:t>
            </a:r>
            <a:r>
              <a:rPr lang="en-US" altLang="zh-CN" sz="2800" i="1" baseline="-25000" smtClean="0"/>
              <a:t>n</a:t>
            </a:r>
            <a:r>
              <a:rPr lang="en-US" altLang="zh-CN" sz="2800" smtClean="0"/>
              <a:t>, </a:t>
            </a:r>
            <a:r>
              <a:rPr lang="zh-CN" altLang="en-US" sz="2800" smtClean="0"/>
              <a:t>当</a:t>
            </a:r>
            <a:r>
              <a:rPr lang="en-US" altLang="zh-CN" sz="2800" i="1" smtClean="0"/>
              <a:t>n</a:t>
            </a:r>
            <a:r>
              <a:rPr lang="zh-CN" altLang="en-US" sz="2800" smtClean="0"/>
              <a:t>为素数时构成域</a:t>
            </a:r>
            <a:r>
              <a:rPr lang="en-US" altLang="zh-CN" sz="280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2680875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DF6E6C87-6332-4C4A-8E98-513F672316D9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11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6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判断下述代数系统是否为格？是不是布尔代数？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(1) </a:t>
            </a:r>
            <a:r>
              <a:rPr lang="en-US" altLang="zh-CN" i="1" smtClean="0"/>
              <a:t>S </a:t>
            </a:r>
            <a:r>
              <a:rPr lang="en-US" altLang="zh-CN" smtClean="0"/>
              <a:t>= {1, 3, 4, 12}; </a:t>
            </a:r>
            <a:r>
              <a:rPr lang="zh-CN" altLang="en-US" smtClean="0"/>
              <a:t>任给 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∈</a:t>
            </a:r>
            <a:r>
              <a:rPr lang="en-US" altLang="zh-CN" i="1" smtClean="0"/>
              <a:t>S</a:t>
            </a:r>
            <a:r>
              <a:rPr lang="en-US" altLang="zh-CN" smtClean="0"/>
              <a:t>,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i="1" smtClean="0"/>
              <a:t>              x</a:t>
            </a:r>
            <a:r>
              <a:rPr lang="en-US" altLang="zh-CN" smtClean="0"/>
              <a:t>∘</a:t>
            </a:r>
            <a:r>
              <a:rPr lang="en-US" altLang="zh-CN" i="1" smtClean="0"/>
              <a:t>y </a:t>
            </a:r>
            <a:r>
              <a:rPr lang="en-US" altLang="zh-CN" smtClean="0"/>
              <a:t>= lcm(</a:t>
            </a:r>
            <a:r>
              <a:rPr lang="en-US" altLang="zh-CN" i="1" smtClean="0"/>
              <a:t>x</a:t>
            </a:r>
            <a:r>
              <a:rPr lang="en-US" altLang="zh-CN" smtClean="0"/>
              <a:t>,</a:t>
            </a:r>
            <a:r>
              <a:rPr lang="en-US" altLang="zh-CN" i="1" smtClean="0"/>
              <a:t>y</a:t>
            </a:r>
            <a:r>
              <a:rPr lang="en-US" altLang="zh-CN" smtClean="0"/>
              <a:t>),  </a:t>
            </a:r>
            <a:r>
              <a:rPr lang="en-US" altLang="zh-CN" i="1" smtClean="0"/>
              <a:t>x</a:t>
            </a:r>
            <a:r>
              <a:rPr lang="en-US" altLang="zh-CN" smtClean="0"/>
              <a:t>∗</a:t>
            </a:r>
            <a:r>
              <a:rPr lang="en-US" altLang="zh-CN" i="1" smtClean="0"/>
              <a:t>y </a:t>
            </a:r>
            <a:r>
              <a:rPr lang="en-US" altLang="zh-CN" smtClean="0"/>
              <a:t>= gcd(</a:t>
            </a:r>
            <a:r>
              <a:rPr lang="en-US" altLang="zh-CN" i="1" smtClean="0"/>
              <a:t>x</a:t>
            </a:r>
            <a:r>
              <a:rPr lang="en-US" altLang="zh-CN" smtClean="0"/>
              <a:t>,</a:t>
            </a:r>
            <a:r>
              <a:rPr lang="en-US" altLang="zh-CN" i="1" smtClean="0"/>
              <a:t>y</a:t>
            </a:r>
            <a:r>
              <a:rPr lang="en-US" altLang="zh-CN" smtClean="0"/>
              <a:t>), </a:t>
            </a:r>
            <a:r>
              <a:rPr lang="zh-CN" altLang="en-US" smtClean="0"/>
              <a:t>其中 </a:t>
            </a:r>
            <a:r>
              <a:rPr lang="en-US" altLang="zh-CN" smtClean="0"/>
              <a:t>lcm </a:t>
            </a:r>
            <a:r>
              <a:rPr lang="zh-CN" altLang="en-US" smtClean="0"/>
              <a:t>是求最小公倍数</a:t>
            </a:r>
            <a:r>
              <a:rPr lang="en-US" altLang="zh-CN" smtClean="0"/>
              <a:t>, gcd </a:t>
            </a:r>
            <a:r>
              <a:rPr lang="zh-CN" altLang="en-US" smtClean="0"/>
              <a:t>是求最大公约数</a:t>
            </a:r>
            <a:r>
              <a:rPr lang="en-US" altLang="zh-CN" smtClean="0"/>
              <a:t>.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(2) </a:t>
            </a:r>
            <a:r>
              <a:rPr lang="en-US" altLang="zh-CN" i="1" smtClean="0"/>
              <a:t>S </a:t>
            </a:r>
            <a:r>
              <a:rPr lang="en-US" altLang="zh-CN" smtClean="0"/>
              <a:t>= {0, 1, 2}; ∘</a:t>
            </a:r>
            <a:r>
              <a:rPr lang="zh-CN" altLang="en-US" smtClean="0"/>
              <a:t>是模</a:t>
            </a:r>
            <a:r>
              <a:rPr lang="en-US" altLang="zh-CN" smtClean="0">
                <a:sym typeface="Symbol" pitchFamily="18" charset="2"/>
              </a:rPr>
              <a:t>3</a:t>
            </a:r>
            <a:r>
              <a:rPr lang="zh-CN" altLang="en-US" smtClean="0">
                <a:sym typeface="Symbol" pitchFamily="18" charset="2"/>
              </a:rPr>
              <a:t>加法</a:t>
            </a:r>
            <a:r>
              <a:rPr lang="en-US" altLang="zh-CN" smtClean="0">
                <a:sym typeface="Symbol" pitchFamily="18" charset="2"/>
              </a:rPr>
              <a:t>, ∗</a:t>
            </a:r>
            <a:r>
              <a:rPr lang="zh-CN" altLang="en-US" smtClean="0">
                <a:sym typeface="Symbol" pitchFamily="18" charset="2"/>
              </a:rPr>
              <a:t>是模</a:t>
            </a:r>
            <a:r>
              <a:rPr lang="en-US" altLang="zh-CN" smtClean="0">
                <a:sym typeface="Symbol" pitchFamily="18" charset="2"/>
              </a:rPr>
              <a:t>3</a:t>
            </a:r>
            <a:r>
              <a:rPr lang="zh-CN" altLang="en-US" smtClean="0">
                <a:sym typeface="Symbol" pitchFamily="18" charset="2"/>
              </a:rPr>
              <a:t>乘法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(3) </a:t>
            </a:r>
            <a:r>
              <a:rPr lang="en-US" altLang="zh-CN" i="1" smtClean="0">
                <a:sym typeface="Symbol" pitchFamily="18" charset="2"/>
              </a:rPr>
              <a:t>S </a:t>
            </a:r>
            <a:r>
              <a:rPr lang="en-US" altLang="zh-CN" smtClean="0">
                <a:sym typeface="Symbol" pitchFamily="18" charset="2"/>
              </a:rPr>
              <a:t>= {0, ..., </a:t>
            </a:r>
            <a:r>
              <a:rPr lang="en-US" altLang="zh-CN" i="1" smtClean="0">
                <a:sym typeface="Symbol" pitchFamily="18" charset="2"/>
              </a:rPr>
              <a:t>n</a:t>
            </a:r>
            <a:r>
              <a:rPr lang="en-US" altLang="zh-CN" smtClean="0">
                <a:sym typeface="Symbol" pitchFamily="18" charset="2"/>
              </a:rPr>
              <a:t>}, </a:t>
            </a:r>
            <a:r>
              <a:rPr lang="zh-CN" altLang="en-US" smtClean="0">
                <a:sym typeface="Symbol" pitchFamily="18" charset="2"/>
              </a:rPr>
              <a:t>其中</a:t>
            </a:r>
            <a:r>
              <a:rPr lang="en-US" altLang="zh-CN" i="1" smtClean="0">
                <a:sym typeface="Symbol" pitchFamily="18" charset="2"/>
              </a:rPr>
              <a:t>n</a:t>
            </a:r>
            <a:r>
              <a:rPr lang="en-US" altLang="zh-CN" smtClean="0">
                <a:sym typeface="Symbol" pitchFamily="18" charset="2"/>
              </a:rPr>
              <a:t>&gt;2; </a:t>
            </a:r>
            <a:r>
              <a:rPr lang="zh-CN" altLang="en-US" smtClean="0">
                <a:sym typeface="Symbol" pitchFamily="18" charset="2"/>
              </a:rPr>
              <a:t>任给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∈</a:t>
            </a:r>
            <a:r>
              <a:rPr lang="en-US" altLang="zh-CN" i="1" smtClean="0">
                <a:sym typeface="Symbol" pitchFamily="18" charset="2"/>
              </a:rPr>
              <a:t>S</a:t>
            </a:r>
            <a:r>
              <a:rPr lang="en-US" altLang="zh-CN" smtClean="0">
                <a:sym typeface="Symbol" pitchFamily="18" charset="2"/>
              </a:rPr>
              <a:t>,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i="1" smtClean="0">
                <a:sym typeface="Symbol" pitchFamily="18" charset="2"/>
              </a:rPr>
              <a:t>              x</a:t>
            </a:r>
            <a:r>
              <a:rPr lang="en-US" altLang="zh-CN" smtClean="0"/>
              <a:t>∘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 = max(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,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), 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∗</a:t>
            </a:r>
            <a:r>
              <a:rPr lang="en-US" altLang="zh-CN" i="1" smtClean="0">
                <a:sym typeface="Symbol" pitchFamily="18" charset="2"/>
              </a:rPr>
              <a:t>y </a:t>
            </a:r>
            <a:r>
              <a:rPr lang="en-US" altLang="zh-CN" smtClean="0">
                <a:sym typeface="Symbol" pitchFamily="18" charset="2"/>
              </a:rPr>
              <a:t>= min(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,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331501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10F4B7E1-E7D2-49E9-AEA4-DAE411E10829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12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6</a:t>
            </a:r>
            <a:r>
              <a:rPr lang="zh-CN" altLang="en-US" smtClean="0"/>
              <a:t>解答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(1) </a:t>
            </a:r>
            <a:r>
              <a:rPr lang="zh-CN" altLang="en-US" smtClean="0"/>
              <a:t>是布尔代数</a:t>
            </a:r>
            <a:r>
              <a:rPr lang="en-US" altLang="zh-CN" smtClean="0"/>
              <a:t>. </a:t>
            </a:r>
          </a:p>
          <a:p>
            <a:pPr eaLnBrk="1" hangingPunct="1"/>
            <a:r>
              <a:rPr lang="en-US" altLang="zh-CN" smtClean="0"/>
              <a:t>(2) </a:t>
            </a:r>
            <a:r>
              <a:rPr lang="zh-CN" altLang="en-US" smtClean="0"/>
              <a:t>不是格</a:t>
            </a:r>
            <a:r>
              <a:rPr lang="en-US" altLang="zh-CN" smtClean="0"/>
              <a:t>. </a:t>
            </a:r>
          </a:p>
          <a:p>
            <a:pPr eaLnBrk="1" hangingPunct="1"/>
            <a:r>
              <a:rPr lang="en-US" altLang="zh-CN" smtClean="0"/>
              <a:t>(3) </a:t>
            </a:r>
            <a:r>
              <a:rPr lang="zh-CN" altLang="en-US" smtClean="0"/>
              <a:t>是格</a:t>
            </a:r>
            <a:r>
              <a:rPr lang="en-US" altLang="zh-CN" smtClean="0"/>
              <a:t>, </a:t>
            </a:r>
            <a:r>
              <a:rPr lang="zh-CN" altLang="en-US" smtClean="0"/>
              <a:t>但不是布尔代数</a:t>
            </a:r>
            <a:r>
              <a:rPr lang="en-US" altLang="zh-CN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663621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4E9DCF7D-6192-44B3-8ABB-B0815091DE35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13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7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</a:rPr>
              <a:t>设</a:t>
            </a:r>
            <a:r>
              <a:rPr lang="en-US" altLang="zh-CN" smtClean="0">
                <a:solidFill>
                  <a:srgbClr val="000000"/>
                </a:solidFill>
              </a:rPr>
              <a:t>&lt;</a:t>
            </a:r>
            <a:r>
              <a:rPr lang="en-US" altLang="zh-CN" b="0" smtClean="0">
                <a:solidFill>
                  <a:srgbClr val="000000"/>
                </a:solidFill>
              </a:rPr>
              <a:t>B</a:t>
            </a:r>
            <a:r>
              <a:rPr lang="en-US" altLang="zh-CN" smtClean="0">
                <a:solidFill>
                  <a:srgbClr val="000000"/>
                </a:solidFill>
              </a:rPr>
              <a:t>,∧,∨,-,0,1&gt;</a:t>
            </a:r>
            <a:r>
              <a:rPr lang="zh-CN" altLang="en-US" smtClean="0">
                <a:solidFill>
                  <a:srgbClr val="000000"/>
                </a:solidFill>
              </a:rPr>
              <a:t>是布尔代数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zh-CN" altLang="en-US" smtClean="0">
                <a:solidFill>
                  <a:srgbClr val="000000"/>
                </a:solidFill>
              </a:rPr>
              <a:t>证明对于</a:t>
            </a:r>
            <a:r>
              <a:rPr lang="en-US" altLang="zh-CN" i="1" smtClean="0">
                <a:solidFill>
                  <a:srgbClr val="000000"/>
                </a:solidFill>
              </a:rPr>
              <a:t>B</a:t>
            </a:r>
            <a:r>
              <a:rPr lang="zh-CN" altLang="en-US" smtClean="0">
                <a:solidFill>
                  <a:srgbClr val="000000"/>
                </a:solidFill>
              </a:rPr>
              <a:t>中任意元素 </a:t>
            </a:r>
            <a:r>
              <a:rPr lang="en-US" altLang="zh-CN" i="1" smtClean="0">
                <a:solidFill>
                  <a:srgbClr val="000000"/>
                </a:solidFill>
              </a:rPr>
              <a:t>a,b</a:t>
            </a:r>
          </a:p>
          <a:p>
            <a:pPr eaLnBrk="1" hangingPunct="1"/>
            <a:endParaRPr lang="en-US" altLang="zh-CN" smtClean="0"/>
          </a:p>
        </p:txBody>
      </p:sp>
      <p:graphicFrame>
        <p:nvGraphicFramePr>
          <p:cNvPr id="73733" name="Object 4"/>
          <p:cNvGraphicFramePr>
            <a:graphicFrameLocks noChangeAspect="1"/>
          </p:cNvGraphicFramePr>
          <p:nvPr/>
        </p:nvGraphicFramePr>
        <p:xfrm>
          <a:off x="1114425" y="2725738"/>
          <a:ext cx="5402263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公式" r:id="rId3" imgW="2146300" imgH="241300" progId="Equation.3">
                  <p:embed/>
                </p:oleObj>
              </mc:Choice>
              <mc:Fallback>
                <p:oleObj name="公式" r:id="rId3" imgW="2146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2725738"/>
                        <a:ext cx="5402263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5"/>
          <p:cNvGraphicFramePr>
            <a:graphicFrameLocks noChangeAspect="1"/>
          </p:cNvGraphicFramePr>
          <p:nvPr/>
        </p:nvGraphicFramePr>
        <p:xfrm>
          <a:off x="1114425" y="2276475"/>
          <a:ext cx="364807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公式" r:id="rId5" imgW="1384300" imgH="241300" progId="Equation.3">
                  <p:embed/>
                </p:oleObj>
              </mc:Choice>
              <mc:Fallback>
                <p:oleObj name="公式" r:id="rId5" imgW="1384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2276475"/>
                        <a:ext cx="3648075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1078" name="Object 6"/>
          <p:cNvGraphicFramePr>
            <a:graphicFrameLocks noChangeAspect="1"/>
          </p:cNvGraphicFramePr>
          <p:nvPr/>
        </p:nvGraphicFramePr>
        <p:xfrm>
          <a:off x="1044575" y="3429000"/>
          <a:ext cx="5903913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公式" r:id="rId7" imgW="1739900" imgH="596900" progId="Equation.3">
                  <p:embed/>
                </p:oleObj>
              </mc:Choice>
              <mc:Fallback>
                <p:oleObj name="公式" r:id="rId7" imgW="17399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3429000"/>
                        <a:ext cx="5903913" cy="186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298168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CDC1B545-4C54-42C1-9551-CBA9B1214C04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14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7</a:t>
            </a:r>
            <a:r>
              <a:rPr lang="zh-CN" altLang="en-US" smtClean="0"/>
              <a:t>（续）</a:t>
            </a:r>
          </a:p>
        </p:txBody>
      </p:sp>
      <p:graphicFrame>
        <p:nvGraphicFramePr>
          <p:cNvPr id="770052" name="Object 4"/>
          <p:cNvGraphicFramePr>
            <a:graphicFrameLocks noChangeAspect="1"/>
          </p:cNvGraphicFramePr>
          <p:nvPr/>
        </p:nvGraphicFramePr>
        <p:xfrm>
          <a:off x="395288" y="1125538"/>
          <a:ext cx="6584950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公式" r:id="rId3" imgW="2184400" imgH="622300" progId="Equation.3">
                  <p:embed/>
                </p:oleObj>
              </mc:Choice>
              <mc:Fallback>
                <p:oleObj name="公式" r:id="rId3" imgW="21844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125538"/>
                        <a:ext cx="6584950" cy="17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053" name="Object 5"/>
          <p:cNvGraphicFramePr>
            <a:graphicFrameLocks noChangeAspect="1"/>
          </p:cNvGraphicFramePr>
          <p:nvPr/>
        </p:nvGraphicFramePr>
        <p:xfrm>
          <a:off x="468313" y="5348288"/>
          <a:ext cx="8064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公式" r:id="rId5" imgW="2628900" imgH="241300" progId="Equation.3">
                  <p:embed/>
                </p:oleObj>
              </mc:Choice>
              <mc:Fallback>
                <p:oleObj name="公式" r:id="rId5" imgW="2628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348288"/>
                        <a:ext cx="80645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054" name="Object 6"/>
          <p:cNvGraphicFramePr>
            <a:graphicFrameLocks noChangeAspect="1"/>
          </p:cNvGraphicFramePr>
          <p:nvPr/>
        </p:nvGraphicFramePr>
        <p:xfrm>
          <a:off x="482600" y="2852738"/>
          <a:ext cx="2376488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公式" r:id="rId7" imgW="736280" imgH="215806" progId="Equation.3">
                  <p:embed/>
                </p:oleObj>
              </mc:Choice>
              <mc:Fallback>
                <p:oleObj name="公式" r:id="rId7" imgW="73628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2852738"/>
                        <a:ext cx="2376488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055" name="Object 7"/>
          <p:cNvGraphicFramePr>
            <a:graphicFrameLocks noChangeAspect="1"/>
          </p:cNvGraphicFramePr>
          <p:nvPr/>
        </p:nvGraphicFramePr>
        <p:xfrm>
          <a:off x="525463" y="3573463"/>
          <a:ext cx="672147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公式" r:id="rId9" imgW="2590800" imgH="469900" progId="Equation.3">
                  <p:embed/>
                </p:oleObj>
              </mc:Choice>
              <mc:Fallback>
                <p:oleObj name="公式" r:id="rId9" imgW="2590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3573463"/>
                        <a:ext cx="6721475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056" name="Object 8"/>
          <p:cNvGraphicFramePr>
            <a:graphicFrameLocks noChangeAspect="1"/>
          </p:cNvGraphicFramePr>
          <p:nvPr/>
        </p:nvGraphicFramePr>
        <p:xfrm>
          <a:off x="468313" y="4799013"/>
          <a:ext cx="30591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公式" r:id="rId11" imgW="1091726" imgH="177723" progId="Equation.3">
                  <p:embed/>
                </p:oleObj>
              </mc:Choice>
              <mc:Fallback>
                <p:oleObj name="公式" r:id="rId11" imgW="109172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799013"/>
                        <a:ext cx="30591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650050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3905F39-94C8-4594-AAFD-CE688A8662F0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第十一章  习题课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>
                <a:srgbClr val="FF9900"/>
              </a:buClr>
            </a:pPr>
            <a:r>
              <a:rPr lang="zh-CN" altLang="en-US" smtClean="0"/>
              <a:t>基本要求</a:t>
            </a:r>
          </a:p>
          <a:p>
            <a:pPr lvl="1" eaLnBrk="1" hangingPunct="1">
              <a:buClr>
                <a:srgbClr val="FF9900"/>
              </a:buClr>
            </a:pPr>
            <a:r>
              <a:rPr lang="zh-CN" altLang="en-US" smtClean="0"/>
              <a:t>能够判别给定偏序集或者代数系统是否构成格</a:t>
            </a:r>
          </a:p>
          <a:p>
            <a:pPr lvl="1" eaLnBrk="1" hangingPunct="1">
              <a:buClr>
                <a:srgbClr val="FF9900"/>
              </a:buClr>
            </a:pPr>
            <a:r>
              <a:rPr lang="zh-CN" altLang="en-US" smtClean="0"/>
              <a:t>能够确定一个命题的对偶命题</a:t>
            </a:r>
          </a:p>
          <a:p>
            <a:pPr lvl="1" eaLnBrk="1" hangingPunct="1">
              <a:buClr>
                <a:srgbClr val="FF9900"/>
              </a:buClr>
            </a:pPr>
            <a:r>
              <a:rPr lang="zh-CN" altLang="en-US" smtClean="0"/>
              <a:t>能够证明格中的等式和不等式</a:t>
            </a:r>
          </a:p>
          <a:p>
            <a:pPr lvl="1" eaLnBrk="1" hangingPunct="1">
              <a:buClr>
                <a:srgbClr val="FF9900"/>
              </a:buClr>
            </a:pPr>
            <a:r>
              <a:rPr lang="zh-CN" altLang="en-US" smtClean="0"/>
              <a:t>能判别格</a:t>
            </a:r>
            <a:r>
              <a:rPr lang="en-US" altLang="zh-CN" i="1" smtClean="0"/>
              <a:t>L</a:t>
            </a:r>
            <a:r>
              <a:rPr lang="zh-CN" altLang="en-US" smtClean="0"/>
              <a:t>的子集</a:t>
            </a:r>
            <a:r>
              <a:rPr lang="en-US" altLang="zh-CN" i="1" smtClean="0"/>
              <a:t>S</a:t>
            </a:r>
            <a:r>
              <a:rPr lang="zh-CN" altLang="en-US" smtClean="0"/>
              <a:t>是否构成子格</a:t>
            </a:r>
          </a:p>
          <a:p>
            <a:pPr lvl="1" eaLnBrk="1" hangingPunct="1">
              <a:buClr>
                <a:srgbClr val="FF9900"/>
              </a:buClr>
            </a:pPr>
            <a:r>
              <a:rPr lang="zh-CN" altLang="en-US" smtClean="0"/>
              <a:t>能够判别给定的格是否为分配格、有补格</a:t>
            </a:r>
          </a:p>
          <a:p>
            <a:pPr lvl="1" eaLnBrk="1" hangingPunct="1">
              <a:buClr>
                <a:srgbClr val="FF9900"/>
              </a:buClr>
            </a:pPr>
            <a:r>
              <a:rPr lang="zh-CN" altLang="en-US" smtClean="0"/>
              <a:t>能够判别布尔代数并证明布尔代数中的等式 </a:t>
            </a:r>
          </a:p>
        </p:txBody>
      </p:sp>
    </p:spTree>
    <p:extLst>
      <p:ext uri="{BB962C8B-B14F-4D97-AF65-F5344CB8AC3E}">
        <p14:creationId xmlns:p14="http://schemas.microsoft.com/office/powerpoint/2010/main" val="15840325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716DB38B-C2CA-4A5F-8C1A-AB3A8E72B17D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1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(1) </a:t>
            </a:r>
            <a:r>
              <a:rPr lang="zh-CN" altLang="en-US" smtClean="0"/>
              <a:t>证明格中的命题</a:t>
            </a:r>
            <a:r>
              <a:rPr lang="en-US" altLang="zh-CN" smtClean="0"/>
              <a:t>, </a:t>
            </a:r>
            <a:r>
              <a:rPr lang="zh-CN" altLang="en-US" smtClean="0"/>
              <a:t>即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∧</a:t>
            </a:r>
            <a:r>
              <a:rPr lang="en-US" altLang="zh-CN" i="1" smtClean="0"/>
              <a:t>b</a:t>
            </a:r>
            <a:r>
              <a:rPr lang="en-US" altLang="zh-CN" smtClean="0"/>
              <a:t>)∨</a:t>
            </a:r>
            <a:r>
              <a:rPr lang="en-US" altLang="zh-CN" i="1" smtClean="0"/>
              <a:t>b </a:t>
            </a:r>
            <a:r>
              <a:rPr lang="en-US" altLang="zh-CN" smtClean="0"/>
              <a:t>= </a:t>
            </a:r>
            <a:r>
              <a:rPr lang="en-US" altLang="zh-CN" i="1" smtClean="0"/>
              <a:t>b</a:t>
            </a:r>
            <a:endParaRPr lang="en-US" altLang="zh-CN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(2) </a:t>
            </a:r>
            <a:r>
              <a:rPr lang="zh-CN" altLang="en-US" smtClean="0"/>
              <a:t>证明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∧</a:t>
            </a:r>
            <a:r>
              <a:rPr lang="en-US" altLang="zh-CN" i="1" smtClean="0"/>
              <a:t>b</a:t>
            </a:r>
            <a:r>
              <a:rPr lang="en-US" altLang="zh-CN" smtClean="0"/>
              <a:t>)∨(</a:t>
            </a:r>
            <a:r>
              <a:rPr lang="en-US" altLang="zh-CN" i="1" smtClean="0"/>
              <a:t>c</a:t>
            </a:r>
            <a:r>
              <a:rPr lang="en-US" altLang="zh-CN" smtClean="0"/>
              <a:t>∧</a:t>
            </a:r>
            <a:r>
              <a:rPr lang="en-US" altLang="zh-CN" i="1" smtClean="0"/>
              <a:t>d</a:t>
            </a:r>
            <a:r>
              <a:rPr lang="en-US" altLang="zh-CN" smtClean="0"/>
              <a:t>)≼(</a:t>
            </a:r>
            <a:r>
              <a:rPr lang="en-US" altLang="zh-CN" i="1" smtClean="0"/>
              <a:t>a</a:t>
            </a:r>
            <a:r>
              <a:rPr lang="en-US" altLang="zh-CN" smtClean="0"/>
              <a:t>∨</a:t>
            </a:r>
            <a:r>
              <a:rPr lang="en-US" altLang="zh-CN" i="1" smtClean="0"/>
              <a:t>c</a:t>
            </a:r>
            <a:r>
              <a:rPr lang="en-US" altLang="zh-CN" smtClean="0"/>
              <a:t>)∧(</a:t>
            </a:r>
            <a:r>
              <a:rPr lang="en-US" altLang="zh-CN" i="1" smtClean="0"/>
              <a:t>b</a:t>
            </a:r>
            <a:r>
              <a:rPr lang="en-US" altLang="zh-CN" smtClean="0"/>
              <a:t>∨</a:t>
            </a:r>
            <a:r>
              <a:rPr lang="en-US" altLang="zh-CN" i="1" smtClean="0"/>
              <a:t>d</a:t>
            </a:r>
            <a:r>
              <a:rPr lang="en-US" altLang="zh-CN" smtClean="0"/>
              <a:t>)</a:t>
            </a:r>
          </a:p>
          <a:p>
            <a:pPr eaLnBrk="1" hangingPunct="1"/>
            <a:r>
              <a:rPr lang="zh-CN" altLang="en-US" smtClean="0"/>
              <a:t>证明：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  </a:t>
            </a:r>
            <a:r>
              <a:rPr lang="en-US" altLang="zh-CN" smtClean="0"/>
              <a:t>(1) (</a:t>
            </a:r>
            <a:r>
              <a:rPr lang="en-US" altLang="zh-CN" i="1" smtClean="0"/>
              <a:t>a</a:t>
            </a:r>
            <a:r>
              <a:rPr lang="en-US" altLang="zh-CN" smtClean="0"/>
              <a:t>∧</a:t>
            </a:r>
            <a:r>
              <a:rPr lang="en-US" altLang="zh-CN" i="1" smtClean="0"/>
              <a:t>b</a:t>
            </a:r>
            <a:r>
              <a:rPr lang="en-US" altLang="zh-CN" smtClean="0"/>
              <a:t>)∨</a:t>
            </a:r>
            <a:r>
              <a:rPr lang="en-US" altLang="zh-CN" i="1" smtClean="0"/>
              <a:t>b</a:t>
            </a:r>
            <a:r>
              <a:rPr lang="zh-CN" altLang="en-US" smtClean="0"/>
              <a:t>是</a:t>
            </a:r>
            <a:r>
              <a:rPr lang="en-US" altLang="zh-CN" i="1" smtClean="0"/>
              <a:t>a</a:t>
            </a:r>
            <a:r>
              <a:rPr lang="en-US" altLang="zh-CN" smtClean="0"/>
              <a:t>∧</a:t>
            </a:r>
            <a:r>
              <a:rPr lang="en-US" altLang="zh-CN" i="1" smtClean="0"/>
              <a:t>b</a:t>
            </a:r>
            <a:r>
              <a:rPr lang="zh-CN" altLang="en-US" smtClean="0"/>
              <a:t>与</a:t>
            </a:r>
            <a:r>
              <a:rPr lang="en-US" altLang="zh-CN" i="1" smtClean="0"/>
              <a:t>b</a:t>
            </a:r>
            <a:r>
              <a:rPr lang="zh-CN" altLang="en-US" smtClean="0"/>
              <a:t>的最小上界</a:t>
            </a:r>
            <a:r>
              <a:rPr lang="en-US" altLang="zh-CN" smtClean="0"/>
              <a:t>,   </a:t>
            </a:r>
            <a:r>
              <a:rPr lang="zh-CN" altLang="en-US" smtClean="0"/>
              <a:t>根据最小上界的定义有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∧</a:t>
            </a:r>
            <a:r>
              <a:rPr lang="en-US" altLang="zh-CN" i="1" smtClean="0"/>
              <a:t>b</a:t>
            </a:r>
            <a:r>
              <a:rPr lang="en-US" altLang="zh-CN" smtClean="0"/>
              <a:t>)∨</a:t>
            </a:r>
            <a:r>
              <a:rPr lang="en-US" altLang="zh-CN" i="1" smtClean="0"/>
              <a:t>b</a:t>
            </a:r>
            <a:r>
              <a:rPr lang="en-US" altLang="zh-CN" smtClean="0"/>
              <a:t>≽</a:t>
            </a:r>
            <a:r>
              <a:rPr lang="en-US" altLang="zh-CN" i="1" smtClean="0"/>
              <a:t>b</a:t>
            </a:r>
            <a:r>
              <a:rPr lang="en-US" altLang="zh-CN" smtClean="0"/>
              <a:t> .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i="1" smtClean="0"/>
              <a:t>     b</a:t>
            </a:r>
            <a:r>
              <a:rPr lang="zh-CN" altLang="en-US" smtClean="0"/>
              <a:t>是</a:t>
            </a:r>
            <a:r>
              <a:rPr lang="en-US" altLang="zh-CN" i="1" smtClean="0"/>
              <a:t>a</a:t>
            </a:r>
            <a:r>
              <a:rPr lang="en-US" altLang="zh-CN" smtClean="0"/>
              <a:t>∧</a:t>
            </a:r>
            <a:r>
              <a:rPr lang="en-US" altLang="zh-CN" i="1" smtClean="0"/>
              <a:t>b</a:t>
            </a:r>
            <a:r>
              <a:rPr lang="zh-CN" altLang="en-US" smtClean="0"/>
              <a:t>的上界</a:t>
            </a:r>
            <a:r>
              <a:rPr lang="en-US" altLang="zh-CN" i="1" smtClean="0"/>
              <a:t>a</a:t>
            </a:r>
            <a:r>
              <a:rPr lang="en-US" altLang="zh-CN" smtClean="0"/>
              <a:t>∧</a:t>
            </a:r>
            <a:r>
              <a:rPr lang="en-US" altLang="zh-CN" i="1" smtClean="0"/>
              <a:t>b </a:t>
            </a:r>
            <a:r>
              <a:rPr lang="en-US" altLang="zh-CN" smtClean="0"/>
              <a:t>≼</a:t>
            </a:r>
            <a:r>
              <a:rPr lang="en-US" altLang="zh-CN" i="1" smtClean="0"/>
              <a:t>b </a:t>
            </a:r>
            <a:r>
              <a:rPr lang="zh-CN" altLang="en-US" smtClean="0"/>
              <a:t>，</a:t>
            </a:r>
            <a:r>
              <a:rPr lang="en-US" altLang="zh-CN" i="1" smtClean="0"/>
              <a:t>b</a:t>
            </a:r>
            <a:r>
              <a:rPr lang="zh-CN" altLang="en-US" smtClean="0"/>
              <a:t>也是</a:t>
            </a:r>
            <a:r>
              <a:rPr lang="en-US" altLang="zh-CN" i="1" smtClean="0"/>
              <a:t>b</a:t>
            </a:r>
            <a:r>
              <a:rPr lang="zh-CN" altLang="en-US" smtClean="0"/>
              <a:t>的上界</a:t>
            </a:r>
            <a:r>
              <a:rPr lang="en-US" altLang="zh-CN" i="1" smtClean="0"/>
              <a:t>b</a:t>
            </a:r>
            <a:r>
              <a:rPr lang="en-US" altLang="zh-CN" smtClean="0"/>
              <a:t>≼</a:t>
            </a:r>
            <a:r>
              <a:rPr lang="en-US" altLang="zh-CN" i="1" smtClean="0"/>
              <a:t>b</a:t>
            </a:r>
            <a:r>
              <a:rPr lang="en-US" altLang="zh-CN" smtClean="0"/>
              <a:t>, </a:t>
            </a:r>
            <a:r>
              <a:rPr lang="zh-CN" altLang="en-US" smtClean="0"/>
              <a:t>故有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∧</a:t>
            </a:r>
            <a:r>
              <a:rPr lang="en-US" altLang="zh-CN" i="1" smtClean="0"/>
              <a:t>b</a:t>
            </a:r>
            <a:r>
              <a:rPr lang="en-US" altLang="zh-CN" smtClean="0"/>
              <a:t>)∨</a:t>
            </a:r>
            <a:r>
              <a:rPr lang="en-US" altLang="zh-CN" i="1" smtClean="0"/>
              <a:t>b</a:t>
            </a:r>
            <a:r>
              <a:rPr lang="en-US" altLang="zh-CN" smtClean="0"/>
              <a:t>≼</a:t>
            </a:r>
            <a:r>
              <a:rPr lang="en-US" altLang="zh-CN" i="1" smtClean="0"/>
              <a:t>b.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i="1" smtClean="0"/>
              <a:t>     </a:t>
            </a:r>
            <a:r>
              <a:rPr lang="zh-CN" altLang="en-US" smtClean="0"/>
              <a:t>由于偏序的反对称性</a:t>
            </a:r>
            <a:r>
              <a:rPr lang="en-US" altLang="zh-CN" smtClean="0"/>
              <a:t>, </a:t>
            </a:r>
            <a:r>
              <a:rPr lang="zh-CN" altLang="en-US" smtClean="0"/>
              <a:t>等式得证</a:t>
            </a:r>
            <a:r>
              <a:rPr lang="en-US" altLang="zh-CN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239229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86F026AB-8822-466B-9284-8E6CC213F9A2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1</a:t>
            </a:r>
            <a:r>
              <a:rPr lang="zh-CN" altLang="en-US" smtClean="0"/>
              <a:t>（续）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(2)  </a:t>
            </a:r>
            <a:r>
              <a:rPr lang="en-US" altLang="zh-CN" i="1" smtClean="0"/>
              <a:t>a</a:t>
            </a:r>
            <a:r>
              <a:rPr lang="en-US" altLang="zh-CN" smtClean="0"/>
              <a:t>∧</a:t>
            </a:r>
            <a:r>
              <a:rPr lang="en-US" altLang="zh-CN" i="1" smtClean="0"/>
              <a:t>b</a:t>
            </a:r>
            <a:r>
              <a:rPr lang="en-US" altLang="zh-CN" smtClean="0"/>
              <a:t>≼</a:t>
            </a:r>
            <a:r>
              <a:rPr lang="en-US" altLang="zh-CN" i="1" smtClean="0"/>
              <a:t>a</a:t>
            </a:r>
            <a:r>
              <a:rPr lang="en-US" altLang="zh-CN" smtClean="0"/>
              <a:t>≼</a:t>
            </a:r>
            <a:r>
              <a:rPr lang="en-US" altLang="zh-CN" i="1" smtClean="0"/>
              <a:t>a</a:t>
            </a:r>
            <a:r>
              <a:rPr lang="en-US" altLang="zh-CN" smtClean="0"/>
              <a:t>∨</a:t>
            </a:r>
            <a:r>
              <a:rPr lang="en-US" altLang="zh-CN" i="1" smtClean="0"/>
              <a:t>c</a:t>
            </a:r>
            <a:r>
              <a:rPr lang="en-US" altLang="zh-CN" smtClean="0"/>
              <a:t>, </a:t>
            </a:r>
            <a:r>
              <a:rPr lang="en-US" altLang="zh-CN" i="1" smtClean="0"/>
              <a:t>a</a:t>
            </a:r>
            <a:r>
              <a:rPr lang="en-US" altLang="zh-CN" smtClean="0"/>
              <a:t>∧</a:t>
            </a:r>
            <a:r>
              <a:rPr lang="en-US" altLang="zh-CN" i="1" smtClean="0"/>
              <a:t>b</a:t>
            </a:r>
            <a:r>
              <a:rPr lang="en-US" altLang="zh-CN" smtClean="0"/>
              <a:t>≼</a:t>
            </a:r>
            <a:r>
              <a:rPr lang="en-US" altLang="zh-CN" i="1" smtClean="0"/>
              <a:t>b</a:t>
            </a:r>
            <a:r>
              <a:rPr lang="en-US" altLang="zh-CN" smtClean="0"/>
              <a:t>≼</a:t>
            </a:r>
            <a:r>
              <a:rPr lang="en-US" altLang="zh-CN" i="1" smtClean="0"/>
              <a:t>b</a:t>
            </a:r>
            <a:r>
              <a:rPr lang="en-US" altLang="zh-CN" smtClean="0"/>
              <a:t>∨</a:t>
            </a:r>
            <a:r>
              <a:rPr lang="en-US" altLang="zh-CN" i="1" smtClean="0"/>
              <a:t>d</a:t>
            </a:r>
            <a:r>
              <a:rPr lang="en-US" altLang="zh-CN" smtClean="0"/>
              <a:t>,  </a:t>
            </a:r>
            <a:r>
              <a:rPr lang="zh-CN" altLang="en-US" smtClean="0"/>
              <a:t>所以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∧</a:t>
            </a:r>
            <a:r>
              <a:rPr lang="en-US" altLang="zh-CN" i="1" smtClean="0"/>
              <a:t>b</a:t>
            </a:r>
            <a:r>
              <a:rPr lang="en-US" altLang="zh-CN" smtClean="0"/>
              <a:t>)≼(</a:t>
            </a:r>
            <a:r>
              <a:rPr lang="en-US" altLang="zh-CN" i="1" smtClean="0"/>
              <a:t>a</a:t>
            </a:r>
            <a:r>
              <a:rPr lang="en-US" altLang="zh-CN" smtClean="0"/>
              <a:t>∨</a:t>
            </a:r>
            <a:r>
              <a:rPr lang="en-US" altLang="zh-CN" i="1" smtClean="0"/>
              <a:t>c</a:t>
            </a:r>
            <a:r>
              <a:rPr lang="en-US" altLang="zh-CN" smtClean="0"/>
              <a:t>)∧(</a:t>
            </a:r>
            <a:r>
              <a:rPr lang="en-US" altLang="zh-CN" i="1" smtClean="0"/>
              <a:t>b</a:t>
            </a:r>
            <a:r>
              <a:rPr lang="en-US" altLang="zh-CN" smtClean="0"/>
              <a:t>∨</a:t>
            </a:r>
            <a:r>
              <a:rPr lang="en-US" altLang="zh-CN" i="1" smtClean="0"/>
              <a:t>d</a:t>
            </a:r>
            <a:r>
              <a:rPr lang="en-US" altLang="zh-CN" smtClean="0"/>
              <a:t>),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同理 </a:t>
            </a:r>
            <a:r>
              <a:rPr lang="en-US" altLang="zh-CN" smtClean="0"/>
              <a:t>(</a:t>
            </a:r>
            <a:r>
              <a:rPr lang="en-US" altLang="zh-CN" i="1" smtClean="0"/>
              <a:t>c</a:t>
            </a:r>
            <a:r>
              <a:rPr lang="en-US" altLang="zh-CN" smtClean="0"/>
              <a:t>∧</a:t>
            </a:r>
            <a:r>
              <a:rPr lang="en-US" altLang="zh-CN" i="1" smtClean="0"/>
              <a:t>d</a:t>
            </a:r>
            <a:r>
              <a:rPr lang="en-US" altLang="zh-CN" smtClean="0"/>
              <a:t>)≼(</a:t>
            </a:r>
            <a:r>
              <a:rPr lang="en-US" altLang="zh-CN" i="1" smtClean="0"/>
              <a:t>a</a:t>
            </a:r>
            <a:r>
              <a:rPr lang="en-US" altLang="zh-CN" smtClean="0"/>
              <a:t>∨</a:t>
            </a:r>
            <a:r>
              <a:rPr lang="en-US" altLang="zh-CN" i="1" smtClean="0"/>
              <a:t>c</a:t>
            </a:r>
            <a:r>
              <a:rPr lang="en-US" altLang="zh-CN" smtClean="0"/>
              <a:t>)∧(</a:t>
            </a:r>
            <a:r>
              <a:rPr lang="en-US" altLang="zh-CN" i="1" smtClean="0"/>
              <a:t>b</a:t>
            </a:r>
            <a:r>
              <a:rPr lang="en-US" altLang="zh-CN" smtClean="0"/>
              <a:t>∨</a:t>
            </a:r>
            <a:r>
              <a:rPr lang="en-US" altLang="zh-CN" i="1" smtClean="0"/>
              <a:t>d</a:t>
            </a:r>
            <a:r>
              <a:rPr lang="en-US" altLang="zh-CN" smtClean="0"/>
              <a:t>). </a:t>
            </a:r>
            <a:r>
              <a:rPr lang="zh-CN" altLang="en-US" smtClean="0"/>
              <a:t>从而得到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                      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∧</a:t>
            </a:r>
            <a:r>
              <a:rPr lang="en-US" altLang="zh-CN" i="1" smtClean="0"/>
              <a:t>b</a:t>
            </a:r>
            <a:r>
              <a:rPr lang="en-US" altLang="zh-CN" smtClean="0"/>
              <a:t>)∨(</a:t>
            </a:r>
            <a:r>
              <a:rPr lang="en-US" altLang="zh-CN" i="1" smtClean="0"/>
              <a:t>c</a:t>
            </a:r>
            <a:r>
              <a:rPr lang="en-US" altLang="zh-CN" smtClean="0"/>
              <a:t>∧</a:t>
            </a:r>
            <a:r>
              <a:rPr lang="en-US" altLang="zh-CN" i="1" smtClean="0"/>
              <a:t>d</a:t>
            </a:r>
            <a:r>
              <a:rPr lang="en-US" altLang="zh-CN" smtClean="0"/>
              <a:t>)≼(</a:t>
            </a:r>
            <a:r>
              <a:rPr lang="en-US" altLang="zh-CN" i="1" smtClean="0"/>
              <a:t>a</a:t>
            </a:r>
            <a:r>
              <a:rPr lang="en-US" altLang="zh-CN" smtClean="0"/>
              <a:t>∨</a:t>
            </a:r>
            <a:r>
              <a:rPr lang="en-US" altLang="zh-CN" i="1" smtClean="0"/>
              <a:t>c</a:t>
            </a:r>
            <a:r>
              <a:rPr lang="en-US" altLang="zh-CN" smtClean="0"/>
              <a:t>)∧(</a:t>
            </a:r>
            <a:r>
              <a:rPr lang="en-US" altLang="zh-CN" i="1" smtClean="0"/>
              <a:t>b</a:t>
            </a:r>
            <a:r>
              <a:rPr lang="en-US" altLang="zh-CN" smtClean="0"/>
              <a:t>∨</a:t>
            </a:r>
            <a:r>
              <a:rPr lang="en-US" altLang="zh-CN" i="1" smtClean="0"/>
              <a:t>d</a:t>
            </a:r>
            <a:r>
              <a:rPr lang="en-US" altLang="zh-CN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732934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291D3709-D2B5-4C97-9F11-DE55CFEF32CD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5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2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求图中格的所有子格</a:t>
            </a:r>
            <a:r>
              <a:rPr lang="en-US" altLang="zh-CN" sz="2800" smtClean="0"/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/>
              <a:t>1</a:t>
            </a:r>
            <a:r>
              <a:rPr lang="zh-CN" altLang="en-US" sz="2800" smtClean="0"/>
              <a:t>元子格：</a:t>
            </a:r>
            <a:r>
              <a:rPr lang="en-US" altLang="zh-CN" sz="2800" smtClean="0"/>
              <a:t>{ </a:t>
            </a:r>
            <a:r>
              <a:rPr lang="en-US" altLang="zh-CN" sz="2800" i="1" smtClean="0"/>
              <a:t>a </a:t>
            </a:r>
            <a:r>
              <a:rPr lang="en-US" altLang="zh-CN" sz="2800" smtClean="0"/>
              <a:t>},{ </a:t>
            </a:r>
            <a:r>
              <a:rPr lang="en-US" altLang="zh-CN" sz="2800" i="1" smtClean="0"/>
              <a:t>b </a:t>
            </a:r>
            <a:r>
              <a:rPr lang="en-US" altLang="zh-CN" sz="2800" smtClean="0"/>
              <a:t>},{ </a:t>
            </a:r>
            <a:r>
              <a:rPr lang="en-US" altLang="zh-CN" sz="2800" i="1" smtClean="0"/>
              <a:t>c </a:t>
            </a:r>
            <a:r>
              <a:rPr lang="en-US" altLang="zh-CN" sz="2800" smtClean="0"/>
              <a:t>},{ </a:t>
            </a:r>
            <a:r>
              <a:rPr lang="en-US" altLang="zh-CN" sz="2800" i="1" smtClean="0"/>
              <a:t>d </a:t>
            </a:r>
            <a:r>
              <a:rPr lang="en-US" altLang="zh-CN" sz="2800" smtClean="0"/>
              <a:t>},{ </a:t>
            </a:r>
            <a:r>
              <a:rPr lang="en-US" altLang="zh-CN" sz="2800" i="1" smtClean="0"/>
              <a:t>e </a:t>
            </a:r>
            <a:r>
              <a:rPr lang="en-US" altLang="zh-CN" sz="2800" smtClean="0"/>
              <a:t>}</a:t>
            </a:r>
            <a:r>
              <a:rPr lang="zh-CN" altLang="en-US" sz="2800" smtClean="0"/>
              <a:t>；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/>
              <a:t>2</a:t>
            </a:r>
            <a:r>
              <a:rPr lang="zh-CN" altLang="en-US" sz="2800" smtClean="0"/>
              <a:t>元子格：</a:t>
            </a:r>
            <a:r>
              <a:rPr lang="en-US" altLang="zh-CN" sz="2800" smtClean="0"/>
              <a:t>{ 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b </a:t>
            </a:r>
            <a:r>
              <a:rPr lang="en-US" altLang="zh-CN" sz="2800" smtClean="0"/>
              <a:t>},{ 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c </a:t>
            </a:r>
            <a:r>
              <a:rPr lang="en-US" altLang="zh-CN" sz="2800" smtClean="0"/>
              <a:t>},{ 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d </a:t>
            </a:r>
            <a:r>
              <a:rPr lang="en-US" altLang="zh-CN" sz="2800" smtClean="0"/>
              <a:t>},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/>
              <a:t>                  { 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e </a:t>
            </a:r>
            <a:r>
              <a:rPr lang="en-US" altLang="zh-CN" sz="2800" smtClean="0"/>
              <a:t>},{ 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c </a:t>
            </a:r>
            <a:r>
              <a:rPr lang="en-US" altLang="zh-CN" sz="2800" smtClean="0"/>
              <a:t>},{ 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d </a:t>
            </a:r>
            <a:r>
              <a:rPr lang="en-US" altLang="zh-CN" sz="2800" smtClean="0"/>
              <a:t>},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/>
              <a:t>                  { 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e </a:t>
            </a:r>
            <a:r>
              <a:rPr lang="en-US" altLang="zh-CN" sz="2800" smtClean="0"/>
              <a:t>},{ </a:t>
            </a:r>
            <a:r>
              <a:rPr lang="en-US" altLang="zh-CN" sz="2800" i="1" smtClean="0"/>
              <a:t>c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e </a:t>
            </a:r>
            <a:r>
              <a:rPr lang="en-US" altLang="zh-CN" sz="2800" smtClean="0"/>
              <a:t>},{ </a:t>
            </a:r>
            <a:r>
              <a:rPr lang="en-US" altLang="zh-CN" sz="2800" i="1" smtClean="0"/>
              <a:t>d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e </a:t>
            </a:r>
            <a:r>
              <a:rPr lang="en-US" altLang="zh-CN" sz="2800" smtClean="0"/>
              <a:t>}</a:t>
            </a:r>
            <a:r>
              <a:rPr lang="zh-CN" altLang="en-US" sz="2800" smtClean="0"/>
              <a:t>；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/>
              <a:t>3</a:t>
            </a:r>
            <a:r>
              <a:rPr lang="zh-CN" altLang="en-US" sz="2800" smtClean="0"/>
              <a:t>元子格：</a:t>
            </a:r>
            <a:r>
              <a:rPr lang="en-US" altLang="zh-CN" sz="2800" smtClean="0"/>
              <a:t>{ 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c </a:t>
            </a:r>
            <a:r>
              <a:rPr lang="en-US" altLang="zh-CN" sz="2800" smtClean="0"/>
              <a:t>},{ 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d </a:t>
            </a:r>
            <a:r>
              <a:rPr lang="en-US" altLang="zh-CN" sz="2800" smtClean="0"/>
              <a:t>},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/>
              <a:t>                  { 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e </a:t>
            </a:r>
            <a:r>
              <a:rPr lang="en-US" altLang="zh-CN" sz="2800" smtClean="0"/>
              <a:t>},{ 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c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e </a:t>
            </a:r>
            <a:r>
              <a:rPr lang="en-US" altLang="zh-CN" sz="2800" smtClean="0"/>
              <a:t>},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/>
              <a:t>                  { 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d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e </a:t>
            </a:r>
            <a:r>
              <a:rPr lang="en-US" altLang="zh-CN" sz="2800" smtClean="0"/>
              <a:t>},{ 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c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e </a:t>
            </a:r>
            <a:r>
              <a:rPr lang="en-US" altLang="zh-CN" sz="2800" smtClean="0"/>
              <a:t>},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/>
              <a:t>                  { 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d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e </a:t>
            </a:r>
            <a:r>
              <a:rPr lang="en-US" altLang="zh-CN" sz="2800" smtClean="0"/>
              <a:t>}</a:t>
            </a:r>
            <a:r>
              <a:rPr lang="zh-CN" altLang="en-US" sz="2800" smtClean="0"/>
              <a:t>；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/>
              <a:t>4</a:t>
            </a:r>
            <a:r>
              <a:rPr lang="zh-CN" altLang="en-US" sz="2800" smtClean="0"/>
              <a:t>元子格：</a:t>
            </a:r>
            <a:r>
              <a:rPr lang="en-US" altLang="zh-CN" sz="2800" smtClean="0"/>
              <a:t>{ 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c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e </a:t>
            </a:r>
            <a:r>
              <a:rPr lang="en-US" altLang="zh-CN" sz="2800" smtClean="0"/>
              <a:t>},{ 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d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e </a:t>
            </a:r>
            <a:r>
              <a:rPr lang="en-US" altLang="zh-CN" sz="2800" smtClean="0"/>
              <a:t>},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/>
              <a:t>                   { 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c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d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e </a:t>
            </a:r>
            <a:r>
              <a:rPr lang="en-US" altLang="zh-CN" sz="2800" smtClean="0"/>
              <a:t>}</a:t>
            </a:r>
            <a:r>
              <a:rPr lang="zh-CN" altLang="en-US" sz="2800" smtClean="0"/>
              <a:t>；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/>
              <a:t>5</a:t>
            </a:r>
            <a:r>
              <a:rPr lang="zh-CN" altLang="en-US" sz="2800" smtClean="0"/>
              <a:t>元子格： </a:t>
            </a:r>
            <a:r>
              <a:rPr lang="en-US" altLang="zh-CN" sz="2800" smtClean="0"/>
              <a:t>{ 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b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c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d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e </a:t>
            </a:r>
            <a:r>
              <a:rPr lang="en-US" altLang="zh-CN" sz="2800" smtClean="0"/>
              <a:t>}</a:t>
            </a:r>
          </a:p>
        </p:txBody>
      </p:sp>
      <p:grpSp>
        <p:nvGrpSpPr>
          <p:cNvPr id="65541" name="Group 4"/>
          <p:cNvGrpSpPr>
            <a:grpSpLocks/>
          </p:cNvGrpSpPr>
          <p:nvPr/>
        </p:nvGrpSpPr>
        <p:grpSpPr bwMode="auto">
          <a:xfrm>
            <a:off x="5435600" y="1196975"/>
            <a:ext cx="3384550" cy="4318000"/>
            <a:chOff x="3833" y="880"/>
            <a:chExt cx="1859" cy="2125"/>
          </a:xfrm>
        </p:grpSpPr>
        <p:sp>
          <p:nvSpPr>
            <p:cNvPr id="65542" name="Text Box 5"/>
            <p:cNvSpPr txBox="1">
              <a:spLocks noChangeArrowheads="1"/>
            </p:cNvSpPr>
            <p:nvPr/>
          </p:nvSpPr>
          <p:spPr bwMode="auto">
            <a:xfrm>
              <a:off x="4649" y="880"/>
              <a:ext cx="27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</a:p>
          </p:txBody>
        </p:sp>
        <p:pic>
          <p:nvPicPr>
            <p:cNvPr id="65543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9" y="1117"/>
              <a:ext cx="1540" cy="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44" name="Text Box 7"/>
            <p:cNvSpPr txBox="1">
              <a:spLocks noChangeArrowheads="1"/>
            </p:cNvSpPr>
            <p:nvPr/>
          </p:nvSpPr>
          <p:spPr bwMode="auto">
            <a:xfrm>
              <a:off x="4604" y="2750"/>
              <a:ext cx="27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545" name="Text Box 8"/>
            <p:cNvSpPr txBox="1">
              <a:spLocks noChangeArrowheads="1"/>
            </p:cNvSpPr>
            <p:nvPr/>
          </p:nvSpPr>
          <p:spPr bwMode="auto">
            <a:xfrm>
              <a:off x="4785" y="2024"/>
              <a:ext cx="27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546" name="Text Box 9"/>
            <p:cNvSpPr txBox="1">
              <a:spLocks noChangeArrowheads="1"/>
            </p:cNvSpPr>
            <p:nvPr/>
          </p:nvSpPr>
          <p:spPr bwMode="auto">
            <a:xfrm>
              <a:off x="3833" y="1525"/>
              <a:ext cx="27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5547" name="Text Box 10"/>
            <p:cNvSpPr txBox="1">
              <a:spLocks noChangeArrowheads="1"/>
            </p:cNvSpPr>
            <p:nvPr/>
          </p:nvSpPr>
          <p:spPr bwMode="auto">
            <a:xfrm>
              <a:off x="5420" y="1525"/>
              <a:ext cx="27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49470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84F701CF-2210-4060-8213-6C682945A4A5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6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3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076700"/>
            <a:ext cx="8351837" cy="2089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判别上述格</a:t>
            </a:r>
            <a:r>
              <a:rPr lang="en-US" altLang="zh-CN" i="1" smtClean="0"/>
              <a:t>L</a:t>
            </a:r>
            <a:r>
              <a:rPr lang="zh-CN" altLang="en-US" smtClean="0"/>
              <a:t>是否为分配格</a:t>
            </a:r>
            <a:r>
              <a:rPr lang="en-US" altLang="zh-CN" smtClean="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i="1" smtClean="0"/>
              <a:t>L</a:t>
            </a:r>
            <a:r>
              <a:rPr lang="en-US" altLang="zh-CN" baseline="-25000" smtClean="0"/>
              <a:t>1</a:t>
            </a:r>
            <a:r>
              <a:rPr lang="zh-CN" altLang="en-US" smtClean="0"/>
              <a:t>不是分配格</a:t>
            </a:r>
            <a:r>
              <a:rPr lang="en-US" altLang="zh-CN" smtClean="0"/>
              <a:t>, </a:t>
            </a:r>
            <a:r>
              <a:rPr lang="zh-CN" altLang="en-US" smtClean="0"/>
              <a:t>因为它含有与钻石格同构的子格</a:t>
            </a:r>
            <a:r>
              <a:rPr lang="en-US" altLang="zh-CN" smtClean="0"/>
              <a:t>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i="1" smtClean="0"/>
              <a:t>L</a:t>
            </a:r>
            <a:r>
              <a:rPr lang="en-US" altLang="zh-CN" baseline="-25000" smtClean="0"/>
              <a:t>2</a:t>
            </a:r>
            <a:r>
              <a:rPr lang="zh-CN" altLang="en-US" smtClean="0"/>
              <a:t>和</a:t>
            </a:r>
            <a:r>
              <a:rPr lang="en-US" altLang="zh-CN" i="1" smtClean="0"/>
              <a:t>L</a:t>
            </a:r>
            <a:r>
              <a:rPr lang="en-US" altLang="zh-CN" baseline="-25000" smtClean="0"/>
              <a:t>3</a:t>
            </a:r>
            <a:r>
              <a:rPr lang="zh-CN" altLang="en-US" smtClean="0"/>
              <a:t>不是分配格</a:t>
            </a:r>
            <a:r>
              <a:rPr lang="en-US" altLang="zh-CN" smtClean="0"/>
              <a:t>, </a:t>
            </a:r>
            <a:r>
              <a:rPr lang="zh-CN" altLang="en-US" smtClean="0"/>
              <a:t>因为它们含有与五角格同构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的子格</a:t>
            </a:r>
            <a:r>
              <a:rPr lang="en-US" altLang="zh-CN" smtClean="0"/>
              <a:t>.</a:t>
            </a:r>
          </a:p>
        </p:txBody>
      </p:sp>
      <p:grpSp>
        <p:nvGrpSpPr>
          <p:cNvPr id="66565" name="Group 7"/>
          <p:cNvGrpSpPr>
            <a:grpSpLocks/>
          </p:cNvGrpSpPr>
          <p:nvPr/>
        </p:nvGrpSpPr>
        <p:grpSpPr bwMode="auto">
          <a:xfrm>
            <a:off x="755650" y="1196975"/>
            <a:ext cx="7670800" cy="2905125"/>
            <a:chOff x="476" y="890"/>
            <a:chExt cx="4832" cy="1830"/>
          </a:xfrm>
        </p:grpSpPr>
        <p:pic>
          <p:nvPicPr>
            <p:cNvPr id="66566" name="Picture 5" descr="13-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35" b="20161"/>
            <a:stretch>
              <a:fillRect/>
            </a:stretch>
          </p:blipFill>
          <p:spPr bwMode="auto">
            <a:xfrm>
              <a:off x="476" y="890"/>
              <a:ext cx="3966" cy="1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67" name="Text Box 6"/>
            <p:cNvSpPr txBox="1">
              <a:spLocks noChangeArrowheads="1"/>
            </p:cNvSpPr>
            <p:nvPr/>
          </p:nvSpPr>
          <p:spPr bwMode="auto">
            <a:xfrm>
              <a:off x="1156" y="2432"/>
              <a:ext cx="4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itchFamily="18" charset="0"/>
                </a:rPr>
                <a:t>1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                    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                   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 L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650088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D3D33E24-97C2-41C7-B342-B04FF8E06FB5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7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4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001000" cy="1727200"/>
          </a:xfrm>
        </p:spPr>
        <p:txBody>
          <a:bodyPr/>
          <a:lstStyle/>
          <a:p>
            <a:pPr eaLnBrk="1" hangingPunct="1"/>
            <a:r>
              <a:rPr lang="zh-CN" altLang="en-US" smtClean="0"/>
              <a:t>针对下图，求出每个格的补元并说明它们是否为有补格</a:t>
            </a:r>
            <a:r>
              <a:rPr lang="en-US" altLang="zh-CN" smtClean="0"/>
              <a:t>?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42988" y="2636838"/>
            <a:ext cx="6791325" cy="3411537"/>
            <a:chOff x="476" y="890"/>
            <a:chExt cx="4278" cy="2149"/>
          </a:xfrm>
        </p:grpSpPr>
        <p:pic>
          <p:nvPicPr>
            <p:cNvPr id="67590" name="Picture 5" descr="13-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37" b="20316"/>
            <a:stretch>
              <a:fillRect/>
            </a:stretch>
          </p:blipFill>
          <p:spPr bwMode="auto">
            <a:xfrm>
              <a:off x="476" y="890"/>
              <a:ext cx="4278" cy="1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591" name="Text Box 6"/>
            <p:cNvSpPr txBox="1">
              <a:spLocks noChangeArrowheads="1"/>
            </p:cNvSpPr>
            <p:nvPr/>
          </p:nvSpPr>
          <p:spPr bwMode="auto">
            <a:xfrm>
              <a:off x="1417" y="2750"/>
              <a:ext cx="305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itchFamily="18" charset="0"/>
                </a:rPr>
                <a:t>1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                    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                   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 L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96636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87A7B773-C083-41FE-88B1-E437D11AD1E8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8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4</a:t>
            </a:r>
            <a:r>
              <a:rPr lang="zh-CN" altLang="en-US" smtClean="0"/>
              <a:t>解答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i="1" smtClean="0"/>
              <a:t>L</a:t>
            </a:r>
            <a:r>
              <a:rPr lang="en-US" altLang="zh-CN" baseline="-25000" smtClean="0"/>
              <a:t>1</a:t>
            </a:r>
            <a:r>
              <a:rPr lang="zh-CN" altLang="en-US" smtClean="0"/>
              <a:t>中</a:t>
            </a:r>
            <a:r>
              <a:rPr lang="en-US" altLang="zh-CN" smtClean="0"/>
              <a:t>, </a:t>
            </a:r>
            <a:r>
              <a:rPr lang="en-US" altLang="zh-CN" i="1" smtClean="0"/>
              <a:t>a</a:t>
            </a:r>
            <a:r>
              <a:rPr lang="zh-CN" altLang="en-US" smtClean="0"/>
              <a:t>与</a:t>
            </a:r>
            <a:r>
              <a:rPr lang="en-US" altLang="zh-CN" i="1" smtClean="0"/>
              <a:t>h</a:t>
            </a:r>
            <a:r>
              <a:rPr lang="zh-CN" altLang="en-US" smtClean="0"/>
              <a:t>互为补元</a:t>
            </a:r>
            <a:r>
              <a:rPr lang="en-US" altLang="zh-CN" smtClean="0"/>
              <a:t>, </a:t>
            </a:r>
            <a:r>
              <a:rPr lang="zh-CN" altLang="en-US" smtClean="0"/>
              <a:t>其他元素没补元</a:t>
            </a:r>
            <a:r>
              <a:rPr lang="en-US" altLang="zh-CN" smtClean="0"/>
              <a:t>. </a:t>
            </a:r>
          </a:p>
          <a:p>
            <a:pPr eaLnBrk="1" hangingPunct="1"/>
            <a:r>
              <a:rPr lang="en-US" altLang="zh-CN" i="1" smtClean="0"/>
              <a:t>L</a:t>
            </a:r>
            <a:r>
              <a:rPr lang="en-US" altLang="zh-CN" baseline="-25000" smtClean="0"/>
              <a:t>2</a:t>
            </a:r>
            <a:r>
              <a:rPr lang="zh-CN" altLang="en-US" smtClean="0"/>
              <a:t>中</a:t>
            </a:r>
            <a:r>
              <a:rPr lang="en-US" altLang="zh-CN" smtClean="0"/>
              <a:t>, </a:t>
            </a:r>
            <a:r>
              <a:rPr lang="en-US" altLang="zh-CN" i="1" smtClean="0"/>
              <a:t>a</a:t>
            </a:r>
            <a:r>
              <a:rPr lang="zh-CN" altLang="en-US" smtClean="0"/>
              <a:t>与</a:t>
            </a:r>
            <a:r>
              <a:rPr lang="en-US" altLang="zh-CN" i="1" smtClean="0"/>
              <a:t>g</a:t>
            </a:r>
            <a:r>
              <a:rPr lang="zh-CN" altLang="en-US" smtClean="0"/>
              <a:t>互为补元</a:t>
            </a:r>
            <a:r>
              <a:rPr lang="en-US" altLang="zh-CN" smtClean="0"/>
              <a:t>. </a:t>
            </a:r>
            <a:r>
              <a:rPr lang="en-US" altLang="zh-CN" i="1" smtClean="0"/>
              <a:t>b</a:t>
            </a:r>
            <a:r>
              <a:rPr lang="zh-CN" altLang="en-US" smtClean="0"/>
              <a:t>的补元为</a:t>
            </a:r>
            <a:r>
              <a:rPr lang="en-US" altLang="zh-CN" i="1" smtClean="0"/>
              <a:t>c</a:t>
            </a:r>
            <a:r>
              <a:rPr lang="en-US" altLang="zh-CN" smtClean="0"/>
              <a:t>, </a:t>
            </a:r>
            <a:r>
              <a:rPr lang="en-US" altLang="zh-CN" i="1" smtClean="0"/>
              <a:t>d</a:t>
            </a:r>
            <a:r>
              <a:rPr lang="en-US" altLang="zh-CN" smtClean="0"/>
              <a:t>, </a:t>
            </a:r>
            <a:r>
              <a:rPr lang="en-US" altLang="zh-CN" i="1" smtClean="0"/>
              <a:t>f</a:t>
            </a:r>
            <a:r>
              <a:rPr lang="zh-CN" altLang="en-US" smtClean="0"/>
              <a:t>；</a:t>
            </a:r>
            <a:r>
              <a:rPr lang="en-US" altLang="zh-CN" i="1" smtClean="0"/>
              <a:t>c</a:t>
            </a:r>
            <a:r>
              <a:rPr lang="zh-CN" altLang="en-US" smtClean="0"/>
              <a:t>的补元为</a:t>
            </a:r>
            <a:r>
              <a:rPr lang="en-US" altLang="zh-CN" i="1" smtClean="0"/>
              <a:t>b</a:t>
            </a:r>
            <a:r>
              <a:rPr lang="en-US" altLang="zh-CN" smtClean="0"/>
              <a:t>, </a:t>
            </a:r>
            <a:r>
              <a:rPr lang="en-US" altLang="zh-CN" i="1" smtClean="0"/>
              <a:t>d</a:t>
            </a:r>
            <a:r>
              <a:rPr lang="en-US" altLang="zh-CN" smtClean="0"/>
              <a:t>, </a:t>
            </a:r>
            <a:r>
              <a:rPr lang="en-US" altLang="zh-CN" i="1" smtClean="0"/>
              <a:t>e</a:t>
            </a:r>
            <a:r>
              <a:rPr lang="en-US" altLang="zh-CN" smtClean="0"/>
              <a:t>, </a:t>
            </a:r>
            <a:r>
              <a:rPr lang="en-US" altLang="zh-CN" i="1" smtClean="0"/>
              <a:t>f</a:t>
            </a:r>
            <a:r>
              <a:rPr lang="zh-CN" altLang="en-US" smtClean="0"/>
              <a:t>；</a:t>
            </a:r>
            <a:r>
              <a:rPr lang="en-US" altLang="zh-CN" i="1" smtClean="0"/>
              <a:t>d</a:t>
            </a:r>
            <a:r>
              <a:rPr lang="zh-CN" altLang="en-US" smtClean="0"/>
              <a:t>的补元为</a:t>
            </a:r>
            <a:r>
              <a:rPr lang="en-US" altLang="zh-CN" i="1" smtClean="0"/>
              <a:t>b</a:t>
            </a:r>
            <a:r>
              <a:rPr lang="en-US" altLang="zh-CN" smtClean="0"/>
              <a:t>, </a:t>
            </a:r>
            <a:r>
              <a:rPr lang="en-US" altLang="zh-CN" i="1" smtClean="0"/>
              <a:t>c</a:t>
            </a:r>
            <a:r>
              <a:rPr lang="en-US" altLang="zh-CN" smtClean="0"/>
              <a:t>, </a:t>
            </a:r>
            <a:r>
              <a:rPr lang="en-US" altLang="zh-CN" i="1" smtClean="0"/>
              <a:t>e</a:t>
            </a:r>
            <a:r>
              <a:rPr lang="zh-CN" altLang="en-US" smtClean="0"/>
              <a:t>；</a:t>
            </a:r>
            <a:r>
              <a:rPr lang="en-US" altLang="zh-CN" i="1" smtClean="0"/>
              <a:t>e</a:t>
            </a:r>
            <a:r>
              <a:rPr lang="zh-CN" altLang="en-US" smtClean="0"/>
              <a:t>的补元为</a:t>
            </a:r>
            <a:r>
              <a:rPr lang="en-US" altLang="zh-CN" i="1" smtClean="0"/>
              <a:t>c</a:t>
            </a:r>
            <a:r>
              <a:rPr lang="en-US" altLang="zh-CN" smtClean="0"/>
              <a:t>, </a:t>
            </a:r>
            <a:r>
              <a:rPr lang="en-US" altLang="zh-CN" i="1" smtClean="0"/>
              <a:t>d</a:t>
            </a:r>
            <a:r>
              <a:rPr lang="en-US" altLang="zh-CN" smtClean="0"/>
              <a:t>, </a:t>
            </a:r>
            <a:r>
              <a:rPr lang="en-US" altLang="zh-CN" i="1" smtClean="0"/>
              <a:t>f</a:t>
            </a:r>
            <a:r>
              <a:rPr lang="zh-CN" altLang="en-US" smtClean="0"/>
              <a:t>；</a:t>
            </a:r>
            <a:r>
              <a:rPr lang="en-US" altLang="zh-CN" i="1" smtClean="0"/>
              <a:t>f</a:t>
            </a:r>
            <a:r>
              <a:rPr lang="zh-CN" altLang="en-US" smtClean="0"/>
              <a:t>的补元为</a:t>
            </a:r>
            <a:r>
              <a:rPr lang="en-US" altLang="zh-CN" i="1" smtClean="0"/>
              <a:t>b</a:t>
            </a:r>
            <a:r>
              <a:rPr lang="en-US" altLang="zh-CN" smtClean="0"/>
              <a:t>, </a:t>
            </a:r>
            <a:r>
              <a:rPr lang="en-US" altLang="zh-CN" i="1" smtClean="0"/>
              <a:t>c</a:t>
            </a:r>
            <a:r>
              <a:rPr lang="en-US" altLang="zh-CN" smtClean="0"/>
              <a:t>, </a:t>
            </a:r>
            <a:r>
              <a:rPr lang="en-US" altLang="zh-CN" i="1" smtClean="0"/>
              <a:t>e</a:t>
            </a:r>
            <a:r>
              <a:rPr lang="en-US" altLang="zh-CN" smtClean="0"/>
              <a:t>. </a:t>
            </a:r>
          </a:p>
          <a:p>
            <a:pPr eaLnBrk="1" hangingPunct="1"/>
            <a:r>
              <a:rPr lang="en-US" altLang="zh-CN" i="1" smtClean="0"/>
              <a:t>L</a:t>
            </a:r>
            <a:r>
              <a:rPr lang="en-US" altLang="zh-CN" baseline="-25000" smtClean="0"/>
              <a:t>3</a:t>
            </a:r>
            <a:r>
              <a:rPr lang="zh-CN" altLang="en-US" smtClean="0"/>
              <a:t>中</a:t>
            </a:r>
            <a:r>
              <a:rPr lang="en-US" altLang="zh-CN" smtClean="0"/>
              <a:t>, </a:t>
            </a:r>
            <a:r>
              <a:rPr lang="en-US" altLang="zh-CN" i="1" smtClean="0"/>
              <a:t>a</a:t>
            </a:r>
            <a:r>
              <a:rPr lang="zh-CN" altLang="en-US" smtClean="0"/>
              <a:t>与</a:t>
            </a:r>
            <a:r>
              <a:rPr lang="en-US" altLang="zh-CN" i="1" smtClean="0"/>
              <a:t>h</a:t>
            </a:r>
            <a:r>
              <a:rPr lang="zh-CN" altLang="en-US" smtClean="0"/>
              <a:t>互为补元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zh-CN" altLang="en-US" smtClean="0"/>
              <a:t>的补元为</a:t>
            </a:r>
            <a:r>
              <a:rPr lang="en-US" altLang="zh-CN" i="1" smtClean="0"/>
              <a:t>d</a:t>
            </a:r>
            <a:r>
              <a:rPr lang="zh-CN" altLang="en-US" smtClean="0"/>
              <a:t>；</a:t>
            </a:r>
            <a:r>
              <a:rPr lang="en-US" altLang="zh-CN" i="1" smtClean="0"/>
              <a:t>c</a:t>
            </a:r>
            <a:r>
              <a:rPr lang="zh-CN" altLang="en-US" smtClean="0"/>
              <a:t>的补元为</a:t>
            </a:r>
            <a:r>
              <a:rPr lang="en-US" altLang="zh-CN" i="1" smtClean="0"/>
              <a:t>d</a:t>
            </a:r>
            <a:r>
              <a:rPr lang="zh-CN" altLang="en-US" smtClean="0"/>
              <a:t>；</a:t>
            </a:r>
            <a:r>
              <a:rPr lang="en-US" altLang="zh-CN" i="1" smtClean="0"/>
              <a:t>d</a:t>
            </a:r>
            <a:r>
              <a:rPr lang="zh-CN" altLang="en-US" smtClean="0"/>
              <a:t>的补元为</a:t>
            </a:r>
            <a:r>
              <a:rPr lang="en-US" altLang="zh-CN" i="1" smtClean="0"/>
              <a:t>b</a:t>
            </a:r>
            <a:r>
              <a:rPr lang="en-US" altLang="zh-CN" smtClean="0"/>
              <a:t>, </a:t>
            </a:r>
            <a:r>
              <a:rPr lang="en-US" altLang="zh-CN" i="1" smtClean="0"/>
              <a:t>c</a:t>
            </a:r>
            <a:r>
              <a:rPr lang="en-US" altLang="zh-CN" smtClean="0"/>
              <a:t>, </a:t>
            </a:r>
            <a:r>
              <a:rPr lang="en-US" altLang="zh-CN" i="1" smtClean="0"/>
              <a:t>g</a:t>
            </a:r>
            <a:r>
              <a:rPr lang="zh-CN" altLang="en-US" smtClean="0"/>
              <a:t>；</a:t>
            </a:r>
            <a:r>
              <a:rPr lang="en-US" altLang="zh-CN" i="1" smtClean="0"/>
              <a:t>g</a:t>
            </a:r>
            <a:r>
              <a:rPr lang="zh-CN" altLang="en-US" smtClean="0"/>
              <a:t>的补元为</a:t>
            </a:r>
            <a:r>
              <a:rPr lang="en-US" altLang="zh-CN" i="1" smtClean="0"/>
              <a:t>d</a:t>
            </a:r>
            <a:r>
              <a:rPr lang="en-US" altLang="zh-CN" smtClean="0"/>
              <a:t>.  </a:t>
            </a:r>
            <a:r>
              <a:rPr lang="en-US" altLang="zh-CN" i="1" smtClean="0"/>
              <a:t>L</a:t>
            </a:r>
            <a:r>
              <a:rPr lang="en-US" altLang="zh-CN" baseline="-25000" smtClean="0"/>
              <a:t>2</a:t>
            </a:r>
            <a:r>
              <a:rPr lang="zh-CN" altLang="en-US" smtClean="0"/>
              <a:t>与</a:t>
            </a:r>
            <a:r>
              <a:rPr lang="en-US" altLang="zh-CN" i="1" smtClean="0"/>
              <a:t>L</a:t>
            </a:r>
            <a:r>
              <a:rPr lang="en-US" altLang="zh-CN" baseline="-25000" smtClean="0"/>
              <a:t>3</a:t>
            </a:r>
            <a:r>
              <a:rPr lang="zh-CN" altLang="en-US" smtClean="0"/>
              <a:t>是有补格</a:t>
            </a:r>
            <a:r>
              <a:rPr lang="en-US" altLang="zh-CN" smtClean="0"/>
              <a:t>.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3579751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9560BED-59A0-4478-A44F-755B726130C7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9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5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对于以下各题给定的集合和运算判断它们是哪一类代数系统（半群、独异点、群、环、域、格、布尔代数）</a:t>
            </a:r>
            <a:r>
              <a:rPr lang="en-US" altLang="zh-CN" smtClean="0"/>
              <a:t>, </a:t>
            </a:r>
            <a:r>
              <a:rPr lang="zh-CN" altLang="en-US" smtClean="0"/>
              <a:t>并说明理由</a:t>
            </a:r>
            <a:r>
              <a:rPr lang="en-US" altLang="zh-CN" smtClean="0"/>
              <a:t>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(1) </a:t>
            </a:r>
            <a:r>
              <a:rPr lang="en-US" altLang="zh-CN" i="1" smtClean="0"/>
              <a:t>S</a:t>
            </a:r>
            <a:r>
              <a:rPr lang="en-US" altLang="zh-CN" baseline="-25000" smtClean="0"/>
              <a:t>1 </a:t>
            </a:r>
            <a:r>
              <a:rPr lang="en-US" altLang="zh-CN" smtClean="0"/>
              <a:t>= {1, 1/2, 2, 1/3, 3, 1/4, 4}, ∗</a:t>
            </a:r>
            <a:r>
              <a:rPr lang="zh-CN" altLang="en-US" smtClean="0"/>
              <a:t>为普通乘法</a:t>
            </a:r>
            <a:r>
              <a:rPr lang="en-US" altLang="zh-CN" smtClean="0"/>
              <a:t>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(2) </a:t>
            </a:r>
            <a:r>
              <a:rPr lang="en-US" altLang="zh-CN" i="1" smtClean="0"/>
              <a:t>S</a:t>
            </a:r>
            <a:r>
              <a:rPr lang="en-US" altLang="zh-CN" baseline="-25000" smtClean="0"/>
              <a:t>2 </a:t>
            </a:r>
            <a:r>
              <a:rPr lang="en-US" altLang="zh-CN" smtClean="0"/>
              <a:t>= {</a:t>
            </a:r>
            <a:r>
              <a:rPr lang="en-US" altLang="zh-CN" i="1" smtClean="0"/>
              <a:t>a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a</a:t>
            </a:r>
            <a:r>
              <a:rPr lang="en-US" altLang="zh-CN" baseline="-25000" smtClean="0"/>
              <a:t>2</a:t>
            </a:r>
            <a:r>
              <a:rPr lang="en-US" altLang="zh-CN" smtClean="0"/>
              <a:t>, ..., </a:t>
            </a:r>
            <a:r>
              <a:rPr lang="en-US" altLang="zh-CN" i="1" smtClean="0"/>
              <a:t>a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}, </a:t>
            </a:r>
            <a:r>
              <a:rPr lang="en-US" altLang="zh-CN" smtClean="0">
                <a:sym typeface="Symbol" pitchFamily="18" charset="2"/>
              </a:rPr>
              <a:t></a:t>
            </a:r>
            <a:r>
              <a:rPr lang="en-US" altLang="zh-CN" i="1" smtClean="0"/>
              <a:t>a</a:t>
            </a:r>
            <a:r>
              <a:rPr lang="en-US" altLang="zh-CN" i="1" baseline="-25000" smtClean="0"/>
              <a:t>i</a:t>
            </a:r>
            <a:r>
              <a:rPr lang="en-US" altLang="zh-CN" smtClean="0"/>
              <a:t>, </a:t>
            </a:r>
            <a:r>
              <a:rPr lang="en-US" altLang="zh-CN" i="1" smtClean="0"/>
              <a:t>a</a:t>
            </a:r>
            <a:r>
              <a:rPr lang="en-US" altLang="zh-CN" i="1" baseline="-25000" smtClean="0"/>
              <a:t>j</a:t>
            </a:r>
            <a:r>
              <a:rPr lang="en-US" altLang="zh-CN" smtClean="0"/>
              <a:t>∈</a:t>
            </a:r>
            <a:r>
              <a:rPr lang="en-US" altLang="zh-CN" i="1" smtClean="0"/>
              <a:t>S</a:t>
            </a:r>
            <a:r>
              <a:rPr lang="en-US" altLang="zh-CN" baseline="-25000" smtClean="0"/>
              <a:t>2</a:t>
            </a:r>
            <a:r>
              <a:rPr lang="en-US" altLang="zh-CN" smtClean="0"/>
              <a:t>, </a:t>
            </a:r>
            <a:r>
              <a:rPr lang="en-US" altLang="zh-CN" i="1" smtClean="0"/>
              <a:t>a</a:t>
            </a:r>
            <a:r>
              <a:rPr lang="en-US" altLang="zh-CN" i="1" baseline="-25000" smtClean="0"/>
              <a:t>i</a:t>
            </a:r>
            <a:r>
              <a:rPr lang="en-US" altLang="zh-CN" smtClean="0"/>
              <a:t>∘</a:t>
            </a:r>
            <a:r>
              <a:rPr lang="en-US" altLang="zh-CN" i="1" smtClean="0"/>
              <a:t>a</a:t>
            </a:r>
            <a:r>
              <a:rPr lang="en-US" altLang="zh-CN" i="1" baseline="-25000" smtClean="0"/>
              <a:t>j </a:t>
            </a:r>
            <a:r>
              <a:rPr lang="en-US" altLang="zh-CN" smtClean="0"/>
              <a:t>= </a:t>
            </a:r>
            <a:r>
              <a:rPr lang="en-US" altLang="zh-CN" i="1" smtClean="0"/>
              <a:t>a</a:t>
            </a:r>
            <a:r>
              <a:rPr lang="en-US" altLang="zh-CN" i="1" baseline="-25000" smtClean="0"/>
              <a:t>i</a:t>
            </a:r>
            <a:r>
              <a:rPr lang="en-US" altLang="zh-CN" smtClean="0"/>
              <a:t>,  </a:t>
            </a:r>
            <a:r>
              <a:rPr lang="zh-CN" altLang="en-US" smtClean="0"/>
              <a:t>这里的 </a:t>
            </a:r>
            <a:r>
              <a:rPr lang="en-US" altLang="zh-CN" i="1" smtClean="0"/>
              <a:t>n </a:t>
            </a:r>
            <a:r>
              <a:rPr lang="zh-CN" altLang="en-US" smtClean="0"/>
              <a:t>为给定正整数</a:t>
            </a:r>
            <a:r>
              <a:rPr lang="en-US" altLang="zh-CN" smtClean="0"/>
              <a:t>, </a:t>
            </a:r>
            <a:r>
              <a:rPr lang="en-US" altLang="zh-CN" i="1" smtClean="0"/>
              <a:t>n</a:t>
            </a:r>
            <a:r>
              <a:rPr lang="en-US" altLang="zh-CN" smtClean="0"/>
              <a:t>&gt;1.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(3) </a:t>
            </a:r>
            <a:r>
              <a:rPr lang="en-US" altLang="zh-CN" i="1" smtClean="0"/>
              <a:t>S</a:t>
            </a:r>
            <a:r>
              <a:rPr lang="en-US" altLang="zh-CN" baseline="-25000" smtClean="0"/>
              <a:t>3</a:t>
            </a:r>
            <a:r>
              <a:rPr lang="en-US" altLang="zh-CN" smtClean="0"/>
              <a:t> = {0, 1},∗</a:t>
            </a:r>
            <a:r>
              <a:rPr lang="zh-CN" altLang="en-US" smtClean="0"/>
              <a:t>为普通乘法</a:t>
            </a:r>
            <a:r>
              <a:rPr lang="en-US" altLang="zh-CN" smtClean="0"/>
              <a:t>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(4) </a:t>
            </a:r>
            <a:r>
              <a:rPr lang="en-US" altLang="zh-CN" i="1" smtClean="0"/>
              <a:t>S</a:t>
            </a:r>
            <a:r>
              <a:rPr lang="en-US" altLang="zh-CN" baseline="-25000" smtClean="0"/>
              <a:t>4</a:t>
            </a:r>
            <a:r>
              <a:rPr lang="en-US" altLang="zh-CN" smtClean="0"/>
              <a:t> = {1, 2, 3, 6}, </a:t>
            </a:r>
            <a:r>
              <a:rPr lang="en-US" altLang="zh-CN" smtClean="0">
                <a:sym typeface="Symbol" pitchFamily="18" charset="2"/>
              </a:rPr>
              <a:t></a:t>
            </a:r>
            <a:r>
              <a:rPr lang="en-US" altLang="zh-CN" i="1" smtClean="0"/>
              <a:t>x</a:t>
            </a:r>
            <a:r>
              <a:rPr lang="en-US" altLang="zh-CN" smtClean="0"/>
              <a:t>,</a:t>
            </a:r>
            <a:r>
              <a:rPr lang="en-US" altLang="zh-CN" i="1" smtClean="0"/>
              <a:t>y</a:t>
            </a:r>
            <a:r>
              <a:rPr lang="en-US" altLang="zh-CN" smtClean="0"/>
              <a:t>∈</a:t>
            </a:r>
            <a:r>
              <a:rPr lang="en-US" altLang="zh-CN" i="1" smtClean="0"/>
              <a:t>S</a:t>
            </a:r>
            <a:r>
              <a:rPr lang="en-US" altLang="zh-CN" smtClean="0"/>
              <a:t>4, </a:t>
            </a:r>
            <a:r>
              <a:rPr lang="en-US" altLang="zh-CN" i="1" smtClean="0"/>
              <a:t>x</a:t>
            </a:r>
            <a:r>
              <a:rPr lang="en-US" altLang="zh-CN" smtClean="0"/>
              <a:t>∘</a:t>
            </a:r>
            <a:r>
              <a:rPr lang="en-US" altLang="zh-CN" i="1" smtClean="0"/>
              <a:t>y</a:t>
            </a:r>
            <a:r>
              <a:rPr lang="zh-CN" altLang="en-US" smtClean="0"/>
              <a:t>与</a:t>
            </a:r>
            <a:r>
              <a:rPr lang="en-US" altLang="zh-CN" i="1" smtClean="0"/>
              <a:t>x</a:t>
            </a:r>
            <a:r>
              <a:rPr lang="en-US" altLang="zh-CN" smtClean="0"/>
              <a:t>∗</a:t>
            </a:r>
            <a:r>
              <a:rPr lang="en-US" altLang="zh-CN" i="1" smtClean="0"/>
              <a:t>y</a:t>
            </a:r>
            <a:r>
              <a:rPr lang="zh-CN" altLang="en-US" smtClean="0"/>
              <a:t>分别表示 </a:t>
            </a:r>
            <a:r>
              <a:rPr lang="en-US" altLang="zh-CN" i="1" smtClean="0"/>
              <a:t>x </a:t>
            </a:r>
            <a:r>
              <a:rPr lang="zh-CN" altLang="en-US" smtClean="0"/>
              <a:t>与 </a:t>
            </a:r>
            <a:r>
              <a:rPr lang="en-US" altLang="zh-CN" i="1" smtClean="0"/>
              <a:t>y </a:t>
            </a:r>
            <a:r>
              <a:rPr lang="zh-CN" altLang="en-US" smtClean="0"/>
              <a:t>的最小公倍数和最大公约数</a:t>
            </a:r>
            <a:r>
              <a:rPr lang="en-US" altLang="zh-CN" smtClean="0"/>
              <a:t>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(5) </a:t>
            </a:r>
            <a:r>
              <a:rPr lang="en-US" altLang="zh-CN" i="1" smtClean="0"/>
              <a:t>S</a:t>
            </a:r>
            <a:r>
              <a:rPr lang="en-US" altLang="zh-CN" baseline="-25000" smtClean="0"/>
              <a:t>5 </a:t>
            </a:r>
            <a:r>
              <a:rPr lang="en-US" altLang="zh-CN" smtClean="0"/>
              <a:t>= {0, 1}, ∗</a:t>
            </a:r>
            <a:r>
              <a:rPr lang="zh-CN" altLang="en-US" smtClean="0"/>
              <a:t>为模</a:t>
            </a:r>
            <a:r>
              <a:rPr lang="en-US" altLang="zh-CN" smtClean="0"/>
              <a:t>2</a:t>
            </a:r>
            <a:r>
              <a:rPr lang="zh-CN" altLang="en-US" smtClean="0"/>
              <a:t>加法</a:t>
            </a:r>
            <a:r>
              <a:rPr lang="en-US" altLang="zh-CN" smtClean="0"/>
              <a:t>, ∘</a:t>
            </a:r>
            <a:r>
              <a:rPr lang="zh-CN" altLang="en-US" smtClean="0"/>
              <a:t>为模</a:t>
            </a:r>
            <a:r>
              <a:rPr lang="en-US" altLang="zh-CN" smtClean="0"/>
              <a:t>2</a:t>
            </a:r>
            <a:r>
              <a:rPr lang="zh-CN" altLang="en-US" smtClean="0"/>
              <a:t>乘法</a:t>
            </a:r>
            <a:r>
              <a:rPr lang="en-US" altLang="zh-CN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7762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1165</Words>
  <Application>Microsoft Office PowerPoint</Application>
  <PresentationFormat>全屏显示(4:3)</PresentationFormat>
  <Paragraphs>98</Paragraphs>
  <Slides>14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Profile</vt:lpstr>
      <vt:lpstr>Adobe Photoshop Image</vt:lpstr>
      <vt:lpstr>Microsoft 公式 3.0</vt:lpstr>
      <vt:lpstr>第十一章  习题课</vt:lpstr>
      <vt:lpstr>第十一章  习题课</vt:lpstr>
      <vt:lpstr>练习1</vt:lpstr>
      <vt:lpstr>练习1（续）</vt:lpstr>
      <vt:lpstr>练习2</vt:lpstr>
      <vt:lpstr>练习3</vt:lpstr>
      <vt:lpstr>练习4</vt:lpstr>
      <vt:lpstr>练习4解答</vt:lpstr>
      <vt:lpstr>练习5</vt:lpstr>
      <vt:lpstr>练习5解答</vt:lpstr>
      <vt:lpstr>练习6</vt:lpstr>
      <vt:lpstr>练习6解答</vt:lpstr>
      <vt:lpstr>练习7</vt:lpstr>
      <vt:lpstr>练习7（续）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第十一章  习题课</dc:title>
  <dc:creator>liu</dc:creator>
  <cp:lastModifiedBy>liu</cp:lastModifiedBy>
  <cp:revision>1</cp:revision>
  <dcterms:created xsi:type="dcterms:W3CDTF">2020-09-26T10:31:39Z</dcterms:created>
  <dcterms:modified xsi:type="dcterms:W3CDTF">2020-09-26T10:32:06Z</dcterms:modified>
</cp:coreProperties>
</file>