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5" r:id="rId2"/>
    <p:sldId id="317" r:id="rId3"/>
    <p:sldId id="308" r:id="rId4"/>
    <p:sldId id="309" r:id="rId5"/>
    <p:sldId id="311" r:id="rId6"/>
    <p:sldId id="319" r:id="rId7"/>
    <p:sldId id="313" r:id="rId8"/>
    <p:sldId id="318" r:id="rId9"/>
    <p:sldId id="31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6600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85" autoAdjust="0"/>
    <p:restoredTop sz="75214" autoAdjust="0"/>
  </p:normalViewPr>
  <p:slideViewPr>
    <p:cSldViewPr>
      <p:cViewPr varScale="1">
        <p:scale>
          <a:sx n="50" d="100"/>
          <a:sy n="50" d="100"/>
        </p:scale>
        <p:origin x="11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AF18412-DB9E-4B05-87FD-5B36B98843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B7EEB0-DBC2-4167-BF32-01C97385DD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1DE51AA-153A-45A6-B189-1EABDDADE5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97DC72BD-31D2-4088-B632-A0C5F10F07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1AD51E-97FD-450B-A493-11BE392D9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327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FA52584-2D13-487E-A5DB-541E9A6FF2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309346F-5CB4-446C-8BE1-0611CED2B2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DBDF5D-AB1F-42E5-8293-722F3E1E0E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FC13FCF-A1EF-493A-B648-1587E62E9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3EEA8EE-09FD-4E81-8448-507537F183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7F09E7-2A02-4130-99A3-6794A9012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F4FC674-3CCD-4D74-A518-2FE78F2F87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47D9425-DE9C-4F57-9FF9-EE3FC6CDF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3ABE3B-6F26-456B-A85D-6388A2B341D2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A4270E3-E0F5-4872-8DC4-C920985E9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EA945F64-DB2C-49A7-A76C-35D026B1B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630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7177C7B-4C50-4FB3-9F19-66D51E8B9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F0CAFE-EC6C-45C0-B7E3-1998FD5EB691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1E695F5-5B0E-49C1-8E33-B85BBD3A9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6F42701-84DF-40AB-81D1-DE0FCC788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589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58BB08-B592-4ADB-AFA1-E6FF4B2EB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163E2F-3B0E-4F51-8147-A2447C7C4819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18DD949-574B-43B0-829A-771CDB09A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EADEF9B-2D96-4A3B-AB21-9BE914C75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80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65D4D25-F663-4A8C-94F6-B9DCF0762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104533-754B-4234-B14E-94F6CAF485A4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CC9167A-F874-4398-9FD5-F19908A16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22790B5-BD21-4754-B7C0-77371CFE3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326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5075A29-AA4E-4986-8826-6B2E6DBD4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3F9F68-3C03-4AAA-A7C7-3E09696E769D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E755633-A945-42B7-BFC2-EF43F4EC2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BD017DD-D7D9-4936-963B-EFA3A491C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126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5075A29-AA4E-4986-8826-6B2E6DBD4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3F9F68-3C03-4AAA-A7C7-3E09696E769D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E755633-A945-42B7-BFC2-EF43F4EC2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BD017DD-D7D9-4936-963B-EFA3A491C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075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D7ECB14-AA10-4EA3-80CF-AC1016312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15A80B-A52C-4E3E-86D1-A621E133F958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FE4DA2FD-9A6B-491B-9DFA-B7AD16670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09D5A9B-53C2-4266-85BC-5D5C4D237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6850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2026D6A4-F5B6-4CA5-9DE8-98389BB0F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42BC5-2CAA-44B2-8F04-B3542C4860D3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C553EDC-3F66-4A57-B3EC-239CEE869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C64EFD21-AC31-4278-B872-99CCE3D2E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8257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F2054E38-4703-42F1-A1AD-9679D593A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56CD57-37C3-49A2-8883-0F14617E1E93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B77C85E-7E1F-46CE-8D0E-171EB6334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27D8396-04D1-45C9-9A3C-3FB9642B0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817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F2BD-656C-4B22-8611-CF92F1B5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65ED-29F5-40CC-95DD-B102B8CC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EB8415-FB85-4D14-8B20-FB52DF7DC4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46005E-EEE5-4160-93B2-4A26B2147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81CBD7-CDBF-49B2-8268-686E8365E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21629-C8F9-44B6-BFA8-7FECAC3D1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41777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10C4-DFF5-4D11-8E32-B0FC561D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102B4-D90F-460E-BE93-9D4E8934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A5C260-C733-4666-87DA-4B67C639CA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A6E981-AE7E-4398-B01A-850EE6B59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CCE2DC-B121-4038-B8AF-38636BA19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CE016-E99C-4A90-997C-70686CF48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03348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4A678B-C6B5-4E9D-AE6D-55FB7E8C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66F15B-4275-4FCB-88B8-BFE9B901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7EAF79-A09F-477D-8FF0-A50F24DBD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1FEE6-F5D3-4283-A744-C53E34FF4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135A00-41B4-469E-90AD-1724A2437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80993-2C31-4D23-B1DC-A0D81897A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14110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DF5A-AB18-43EA-8939-7232A69D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7C724-1CA0-4528-A6FF-384436C2621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0B776-532A-439C-9A4D-C2D5CA01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BDE5E-457D-4A56-9A59-03703B586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E2D1-0706-49E9-9C55-2D9CFD336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0ADB1-FF34-4849-B3CE-9B55E27FD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2BC02-1B71-4D6A-8D31-68ABDD930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9719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34A6-C2BD-4D5F-9AEF-C75ECEA5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3D860-1E1E-4E6F-B91E-4EDC88C9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4B70FF-CAAC-4100-A07F-37C5D36C1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C9A850-47D4-4073-8626-07ECBB837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E76D7D-DFFD-4A17-AFB0-DD5139A42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A11B1-A4DF-43A8-849D-359A37258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105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300B2-3E76-4B6E-8DDA-8E1A9374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59FBB-2872-4CC8-9662-A292317E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ECC0E-DF45-44E8-A6A3-8920B5203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E9B4C6-6618-4DCD-B95E-FD2752F9C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06794D-D74E-4D34-AB61-92F43D5FE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ACA87-5DB6-464B-A69A-C685429E5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56024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D226-B6FC-44A2-B800-0312055E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105EE-438F-4609-AC24-D1D9F7FFC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F4A0D-922D-4C4C-8F93-4794ABA4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C6ED7-79E2-4E97-814B-82C1BDF71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15F4E-BF64-45D5-A531-15B5B1B9E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96235-DC89-4765-B5B7-F3C3A6554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BB335-E208-4059-AB9B-DBF402831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81198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BEEA0-8D77-488D-859A-6B615076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379F0-E860-47EA-B2B4-B0196674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ED6EB3-E4E9-450A-9640-1AF98337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254BD4-C2B8-43D9-8798-5AED0FAA7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6D1611-10A4-41B8-9BDA-57A0654EA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CDF336-7AA5-4ED1-A05F-8BADBFCA10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0E07F5-407F-4A6D-B1C9-9858488A7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A330881-E1B1-4E71-BA00-724F25849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D266-3C29-434F-A70B-E734A35C7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89942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1BE8-1FAA-4817-A7E7-E3FE9B75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B130F6-169E-4EE5-B2CF-6A73426C8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7E1409-9BDC-41D9-B691-25B3D7B70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7948BE-D2CA-4E1F-ADC5-1D4623A29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2EAE-8498-4BEE-8F3D-2884F2B70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80588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E622DE-E955-4BA9-9463-D7787D76A9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2B5424-40D8-41E5-B17D-28B7A8999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BB8956-2153-49C7-B1E3-A20BC42D4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0967-6DB3-4218-AEB8-585C64638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843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0E09-CC8F-404D-9355-9A5EE540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EB846-A5A4-46D3-B992-18775A75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02381-538C-44F8-85CA-3EFB08D6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01B33-D028-475F-BE17-8DBF008A8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EFE34-84BC-4BD4-9030-CA1E3AE38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DFE44-DAF5-41C4-A8CA-A1652C94D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84FA9-8F9E-4326-AF01-FD43BB52D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387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819C-C96F-439E-BF1D-5B04ADBE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FB9CE8-7DB1-41B3-93B2-24B53F49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7234A-8F72-48A1-83F7-F855DA88F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71474-1056-4E00-BDA1-7BE33BFCC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72A29-58F9-43A4-BA78-35D022B0A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7B10C-A728-4195-91AC-B021C87F7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E33A-7B38-4D07-8088-C87C46E0D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72762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660A43-DFF1-48D6-B33F-2DC89D717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10E3027-2966-4D2F-B33D-63C0B7071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8CAD4C-3210-445C-99A3-9E0E5DA50C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5A23E1-9EE6-4634-A975-4248384398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AA19CC-39F2-4C9F-BC54-F51F3C7862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4E9B33D-AFF5-45CF-901E-4D5684E4A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9FC29424-98E4-440D-86A1-9C6E68B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88D757-0D2A-4698-8947-49ABB31D24D3}" type="slidenum">
              <a:rPr lang="en-US" altLang="zh-CN" sz="1400"/>
              <a:pPr/>
              <a:t>1</a:t>
            </a:fld>
            <a:endParaRPr lang="en-US" altLang="zh-CN" sz="1400"/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108DE73C-E2EC-4145-94F0-1EF23C1C7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第十四章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习题课</a:t>
            </a:r>
          </a:p>
        </p:txBody>
      </p:sp>
      <p:sp>
        <p:nvSpPr>
          <p:cNvPr id="108548" name="Rectangle 14">
            <a:extLst>
              <a:ext uri="{FF2B5EF4-FFF2-40B4-BE49-F238E27FC236}">
                <a16:creationId xmlns:a16="http://schemas.microsoft.com/office/drawing/2014/main" id="{B13703A5-7063-4E72-97EA-B46F0916A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无向图、有向图、关联与相邻、简单图、完全图、正则图、子图、补图；握手定理与推论；图的同构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通路与回路及其分类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无向图的连通性与连通度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有向图的连通性及其分类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图的矩阵表示</a:t>
            </a:r>
          </a:p>
          <a:p>
            <a:pPr eaLnBrk="1" hangingPunct="1">
              <a:buClr>
                <a:srgbClr val="FF9900"/>
              </a:buClr>
            </a:pP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4ACAEABA-4255-4D82-805D-4922161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791BBB-73E3-496D-A182-2BD336DAB811}" type="slidenum">
              <a:rPr lang="en-US" altLang="zh-CN" sz="1400"/>
              <a:pPr/>
              <a:t>2</a:t>
            </a:fld>
            <a:endParaRPr lang="en-US" altLang="zh-CN" sz="14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E0F9230-E37F-4A49-AAD6-1BD4A07CD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基本要求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EABB0D27-B263-49F7-887E-BCA61C34C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深刻理解握手定理及推论的内容并能灵活地应用它们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深刻理解图同构、简单图、完全图、正则图、子图、补图、二部图的概念以及它们的性质及相互之间的关系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记住通路与回路的定义、分类及表示法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深刻理解与无向图连通性、连通度有关的诸多概念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会判别有向图连通性的类型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熟练掌握用邻接矩阵及其幂求有向图中通路与回路数的方法，会求可达矩阵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>
            <a:extLst>
              <a:ext uri="{FF2B5EF4-FFF2-40B4-BE49-F238E27FC236}">
                <a16:creationId xmlns:a16="http://schemas.microsoft.com/office/drawing/2014/main" id="{CD5A96EE-1BB6-48B6-B728-5CEF1E9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A17C69-F680-4D1C-9A8D-F2872C169CE5}" type="slidenum">
              <a:rPr lang="en-US" altLang="zh-CN" sz="1400"/>
              <a:pPr/>
              <a:t>3</a:t>
            </a:fld>
            <a:endParaRPr lang="en-US" altLang="zh-CN" sz="1400"/>
          </a:p>
        </p:txBody>
      </p:sp>
      <p:sp>
        <p:nvSpPr>
          <p:cNvPr id="112643" name="Rectangle 9">
            <a:extLst>
              <a:ext uri="{FF2B5EF4-FFF2-40B4-BE49-F238E27FC236}">
                <a16:creationId xmlns:a16="http://schemas.microsoft.com/office/drawing/2014/main" id="{10643A9A-F74D-42EE-9739-45BD1CC1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3950"/>
            <a:ext cx="7561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阶无向图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中，每个顶点的度数不是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就是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6.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中至少有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度顶点或至少有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度顶点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2644" name="Rectangle 11">
            <a:extLst>
              <a:ext uri="{FF2B5EF4-FFF2-40B4-BE49-F238E27FC236}">
                <a16:creationId xmlns:a16="http://schemas.microsoft.com/office/drawing/2014/main" id="{008742A8-D784-4EE2-B520-B968DB17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2645" name="Rectangle 12">
            <a:extLst>
              <a:ext uri="{FF2B5EF4-FFF2-40B4-BE49-F238E27FC236}">
                <a16:creationId xmlns:a16="http://schemas.microsoft.com/office/drawing/2014/main" id="{FADB89D9-A0A7-43AF-983B-0E073C3C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78486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   关键是利用握手定理的推论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方法一</a:t>
            </a:r>
            <a:r>
              <a:rPr lang="zh-CN" altLang="en-US" b="1" dirty="0">
                <a:latin typeface="Times New Roman" panose="02020603050405020304" pitchFamily="18" charset="0"/>
              </a:rPr>
              <a:t>：穷举法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中有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度顶点，则必有</a:t>
            </a:r>
            <a:r>
              <a:rPr lang="en-US" altLang="zh-CN" b="1" dirty="0">
                <a:latin typeface="Times New Roman" panose="02020603050405020304" pitchFamily="18" charset="0"/>
              </a:rPr>
              <a:t>(9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度顶点，由握手定理推论可知，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,9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只有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种可能：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(0,9), (2,7), (4,5), (6,3), (8,1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）它们都满足要求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方法二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：反证法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否则，由握手定理推论可知，“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至多有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度顶点并且至多有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度顶点”，这与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9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阶图矛盾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>
            <a:extLst>
              <a:ext uri="{FF2B5EF4-FFF2-40B4-BE49-F238E27FC236}">
                <a16:creationId xmlns:a16="http://schemas.microsoft.com/office/drawing/2014/main" id="{4291DA8F-8A96-4A37-845B-F24666BB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2D89CF-9D27-431C-98B5-BF4D8079C189}" type="slidenum">
              <a:rPr lang="en-US" altLang="zh-CN" sz="1400"/>
              <a:pPr/>
              <a:t>4</a:t>
            </a:fld>
            <a:endParaRPr lang="en-US" altLang="zh-CN" sz="1400"/>
          </a:p>
        </p:txBody>
      </p:sp>
      <p:sp>
        <p:nvSpPr>
          <p:cNvPr id="114691" name="Rectangle 10">
            <a:extLst>
              <a:ext uri="{FF2B5EF4-FFF2-40B4-BE49-F238E27FC236}">
                <a16:creationId xmlns:a16="http://schemas.microsoft.com/office/drawing/2014/main" id="{D131C840-FDE5-4217-B6DE-BEE2E102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3950"/>
            <a:ext cx="8208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．数组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2, 2, 2, 2, 3, 3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能简单图化吗？若能，画出尽可能多的非同构的图来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4692" name="Rectangle 12">
            <a:extLst>
              <a:ext uri="{FF2B5EF4-FFF2-40B4-BE49-F238E27FC236}">
                <a16:creationId xmlns:a16="http://schemas.microsoft.com/office/drawing/2014/main" id="{73BEF7DF-7852-4D29-98B8-06D750F8C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114693" name="Picture 13" descr="14-11">
            <a:extLst>
              <a:ext uri="{FF2B5EF4-FFF2-40B4-BE49-F238E27FC236}">
                <a16:creationId xmlns:a16="http://schemas.microsoft.com/office/drawing/2014/main" id="{FE5DF5F1-99FE-44D1-9311-BF9F5E01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4"/>
          <a:stretch>
            <a:fillRect/>
          </a:stretch>
        </p:blipFill>
        <p:spPr bwMode="auto">
          <a:xfrm>
            <a:off x="827088" y="3500438"/>
            <a:ext cx="734536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Rectangle 14">
            <a:extLst>
              <a:ext uri="{FF2B5EF4-FFF2-40B4-BE49-F238E27FC236}">
                <a16:creationId xmlns:a16="http://schemas.microsoft.com/office/drawing/2014/main" id="{E02780BC-1CBA-4D19-A7E5-F7D6AFDF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2073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只要能画出</a:t>
            </a:r>
            <a:r>
              <a:rPr lang="en-US" altLang="zh-CN" b="1" dirty="0">
                <a:latin typeface="Times New Roman" panose="02020603050405020304" pitchFamily="18" charset="0"/>
              </a:rPr>
              <a:t>6 </a:t>
            </a:r>
            <a:r>
              <a:rPr lang="zh-CN" altLang="en-US" b="1" dirty="0">
                <a:latin typeface="Times New Roman" panose="02020603050405020304" pitchFamily="18" charset="0"/>
              </a:rPr>
              <a:t>阶无向简单图，就说明它可简单图化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下图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个图都以此数列为度数列，请证明它们彼此不同构，都是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的子图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>
            <a:extLst>
              <a:ext uri="{FF2B5EF4-FFF2-40B4-BE49-F238E27FC236}">
                <a16:creationId xmlns:a16="http://schemas.microsoft.com/office/drawing/2014/main" id="{1136ABD3-B9E0-40B3-90D7-89A69D9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3403D-CB9A-40C5-AF2C-79B3638C7BBC}" type="slidenum">
              <a:rPr lang="en-US" altLang="zh-CN" sz="1400"/>
              <a:pPr/>
              <a:t>5</a:t>
            </a:fld>
            <a:endParaRPr lang="en-US" altLang="zh-CN" sz="1400"/>
          </a:p>
        </p:txBody>
      </p:sp>
      <p:sp>
        <p:nvSpPr>
          <p:cNvPr id="118787" name="Rectangle 9">
            <a:extLst>
              <a:ext uri="{FF2B5EF4-FFF2-40B4-BE49-F238E27FC236}">
                <a16:creationId xmlns:a16="http://schemas.microsoft.com/office/drawing/2014/main" id="{F7564147-BB3F-44A5-B847-C47B40F0F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7848600" cy="46799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中有几种非同构的圈？</a:t>
            </a:r>
            <a:endParaRPr lang="zh-CN" altLang="en-US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中有几种非圈非同构的简单回路？</a:t>
            </a:r>
            <a:endParaRPr lang="zh-CN" altLang="en-US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是哪类连通图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?</a:t>
            </a:r>
            <a:endParaRPr lang="en-US" altLang="zh-CN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8788" name="Picture 10" descr="14-13">
            <a:extLst>
              <a:ext uri="{FF2B5EF4-FFF2-40B4-BE49-F238E27FC236}">
                <a16:creationId xmlns:a16="http://schemas.microsoft.com/office/drawing/2014/main" id="{6E97E7E3-7115-4D59-954A-C4EEECFA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828"/>
          <a:stretch>
            <a:fillRect/>
          </a:stretch>
        </p:blipFill>
        <p:spPr bwMode="auto">
          <a:xfrm>
            <a:off x="5795963" y="1341438"/>
            <a:ext cx="29511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Rectangle 11">
            <a:extLst>
              <a:ext uri="{FF2B5EF4-FFF2-40B4-BE49-F238E27FC236}">
                <a16:creationId xmlns:a16="http://schemas.microsoft.com/office/drawing/2014/main" id="{D0048993-F239-4449-8633-A463DA48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684053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．有向图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如图所示，</a:t>
            </a:r>
            <a:r>
              <a:rPr lang="zh-CN" altLang="en-US" b="1" dirty="0">
                <a:solidFill>
                  <a:srgbClr val="0066FF"/>
                </a:solidFill>
              </a:rPr>
              <a:t>回答下列诸问：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90" name="Rectangle 13">
            <a:extLst>
              <a:ext uri="{FF2B5EF4-FFF2-40B4-BE49-F238E27FC236}">
                <a16:creationId xmlns:a16="http://schemas.microsoft.com/office/drawing/2014/main" id="{200EE739-74C1-4E3C-BD1D-A123B8E2E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b="0" dirty="0"/>
              <a:t>3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DB4383E-D77B-4793-AE79-8B4DB3305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85332"/>
            <a:ext cx="8229600" cy="215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种非同构的圈，长度分别为</a:t>
            </a:r>
            <a:r>
              <a:rPr lang="en-US" altLang="zh-CN" dirty="0">
                <a:latin typeface="Times New Roman" panose="02020603050405020304" pitchFamily="18" charset="0"/>
              </a:rPr>
              <a:t>1,2,3</a:t>
            </a:r>
            <a:r>
              <a:rPr lang="zh-CN" altLang="en-US" dirty="0">
                <a:latin typeface="Times New Roman" panose="02020603050405020304" pitchFamily="18" charset="0"/>
              </a:rPr>
              <a:t>，请画出它们的图形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种非圈的非同构的简单回路，它们的长度分别为 </a:t>
            </a:r>
            <a:r>
              <a:rPr lang="en-US" altLang="zh-CN" dirty="0">
                <a:latin typeface="Times New Roman" panose="02020603050405020304" pitchFamily="18" charset="0"/>
              </a:rPr>
              <a:t>4,5,6. </a:t>
            </a:r>
            <a:r>
              <a:rPr lang="zh-CN" altLang="en-US" dirty="0">
                <a:latin typeface="Times New Roman" panose="02020603050405020304" pitchFamily="18" charset="0"/>
              </a:rPr>
              <a:t>请画出它们的图形来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是强连通的（为什么？）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>
            <a:extLst>
              <a:ext uri="{FF2B5EF4-FFF2-40B4-BE49-F238E27FC236}">
                <a16:creationId xmlns:a16="http://schemas.microsoft.com/office/drawing/2014/main" id="{1136ABD3-B9E0-40B3-90D7-89A69D9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63403D-CB9A-40C5-AF2C-79B3638C7BBC}" type="slidenum">
              <a:rPr lang="en-US" altLang="zh-CN" sz="1400"/>
              <a:pPr/>
              <a:t>6</a:t>
            </a:fld>
            <a:endParaRPr lang="en-US" altLang="zh-CN" sz="1400"/>
          </a:p>
        </p:txBody>
      </p:sp>
      <p:sp>
        <p:nvSpPr>
          <p:cNvPr id="118787" name="Rectangle 9">
            <a:extLst>
              <a:ext uri="{FF2B5EF4-FFF2-40B4-BE49-F238E27FC236}">
                <a16:creationId xmlns:a16="http://schemas.microsoft.com/office/drawing/2014/main" id="{F7564147-BB3F-44A5-B847-C47B40F0F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2553494"/>
            <a:ext cx="7848600" cy="369173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长度为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1,2,3,4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的通路各多少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条？其中几条是非初级的简单通路？</a:t>
            </a:r>
            <a:endParaRPr lang="zh-CN" altLang="en-US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长度为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1,2,3,4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的回路各多少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条？讨论它们的类型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endParaRPr lang="en-US" altLang="zh-CN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(6)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中长度为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的通路（不含回路）有多少条？</a:t>
            </a:r>
            <a:endParaRPr lang="zh-CN" altLang="en-US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(7)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中长度为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的回路有多少条？</a:t>
            </a:r>
            <a:endParaRPr lang="zh-CN" altLang="en-US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(8)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中长度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的通路有多少条？其中有几条是回路？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写出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的可达矩阵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b="0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8788" name="Picture 10" descr="14-13">
            <a:extLst>
              <a:ext uri="{FF2B5EF4-FFF2-40B4-BE49-F238E27FC236}">
                <a16:creationId xmlns:a16="http://schemas.microsoft.com/office/drawing/2014/main" id="{6E97E7E3-7115-4D59-954A-C4EEECFA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828"/>
          <a:stretch>
            <a:fillRect/>
          </a:stretch>
        </p:blipFill>
        <p:spPr bwMode="auto">
          <a:xfrm>
            <a:off x="6012160" y="1124744"/>
            <a:ext cx="29511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Rectangle 13">
            <a:extLst>
              <a:ext uri="{FF2B5EF4-FFF2-40B4-BE49-F238E27FC236}">
                <a16:creationId xmlns:a16="http://schemas.microsoft.com/office/drawing/2014/main" id="{200EE739-74C1-4E3C-BD1D-A123B8E2E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b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498227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>
            <a:extLst>
              <a:ext uri="{FF2B5EF4-FFF2-40B4-BE49-F238E27FC236}">
                <a16:creationId xmlns:a16="http://schemas.microsoft.com/office/drawing/2014/main" id="{1659A5EB-3355-4860-9351-8BA9DC54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09C147-6141-4133-AEBB-9FD6F7C04A3B}" type="slidenum">
              <a:rPr lang="en-US" altLang="zh-CN" sz="1400"/>
              <a:pPr/>
              <a:t>7</a:t>
            </a:fld>
            <a:endParaRPr lang="en-US" altLang="zh-CN" sz="1400"/>
          </a:p>
        </p:txBody>
      </p:sp>
      <p:sp>
        <p:nvSpPr>
          <p:cNvPr id="120835" name="Rectangle 9">
            <a:extLst>
              <a:ext uri="{FF2B5EF4-FFF2-40B4-BE49-F238E27FC236}">
                <a16:creationId xmlns:a16="http://schemas.microsoft.com/office/drawing/2014/main" id="{CDDD7136-23AD-4CA8-83A1-71C34EAC8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b="0" dirty="0"/>
              <a:t>3</a:t>
            </a:r>
            <a:r>
              <a:rPr lang="zh-CN" altLang="en-US" b="0" dirty="0"/>
              <a:t>（续）</a:t>
            </a:r>
            <a:endParaRPr lang="zh-CN" altLang="en-US" dirty="0"/>
          </a:p>
        </p:txBody>
      </p:sp>
      <p:sp>
        <p:nvSpPr>
          <p:cNvPr id="120836" name="Rectangle 10">
            <a:extLst>
              <a:ext uri="{FF2B5EF4-FFF2-40B4-BE49-F238E27FC236}">
                <a16:creationId xmlns:a16="http://schemas.microsoft.com/office/drawing/2014/main" id="{91F52F29-B37D-446D-AA47-F9F53E51B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2658" y="148478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为解</a:t>
            </a:r>
            <a:r>
              <a:rPr lang="en-US" altLang="zh-CN" dirty="0">
                <a:latin typeface="Times New Roman" panose="02020603050405020304" pitchFamily="18" charset="0"/>
              </a:rPr>
              <a:t>(4)—(8)</a:t>
            </a:r>
            <a:r>
              <a:rPr lang="zh-CN" altLang="en-US" dirty="0">
                <a:latin typeface="Times New Roman" panose="02020603050405020304" pitchFamily="18" charset="0"/>
              </a:rPr>
              <a:t>，只需先求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的邻接矩阵的前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次幂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zh-CN" dirty="0"/>
              <a:t> </a:t>
            </a:r>
          </a:p>
        </p:txBody>
      </p:sp>
      <p:graphicFrame>
        <p:nvGraphicFramePr>
          <p:cNvPr id="120837" name="Object 11">
            <a:extLst>
              <a:ext uri="{FF2B5EF4-FFF2-40B4-BE49-F238E27FC236}">
                <a16:creationId xmlns:a16="http://schemas.microsoft.com/office/drawing/2014/main" id="{2A009CA2-61BB-4F66-8D37-6039BC99A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10366"/>
              </p:ext>
            </p:extLst>
          </p:nvPr>
        </p:nvGraphicFramePr>
        <p:xfrm>
          <a:off x="1979613" y="2492896"/>
          <a:ext cx="4516437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公式" r:id="rId4" imgW="2781300" imgH="1854200" progId="Equation.3">
                  <p:embed/>
                </p:oleObj>
              </mc:Choice>
              <mc:Fallback>
                <p:oleObj name="公式" r:id="rId4" imgW="2781300" imgH="1854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896"/>
                        <a:ext cx="4516437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>
            <a:extLst>
              <a:ext uri="{FF2B5EF4-FFF2-40B4-BE49-F238E27FC236}">
                <a16:creationId xmlns:a16="http://schemas.microsoft.com/office/drawing/2014/main" id="{094CBE72-16C5-446F-9E0A-47F9F31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A64F8D-6797-461C-A4AC-88A93C1ED72A}" type="slidenum">
              <a:rPr lang="en-US" altLang="zh-CN" sz="1400"/>
              <a:pPr/>
              <a:t>8</a:t>
            </a:fld>
            <a:endParaRPr lang="en-US" altLang="zh-CN" sz="1400"/>
          </a:p>
        </p:txBody>
      </p:sp>
      <p:sp>
        <p:nvSpPr>
          <p:cNvPr id="122883" name="Rectangle 4">
            <a:extLst>
              <a:ext uri="{FF2B5EF4-FFF2-40B4-BE49-F238E27FC236}">
                <a16:creationId xmlns:a16="http://schemas.microsoft.com/office/drawing/2014/main" id="{554B29BE-9245-4686-AE6D-6D653620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5112246" cy="196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600" b="1" dirty="0">
                <a:latin typeface="Times New Roman" panose="02020603050405020304" pitchFamily="18" charset="0"/>
              </a:rPr>
              <a:t>(4)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</a:rPr>
              <a:t>长度为</a:t>
            </a:r>
            <a:r>
              <a:rPr lang="en-US" altLang="zh-CN" sz="2600" b="1" dirty="0">
                <a:latin typeface="Times New Roman" panose="02020603050405020304" pitchFamily="18" charset="0"/>
              </a:rPr>
              <a:t>1,2,3,4</a:t>
            </a:r>
            <a:r>
              <a:rPr lang="zh-CN" altLang="en-US" sz="2600" b="1" dirty="0">
                <a:latin typeface="Times New Roman" panose="02020603050405020304" pitchFamily="18" charset="0"/>
              </a:rPr>
              <a:t>的通路数分别为</a:t>
            </a:r>
            <a:r>
              <a:rPr lang="en-US" altLang="zh-CN" sz="2600" b="1" dirty="0">
                <a:latin typeface="Times New Roman" panose="02020603050405020304" pitchFamily="18" charset="0"/>
              </a:rPr>
              <a:t>0,0,2,2.  </a:t>
            </a:r>
            <a:r>
              <a:rPr lang="zh-CN" altLang="en-US" sz="2600" b="1" dirty="0">
                <a:latin typeface="Times New Roman" panose="02020603050405020304" pitchFamily="18" charset="0"/>
              </a:rPr>
              <a:t>其中只有长度为</a:t>
            </a:r>
            <a:r>
              <a:rPr lang="en-US" altLang="zh-CN" sz="2600" b="1" dirty="0">
                <a:latin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</a:rPr>
              <a:t>的两条是非初级的简单通路（定义意义下），见下图所示</a:t>
            </a:r>
            <a:r>
              <a:rPr lang="en-US" altLang="zh-CN" sz="2600" b="1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122884" name="Picture 5" descr="14-14">
            <a:extLst>
              <a:ext uri="{FF2B5EF4-FFF2-40B4-BE49-F238E27FC236}">
                <a16:creationId xmlns:a16="http://schemas.microsoft.com/office/drawing/2014/main" id="{E9298B45-6B4B-43A2-84FD-54195727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2"/>
          <a:stretch>
            <a:fillRect/>
          </a:stretch>
        </p:blipFill>
        <p:spPr bwMode="auto">
          <a:xfrm>
            <a:off x="842093" y="3746500"/>
            <a:ext cx="684053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Rectangle 6">
            <a:extLst>
              <a:ext uri="{FF2B5EF4-FFF2-40B4-BE49-F238E27FC236}">
                <a16:creationId xmlns:a16="http://schemas.microsoft.com/office/drawing/2014/main" id="{5EBC38B1-0EEA-457C-A1BC-2750E1AC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/>
              <a:t>练习</a:t>
            </a:r>
            <a:r>
              <a:rPr lang="en-US" altLang="zh-CN" sz="3200" dirty="0"/>
              <a:t>3</a:t>
            </a:r>
            <a:r>
              <a:rPr lang="zh-CN" altLang="en-US" sz="3200" dirty="0"/>
              <a:t>（续）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pic>
        <p:nvPicPr>
          <p:cNvPr id="6" name="Picture 10" descr="14-13">
            <a:extLst>
              <a:ext uri="{FF2B5EF4-FFF2-40B4-BE49-F238E27FC236}">
                <a16:creationId xmlns:a16="http://schemas.microsoft.com/office/drawing/2014/main" id="{EDE4E013-6BED-40D6-A5F6-408DD517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828"/>
          <a:stretch>
            <a:fillRect/>
          </a:stretch>
        </p:blipFill>
        <p:spPr bwMode="auto">
          <a:xfrm>
            <a:off x="5868988" y="1035050"/>
            <a:ext cx="29511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>
            <a:extLst>
              <a:ext uri="{FF2B5EF4-FFF2-40B4-BE49-F238E27FC236}">
                <a16:creationId xmlns:a16="http://schemas.microsoft.com/office/drawing/2014/main" id="{6CFA27AF-53AD-4210-A619-8DEFE72C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1BE004-F479-4098-931E-6EA444730A67}" type="slidenum">
              <a:rPr lang="en-US" altLang="zh-CN" sz="1400"/>
              <a:pPr/>
              <a:t>9</a:t>
            </a:fld>
            <a:endParaRPr lang="en-US" altLang="zh-CN" sz="1400"/>
          </a:p>
        </p:txBody>
      </p:sp>
      <p:sp>
        <p:nvSpPr>
          <p:cNvPr id="124931" name="Rectangle 7">
            <a:extLst>
              <a:ext uri="{FF2B5EF4-FFF2-40B4-BE49-F238E27FC236}">
                <a16:creationId xmlns:a16="http://schemas.microsoft.com/office/drawing/2014/main" id="{E25E62AA-5903-4704-BB19-D07EA590C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b="0" dirty="0"/>
              <a:t>3</a:t>
            </a:r>
            <a:r>
              <a:rPr lang="zh-CN" altLang="en-US" b="0" dirty="0"/>
              <a:t>（续）</a:t>
            </a:r>
            <a:endParaRPr lang="zh-CN" altLang="en-US" dirty="0"/>
          </a:p>
        </p:txBody>
      </p:sp>
      <p:sp>
        <p:nvSpPr>
          <p:cNvPr id="124932" name="Rectangle 8">
            <a:extLst>
              <a:ext uri="{FF2B5EF4-FFF2-40B4-BE49-F238E27FC236}">
                <a16:creationId xmlns:a16="http://schemas.microsoft.com/office/drawing/2014/main" id="{DA4ABD97-0467-432B-8B06-856350A9C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1,2,3,4</a:t>
            </a:r>
            <a:r>
              <a:rPr lang="zh-CN" altLang="en-US">
                <a:latin typeface="Times New Roman" panose="02020603050405020304" pitchFamily="18" charset="0"/>
              </a:rPr>
              <a:t>的回路数分别为</a:t>
            </a:r>
            <a:r>
              <a:rPr lang="en-US" altLang="zh-CN">
                <a:latin typeface="Times New Roman" panose="02020603050405020304" pitchFamily="18" charset="0"/>
              </a:rPr>
              <a:t>1,1,3,5. </a:t>
            </a:r>
            <a:r>
              <a:rPr lang="zh-CN" altLang="en-US">
                <a:latin typeface="Times New Roman" panose="02020603050405020304" pitchFamily="18" charset="0"/>
              </a:rPr>
              <a:t>其中长度为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的是初级的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环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；长度为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的是复杂的；长度为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的中有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条是复杂的，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条是初级的；长度为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的有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条是复杂的，有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条是非初级的简单回路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请在图中行遍以上各回路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不含回路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33</a:t>
            </a:r>
            <a:r>
              <a:rPr lang="zh-CN" altLang="en-US">
                <a:latin typeface="Times New Roman" panose="02020603050405020304" pitchFamily="18" charset="0"/>
              </a:rPr>
              <a:t>条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的回路为</a:t>
            </a:r>
            <a:r>
              <a:rPr lang="en-US" altLang="zh-CN">
                <a:latin typeface="Times New Roman" panose="02020603050405020304" pitchFamily="18" charset="0"/>
              </a:rPr>
              <a:t>11</a:t>
            </a:r>
            <a:r>
              <a:rPr lang="zh-CN" altLang="en-US">
                <a:latin typeface="Times New Roman" panose="02020603050405020304" pitchFamily="18" charset="0"/>
              </a:rPr>
              <a:t>条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长度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</a:t>
            </a:r>
            <a:r>
              <a:rPr lang="en-US" altLang="zh-CN">
                <a:latin typeface="Times New Roman" panose="02020603050405020304" pitchFamily="18" charset="0"/>
              </a:rPr>
              <a:t>88</a:t>
            </a:r>
            <a:r>
              <a:rPr lang="zh-CN" altLang="en-US">
                <a:latin typeface="Times New Roman" panose="02020603050405020304" pitchFamily="18" charset="0"/>
              </a:rPr>
              <a:t>条，其中</a:t>
            </a:r>
            <a:r>
              <a:rPr lang="en-US" altLang="zh-CN">
                <a:latin typeface="Times New Roman" panose="02020603050405020304" pitchFamily="18" charset="0"/>
              </a:rPr>
              <a:t>22</a:t>
            </a:r>
            <a:r>
              <a:rPr lang="zh-CN" altLang="en-US">
                <a:latin typeface="Times New Roman" panose="02020603050405020304" pitchFamily="18" charset="0"/>
              </a:rPr>
              <a:t>条为回路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(9) 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的全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全屏显示(4:3)</PresentationFormat>
  <Paragraphs>70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华文中宋</vt:lpstr>
      <vt:lpstr>Arial</vt:lpstr>
      <vt:lpstr>Times New Roman</vt:lpstr>
      <vt:lpstr>Wingdings</vt:lpstr>
      <vt:lpstr>默认设计模板</vt:lpstr>
      <vt:lpstr>公式</vt:lpstr>
      <vt:lpstr>第十四章 习题课</vt:lpstr>
      <vt:lpstr>基本要求</vt:lpstr>
      <vt:lpstr>PowerPoint 演示文稿</vt:lpstr>
      <vt:lpstr>PowerPoint 演示文稿</vt:lpstr>
      <vt:lpstr>练习3</vt:lpstr>
      <vt:lpstr>练习3</vt:lpstr>
      <vt:lpstr>练习3（续）</vt:lpstr>
      <vt:lpstr>PowerPoint 演示文稿</vt:lpstr>
      <vt:lpstr>练习3（续）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467</cp:revision>
  <dcterms:created xsi:type="dcterms:W3CDTF">2007-11-19T20:33:53Z</dcterms:created>
  <dcterms:modified xsi:type="dcterms:W3CDTF">2020-09-22T04:45:46Z</dcterms:modified>
</cp:coreProperties>
</file>