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6" r:id="rId2"/>
    <p:sldId id="288" r:id="rId3"/>
    <p:sldId id="290" r:id="rId4"/>
    <p:sldId id="291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A50021"/>
    <a:srgbClr val="CC00FF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65" autoAdjust="0"/>
    <p:restoredTop sz="84565" autoAdjust="0"/>
  </p:normalViewPr>
  <p:slideViewPr>
    <p:cSldViewPr>
      <p:cViewPr varScale="1">
        <p:scale>
          <a:sx n="57" d="100"/>
          <a:sy n="57" d="100"/>
        </p:scale>
        <p:origin x="83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3CEE162-BB87-4D8A-AFD3-12D7B1C29E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189C1A0-2F3C-4F34-B36E-81340DF40CB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67121B69-62FE-443D-AC60-5786ADB4187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FAB09A2F-7DF1-4BC1-A1EC-57714A89B3A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1B5244-CD8D-4D6C-ADB2-0F415B6E6C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897D88C-FD76-4A61-B409-E2D23D2152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BE66D68-9D53-4B6F-A8CE-162159CE47A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D72B391-4D5F-485F-B0A8-506670A41BD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31E9DA0-9EDB-46C3-A0A2-7FC83C0428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5F27D0-1756-4B4E-9F5C-449E985B5D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9F9FA3D-0CDD-4555-BBDE-5B4EFB7FF4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380BAF-BB92-4146-A8E9-54752037B4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78DCD4-535B-4BBA-92A7-07D9E137C3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47E86-A06D-4976-8208-F55D1C06EDF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C8B79D1E-D04B-4723-838E-97CD2E8382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6A514D36-4DB0-4687-A4C2-913926A96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481838-9947-4EF2-9768-2E04E4C09E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ABB84-D2CE-4192-92D6-F352F535C9D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30754" name="Rectangle 2">
            <a:extLst>
              <a:ext uri="{FF2B5EF4-FFF2-40B4-BE49-F238E27FC236}">
                <a16:creationId xmlns:a16="http://schemas.microsoft.com/office/drawing/2014/main" id="{6070C3F4-ED5B-4495-8D58-7007572F6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8498B958-9775-4071-B68B-A02C2BCE8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3170C2-7FC5-4650-B619-2087CA12A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16DBD-D577-44E5-BBDC-32BAEB5E5F1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EB3A50F1-A412-4454-B63A-E817862B32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F78E5866-3EC8-4BD6-9C9B-462B95502E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2A94C5-EA97-4A24-B9B3-E7A73C8460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86C-40DD-4B3C-8736-552D5C178C8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C905B0F8-86E6-408A-A750-39CE5FFB8B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3713C07A-3B10-42CA-B2CA-01F20D029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5 14 10 7</a:t>
            </a:r>
          </a:p>
          <a:p>
            <a:r>
              <a:rPr lang="en-US" altLang="zh-CN" dirty="0"/>
              <a:t>5 8   10 18</a:t>
            </a:r>
          </a:p>
          <a:p>
            <a:r>
              <a:rPr lang="en-US" altLang="zh-CN" dirty="0"/>
              <a:t>7 8   14 18</a:t>
            </a: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54923-8722-4747-A67A-502E3D487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05D974-3075-4831-A2A4-AAD9FC09A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D2315-176A-413A-A1E2-8345013E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CA341-01D0-40B2-B97E-CC5B8036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71991-AD6B-4468-BB35-2AC0711D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A142B-EE17-4775-A4F8-F92CA0174D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88375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27F4-42F7-4516-9B84-D4875E9A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33057F-D1E3-449D-9B6F-28F49DE33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D1713-3F7D-4C8D-9E76-B28D4451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A0B92-5144-47A9-8782-830A4FC8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D0F4F-5D09-47E0-BF55-41E78044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4D8FA-FF61-4293-8497-0D83CC917A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79409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A27033-60C4-47F5-A295-C55BD6C42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0799E0-7321-4BB0-87E1-66FF0387B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551BE-4CE9-4D3D-BE24-46ED20F3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5CBAA-F38C-4DB4-894C-26E36495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204B4-C0A6-4F78-BFE9-884382CC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EBBAA-B890-4914-AFAB-9D0C81A1D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327133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6A438-2D50-4AB3-9E33-13639255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AA93F6-BD1D-410B-BBAB-5AF6DB2326A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8E8C55-ED70-4196-919B-92C63F28830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409911B-9397-47B5-86D4-619D69B5A68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F731E6D-02A2-470F-A47A-6728424D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EBDFC36-A68A-4CB2-A3CA-0C9CF9F8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33DCFFF-3E75-4091-A3CC-48DF381A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F58D19C-F1B2-4840-AA23-96D8CEF0F0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2649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AFB66-BE2D-4FD0-96C3-56E08FF3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DC296-9710-4888-BEAA-D542A0AC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37802-712B-421F-B0F4-48BE0B79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1AB3F-C4E9-46BC-AE3F-82E50E94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7C40D-5850-4E0B-80DD-B2E029BD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9176E-846A-484B-8B27-C43E8B45F1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37314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34F7C-362C-42A0-A521-F0642447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1DFB3E-46B2-4773-9735-27E49597B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51F96-EBFC-48CD-B3D9-9CE7D701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BE1D0-8F36-43FD-B7E6-36A8D04B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FAD51-B47C-41F2-A479-866A61BD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A2F7C-F97F-47CB-9850-264795C57A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09562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843CB-DFFE-4C5C-9357-A773BBA5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9BFF1-B967-4E39-A350-C3A9C875E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EA6818-905B-4ED8-8AFA-8DDBFEC74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018B5-30A1-4621-A6D3-27E7472C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0D28B8-3579-4368-99CE-C0A1FDB7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8B4E89-2B9C-4CBB-8686-BED54AF0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32431-E5D3-40D2-B446-94FE01E7AC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34000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79471-3A67-49AF-A366-1329C8A3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D2CFE-47BB-4E16-B9B4-6BE49453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90BC4-6CE6-4B96-9551-4D5ABB18A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A29465-346E-4A9B-B1BC-400D22E1C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FA8301-5DF5-49E5-9341-4B2DDC559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2F530E-19F9-4FAB-B9BC-89FE4AFC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4943FF-77CA-40BE-8BE9-1F925243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49EDBC-E4F0-41A6-826F-5807EE35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51C26-ED3C-4092-AAA2-5DEB26DAC2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40547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2E9B6-55F4-4029-81AF-E343DCC1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E03252-DBCF-4816-A549-0AEFF81D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AEC092-048C-470E-A689-1FFE1AF3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6CEF3F-7A59-4488-8BD9-CEA854FB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6028A-B777-4EF6-ABAC-2664919787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582890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1004A4-C899-49C5-A215-512B8466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CC8527-1F39-4B96-8F92-B7DC2C82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CAFFBF-3C08-45DD-8F1D-0DB9BF00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FF6AC-E0A4-450D-B223-6A2F988870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34246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3D6B0-B7ED-4E9C-AA02-848FF972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4C40D-5A36-4685-B668-24226DC4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702BC8-3844-4184-B745-77017F523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2599A-93F5-4E34-88AD-BAC0429A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BEDBB-2A0D-4A86-832C-BB6DBE3A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C5AF5-8351-42BB-A8FD-06997E9E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44DDC-2E67-4C0B-91EC-FC719A8042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33589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BC600-F763-4681-B4FC-4ECC9BEE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F2EF51-A46B-490E-8B95-E373FA9F4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4A40D8-75A6-45D6-A032-A867A9EE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882AF-D257-44DC-AD7F-C8E9063E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637320-6CB5-4CC2-AC74-1F422637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F7D02-3B8F-4FE9-8A25-758D7B14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4EB63-388F-40F4-9DDA-DE84777DC4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46564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1CFE96C-A93A-4B0D-ABEA-0099F8900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ECFCD0-3AD7-4FAF-80F0-D8ECB4393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5A54BF7-304A-4BC2-831B-0BF2F379D5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F9B5C00-0798-4283-ABE8-083F9E7495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4FC6CA4-82D3-44C1-A25A-1E86BEF209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5A6B8F-F505-4CC5-9AE3-E5DA733766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8CBA5-201B-434B-BEBA-7E839C69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FDD0-F33E-4E56-B07B-C953F2A3F03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A28F09F8-9EF0-40A4-AEBB-A7DF4703E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第十五章 习题课</a:t>
            </a:r>
            <a:r>
              <a:rPr lang="zh-CN" altLang="en-US"/>
              <a:t> </a:t>
            </a:r>
          </a:p>
        </p:txBody>
      </p:sp>
      <p:sp>
        <p:nvSpPr>
          <p:cNvPr id="325645" name="Rectangle 13">
            <a:extLst>
              <a:ext uri="{FF2B5EF4-FFF2-40B4-BE49-F238E27FC236}">
                <a16:creationId xmlns:a16="http://schemas.microsoft.com/office/drawing/2014/main" id="{79A33FC4-6FD6-4A53-903E-5D0A60842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040313"/>
          </a:xfrm>
        </p:spPr>
        <p:txBody>
          <a:bodyPr/>
          <a:lstStyle/>
          <a:p>
            <a:r>
              <a:rPr lang="zh-CN" altLang="en-US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欧拉通路、欧拉回路、欧拉图、半欧拉图及其判别法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哈密顿通路、哈密顿回路、哈密顿图、半哈密顿图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带权图、货郎担问题</a:t>
            </a:r>
          </a:p>
          <a:p>
            <a:pPr>
              <a:spcBef>
                <a:spcPct val="60000"/>
              </a:spcBef>
            </a:pPr>
            <a:r>
              <a:rPr lang="zh-CN" altLang="en-US"/>
              <a:t>基本要求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深刻理解欧拉图、半欧拉图的定义及判别定理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深刻理解哈密顿图、半哈密顿图的定义</a:t>
            </a:r>
            <a:r>
              <a:rPr lang="en-US" altLang="zh-CN"/>
              <a:t>. 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会用哈密顿图的必要条件判断某些图不是哈密顿图</a:t>
            </a:r>
            <a:r>
              <a:rPr lang="en-US" altLang="zh-CN"/>
              <a:t>. 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会用充分条件判断某些图是哈密顿图</a:t>
            </a:r>
            <a:r>
              <a:rPr lang="en-US" altLang="zh-CN"/>
              <a:t>. </a:t>
            </a:r>
            <a:r>
              <a:rPr lang="zh-CN" altLang="en-US"/>
              <a:t>要特别注意的是，不能将必要条件当作充分条件，也不要将充分条件当必要条件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BCC02B95-116D-460A-A603-B9699AAD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791-530A-41A0-956A-E2188DECC25C}" type="slidenum">
              <a:rPr lang="en-US" altLang="zh-CN"/>
              <a:pPr/>
              <a:t>2</a:t>
            </a:fld>
            <a:endParaRPr lang="en-US" altLang="zh-CN"/>
          </a:p>
        </p:txBody>
      </p:sp>
      <p:pic>
        <p:nvPicPr>
          <p:cNvPr id="329738" name="Picture 10" descr="15-12">
            <a:extLst>
              <a:ext uri="{FF2B5EF4-FFF2-40B4-BE49-F238E27FC236}">
                <a16:creationId xmlns:a16="http://schemas.microsoft.com/office/drawing/2014/main" id="{D025E0A8-F670-4187-B364-A301B088C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196975"/>
            <a:ext cx="2808287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9737" name="Rectangle 9">
            <a:extLst>
              <a:ext uri="{FF2B5EF4-FFF2-40B4-BE49-F238E27FC236}">
                <a16:creationId xmlns:a16="http://schemas.microsoft.com/office/drawing/2014/main" id="{79D27A2E-C7C5-4FE8-B857-376853904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81075"/>
            <a:ext cx="590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 b="1" dirty="0">
                <a:solidFill>
                  <a:srgbClr val="0066FF"/>
                </a:solidFill>
              </a:rPr>
              <a:t> </a:t>
            </a:r>
            <a:r>
              <a:rPr lang="zh-CN" altLang="en-US" b="1" dirty="0">
                <a:solidFill>
                  <a:srgbClr val="0066FF"/>
                </a:solidFill>
              </a:rPr>
              <a:t>证明下图不是哈密顿图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. (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破坏必要条件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29739" name="Rectangle 11">
            <a:extLst>
              <a:ext uri="{FF2B5EF4-FFF2-40B4-BE49-F238E27FC236}">
                <a16:creationId xmlns:a16="http://schemas.microsoft.com/office/drawing/2014/main" id="{2909D2E6-85DB-4D34-857A-A7CB74AD8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84313"/>
            <a:ext cx="44640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方法一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利用定理</a:t>
            </a:r>
            <a:r>
              <a:rPr lang="en-US" altLang="zh-CN" dirty="0">
                <a:latin typeface="Times New Roman" panose="02020603050405020304" pitchFamily="18" charset="0"/>
              </a:rPr>
              <a:t>15.6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取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i="1" dirty="0">
                <a:latin typeface="Times New Roman" panose="02020603050405020304" pitchFamily="18" charset="0"/>
              </a:rPr>
              <a:t>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= 7 &gt; 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 = 6  </a:t>
            </a:r>
          </a:p>
        </p:txBody>
      </p:sp>
      <p:sp>
        <p:nvSpPr>
          <p:cNvPr id="329740" name="Rectangle 12">
            <a:extLst>
              <a:ext uri="{FF2B5EF4-FFF2-40B4-BE49-F238E27FC236}">
                <a16:creationId xmlns:a16="http://schemas.microsoft.com/office/drawing/2014/main" id="{A910F1E6-1ED8-4117-AB3B-6BC7C868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15888"/>
            <a:ext cx="6335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/>
              <a:t>练习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9741" name="Rectangle 13">
            <a:extLst>
              <a:ext uri="{FF2B5EF4-FFF2-40B4-BE49-F238E27FC236}">
                <a16:creationId xmlns:a16="http://schemas.microsoft.com/office/drawing/2014/main" id="{3C5337C1-7DC2-455E-B99E-6387BB7B7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852738"/>
            <a:ext cx="6697663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方法二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为二部图，互补顶点子集</a:t>
            </a:r>
          </a:p>
          <a:p>
            <a:pPr>
              <a:spcBef>
                <a:spcPct val="0"/>
              </a:spcBef>
            </a:pPr>
            <a:r>
              <a:rPr lang="zh-CN" altLang="en-US" i="1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l</a:t>
            </a:r>
            <a:r>
              <a:rPr lang="en-US" altLang="zh-CN" dirty="0">
                <a:latin typeface="Times New Roman" panose="02020603050405020304" pitchFamily="18" charset="0"/>
              </a:rPr>
              <a:t>}, 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= {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 = 6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 7 = 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|. </a:t>
            </a:r>
          </a:p>
        </p:txBody>
      </p:sp>
      <p:sp>
        <p:nvSpPr>
          <p:cNvPr id="329742" name="Rectangle 14">
            <a:extLst>
              <a:ext uri="{FF2B5EF4-FFF2-40B4-BE49-F238E27FC236}">
                <a16:creationId xmlns:a16="http://schemas.microsoft.com/office/drawing/2014/main" id="{63569C0F-3AAE-4FAE-890F-DED0C978A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21163"/>
            <a:ext cx="8280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方法三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利用可能出现在哈密顿回路上的边至少有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为阶数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条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这也是哈密顿图的一个必要条件，记为（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此图中，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</a:rPr>
              <a:t>= 13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</a:rPr>
              <a:t>= 21. </a:t>
            </a: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</a:rPr>
              <a:t>均为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度顶点，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度顶点，且它们关联边互不相同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而在哈密顿回路上，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每个顶点准确地关联两条边，于是可能用的边至多有</a:t>
            </a:r>
            <a:r>
              <a:rPr lang="en-US" altLang="zh-CN" dirty="0">
                <a:latin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(3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2+3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1) = 12. </a:t>
            </a:r>
            <a:r>
              <a:rPr lang="zh-CN" altLang="en-US" dirty="0">
                <a:latin typeface="Times New Roman" panose="02020603050405020304" pitchFamily="18" charset="0"/>
              </a:rPr>
              <a:t>这达不到（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dirty="0">
                <a:latin typeface="Times New Roman" panose="02020603050405020304" pitchFamily="18" charset="0"/>
              </a:rPr>
              <a:t>）的要求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6E49C80-DCCA-4C31-A664-090596836C6B}"/>
              </a:ext>
            </a:extLst>
          </p:cNvPr>
          <p:cNvSpPr/>
          <p:nvPr/>
        </p:nvSpPr>
        <p:spPr>
          <a:xfrm>
            <a:off x="5868144" y="213285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A4D0CF5-9AB4-43C5-86FF-290136F03F8C}"/>
              </a:ext>
            </a:extLst>
          </p:cNvPr>
          <p:cNvSpPr/>
          <p:nvPr/>
        </p:nvSpPr>
        <p:spPr>
          <a:xfrm>
            <a:off x="7739956" y="3140968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570BB54-BFAF-462D-B4D6-11FA3CC70C89}"/>
              </a:ext>
            </a:extLst>
          </p:cNvPr>
          <p:cNvSpPr/>
          <p:nvPr/>
        </p:nvSpPr>
        <p:spPr>
          <a:xfrm>
            <a:off x="7739956" y="110281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874A49E-D600-477D-BA16-30C2405CFF1A}"/>
              </a:ext>
            </a:extLst>
          </p:cNvPr>
          <p:cNvSpPr/>
          <p:nvPr/>
        </p:nvSpPr>
        <p:spPr>
          <a:xfrm>
            <a:off x="6813062" y="2719387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BEB4A1E-AD6B-4D32-8FD9-A2193F826272}"/>
              </a:ext>
            </a:extLst>
          </p:cNvPr>
          <p:cNvSpPr/>
          <p:nvPr/>
        </p:nvSpPr>
        <p:spPr>
          <a:xfrm>
            <a:off x="7812360" y="201731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A261078-53C7-4BCD-8E86-D7542B550229}"/>
              </a:ext>
            </a:extLst>
          </p:cNvPr>
          <p:cNvSpPr/>
          <p:nvPr/>
        </p:nvSpPr>
        <p:spPr>
          <a:xfrm>
            <a:off x="6767848" y="1448793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9" grpId="0"/>
      <p:bldP spid="329741" grpId="0"/>
      <p:bldP spid="329742" grpId="0"/>
      <p:bldP spid="5" grpId="0" animBg="1"/>
      <p:bldP spid="15" grpId="0" animBg="1"/>
      <p:bldP spid="16" grpId="0" animBg="1"/>
      <p:bldP spid="17" grpId="0" animBg="1"/>
      <p:bldP spid="18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62FA9543-7430-4B80-B5DE-EE21735D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07CE-617A-4BAB-A4A2-CD0F74084D3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33833" name="Rectangle 9">
            <a:extLst>
              <a:ext uri="{FF2B5EF4-FFF2-40B4-BE49-F238E27FC236}">
                <a16:creationId xmlns:a16="http://schemas.microsoft.com/office/drawing/2014/main" id="{C4D07350-A402-4D2D-8A77-F74430164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19099"/>
            <a:ext cx="82470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．某次国际会议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人参加，已知每人至少与其余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人中的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人有共同语言，问服务员能否将他们安排在同一张圆桌就座，使得每个人都与两边的人交谈？</a:t>
            </a:r>
          </a:p>
        </p:txBody>
      </p:sp>
      <p:sp>
        <p:nvSpPr>
          <p:cNvPr id="333834" name="Rectangle 10">
            <a:extLst>
              <a:ext uri="{FF2B5EF4-FFF2-40B4-BE49-F238E27FC236}">
                <a16:creationId xmlns:a16="http://schemas.microsoft.com/office/drawing/2014/main" id="{51E53118-1239-4C21-93B5-CE2EA8F70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86532"/>
            <a:ext cx="7848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解    图是描述事物之间关系的最好的手段之一</a:t>
            </a:r>
            <a:r>
              <a:rPr lang="en-US" altLang="zh-CN" b="1" dirty="0">
                <a:latin typeface="Times New Roman" panose="02020603050405020304" pitchFamily="18" charset="0"/>
              </a:rPr>
              <a:t>.  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做无向图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&gt;, </a:t>
            </a:r>
            <a:r>
              <a:rPr lang="zh-CN" altLang="en-US" b="1" dirty="0">
                <a:latin typeface="Times New Roman" panose="02020603050405020304" pitchFamily="18" charset="0"/>
              </a:rPr>
              <a:t>其中 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={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为与会者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</a:p>
          <a:p>
            <a:r>
              <a:rPr lang="zh-CN" altLang="en-US" b="1" i="1" dirty="0">
                <a:latin typeface="Times New Roman" panose="02020603050405020304" pitchFamily="18" charset="0"/>
              </a:rPr>
              <a:t>  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={(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) |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有共同语言，且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}. </a:t>
            </a:r>
          </a:p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易知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为简单图且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)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，于是，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</a:t>
            </a:r>
            <a:r>
              <a:rPr lang="en-US" altLang="zh-CN" b="1" dirty="0">
                <a:latin typeface="Times New Roman" panose="02020603050405020304" pitchFamily="18" charset="0"/>
              </a:rPr>
              <a:t> 8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，由定理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15.7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的推论可知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为哈密顿图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服务员在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中找一条哈密顿回路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，按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中相邻关系安排座位即可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zh-CN" sz="10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3835" name="Rectangle 11">
            <a:extLst>
              <a:ext uri="{FF2B5EF4-FFF2-40B4-BE49-F238E27FC236}">
                <a16:creationId xmlns:a16="http://schemas.microsoft.com/office/drawing/2014/main" id="{EE885BA8-934D-4938-9385-2C5E866E1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15888"/>
            <a:ext cx="6335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/>
              <a:t>练习 </a:t>
            </a:r>
            <a:r>
              <a:rPr lang="en-US" altLang="zh-CN" sz="3200" b="1" dirty="0"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B2B015D-1FD1-4309-838E-A92E439F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31F2-42C3-44B7-812E-E1EF26EA903D}" type="slidenum">
              <a:rPr lang="en-US" altLang="zh-CN"/>
              <a:pPr/>
              <a:t>4</a:t>
            </a:fld>
            <a:endParaRPr lang="en-US" altLang="zh-CN"/>
          </a:p>
        </p:txBody>
      </p:sp>
      <p:pic>
        <p:nvPicPr>
          <p:cNvPr id="335892" name="Picture 20" descr="15-13">
            <a:extLst>
              <a:ext uri="{FF2B5EF4-FFF2-40B4-BE49-F238E27FC236}">
                <a16:creationId xmlns:a16="http://schemas.microsoft.com/office/drawing/2014/main" id="{DD75E84B-4CC7-4362-9FFE-AFB988293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93" y="2357744"/>
            <a:ext cx="467995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79" name="Line 7">
            <a:extLst>
              <a:ext uri="{FF2B5EF4-FFF2-40B4-BE49-F238E27FC236}">
                <a16:creationId xmlns:a16="http://schemas.microsoft.com/office/drawing/2014/main" id="{2A7B7BD4-710D-49AB-B5B2-774B56391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40767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5893" name="Rectangle 21">
            <a:extLst>
              <a:ext uri="{FF2B5EF4-FFF2-40B4-BE49-F238E27FC236}">
                <a16:creationId xmlns:a16="http://schemas.microsoft.com/office/drawing/2014/main" id="{F153316C-EE3F-4DE2-BEA0-859AD32A4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8563"/>
            <a:ext cx="7338869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距离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公里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如图所示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某人从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点出发经过每点一次</a:t>
            </a:r>
            <a:endParaRPr lang="en-US" altLang="zh-CN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且仅一次再回到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点，问：他如何走行程最短？</a:t>
            </a:r>
            <a:r>
              <a:rPr lang="zh-CN" altLang="en-US" dirty="0">
                <a:solidFill>
                  <a:srgbClr val="0066FF"/>
                </a:solidFill>
              </a:rPr>
              <a:t> </a:t>
            </a:r>
          </a:p>
        </p:txBody>
      </p:sp>
      <p:sp>
        <p:nvSpPr>
          <p:cNvPr id="335895" name="Rectangle 23">
            <a:extLst>
              <a:ext uri="{FF2B5EF4-FFF2-40B4-BE49-F238E27FC236}">
                <a16:creationId xmlns:a16="http://schemas.microsoft.com/office/drawing/2014/main" id="{432F6831-B6EE-47AA-8A24-6C60A429D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 dirty="0"/>
              <a:t>练习 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5898" name="Rectangle 26">
            <a:extLst>
              <a:ext uri="{FF2B5EF4-FFF2-40B4-BE49-F238E27FC236}">
                <a16:creationId xmlns:a16="http://schemas.microsoft.com/office/drawing/2014/main" id="{55D158C4-DF85-4FD4-AAB4-009EA300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373216"/>
            <a:ext cx="843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最短的路为</a:t>
            </a:r>
            <a:r>
              <a:rPr lang="en-US" altLang="zh-CN" b="1" i="1" dirty="0">
                <a:latin typeface="Times New Roman" panose="02020603050405020304" pitchFamily="18" charset="0"/>
              </a:rPr>
              <a:t>ABCDA</a:t>
            </a:r>
            <a:r>
              <a:rPr lang="zh-CN" altLang="en-US" b="1" dirty="0">
                <a:latin typeface="Times New Roman" panose="02020603050405020304" pitchFamily="18" charset="0"/>
              </a:rPr>
              <a:t>，距离为</a:t>
            </a:r>
            <a:r>
              <a:rPr lang="en-US" altLang="zh-CN" b="1" dirty="0">
                <a:latin typeface="Times New Roman" panose="02020603050405020304" pitchFamily="18" charset="0"/>
              </a:rPr>
              <a:t>36</a:t>
            </a:r>
            <a:r>
              <a:rPr lang="zh-CN" altLang="en-US" b="1" dirty="0">
                <a:latin typeface="Times New Roman" panose="02020603050405020304" pitchFamily="18" charset="0"/>
              </a:rPr>
              <a:t>公里，其余两条各为多少？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全屏显示(4:3)</PresentationFormat>
  <Paragraphs>45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华文中宋</vt:lpstr>
      <vt:lpstr>Arial</vt:lpstr>
      <vt:lpstr>Times New Roman</vt:lpstr>
      <vt:lpstr>Wingdings</vt:lpstr>
      <vt:lpstr>默认设计模板</vt:lpstr>
      <vt:lpstr>第十五章 习题课 </vt:lpstr>
      <vt:lpstr>PowerPoint 演示文稿</vt:lpstr>
      <vt:lpstr>PowerPoint 演示文稿</vt:lpstr>
      <vt:lpstr>练习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431</cp:revision>
  <dcterms:created xsi:type="dcterms:W3CDTF">2007-11-19T20:33:53Z</dcterms:created>
  <dcterms:modified xsi:type="dcterms:W3CDTF">2020-09-22T04:54:42Z</dcterms:modified>
</cp:coreProperties>
</file>