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2" r:id="rId2"/>
    <p:sldId id="295" r:id="rId3"/>
    <p:sldId id="296" r:id="rId4"/>
    <p:sldId id="297" r:id="rId5"/>
    <p:sldId id="298" r:id="rId6"/>
    <p:sldId id="300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66FF"/>
    <a:srgbClr val="FF9900"/>
    <a:srgbClr val="FF3300"/>
    <a:srgbClr val="69B3F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88" autoAdjust="0"/>
    <p:restoredTop sz="79024" autoAdjust="0"/>
  </p:normalViewPr>
  <p:slideViewPr>
    <p:cSldViewPr>
      <p:cViewPr varScale="1">
        <p:scale>
          <a:sx n="53" d="100"/>
          <a:sy n="53" d="100"/>
        </p:scale>
        <p:origin x="10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5D6AFEB-6D57-4CD6-B196-666F0EABB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28FA563-E799-402C-8B79-055780CFF2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4D5256D-BED2-4D9B-ACAF-5D1732C8AE4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EAE0C62-AE38-4392-9CE8-47138FE80CA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A03BF5F-3BEE-4368-9CCC-6F8452A477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3AD2539-AD74-4436-9C50-E18B449260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3B160B-D2A5-4B7A-BB42-0B0C404098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6F4EE4E-D2F9-427E-A970-38FD23EEB22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DD0F075-EC26-41CD-8846-CE9CB84EA6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060034B-504F-4B23-8ABD-EE8BDDB274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E0BFC32-50A3-42AA-AFF9-150D3BF77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4D39EE2-E058-4757-ADC9-0D6922FE21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E3768C-9E13-494C-9338-952E28E0F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D5DA7-F4F2-4028-B197-44E045AE1BE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283B4A67-17BE-4901-B6A0-A24EB4E22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546EF6EC-EC79-48A2-AC4A-08B6FC2F9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138F6A-3B64-4619-961B-8F5354D9B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C508E-BCEB-44EE-872F-87BDEBB84A5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46319D0B-2C73-46A5-B90D-CE4FC93AA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057FFD46-F6D4-4DDF-A612-3ACE5A993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48C717-D4C5-4E96-81CB-6DFA20C97F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65218-454F-4A0A-9EE1-8DB0C4BF461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1D7F7606-CA7B-4E2A-AAEC-1EC6F86FE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45EA7887-0A9E-48D9-A2EB-74E4E1465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1D0095-D784-4E03-B90E-E558D67CA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A4B3A-9EE1-4A74-A869-1B98ADE2B9E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793570AA-1881-49D8-B497-5B3C4C921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CBDC2DD2-49D0-435B-9248-5D7B4962D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方法三：反证法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的各连通分支都是树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，加</a:t>
            </a:r>
            <a:r>
              <a:rPr lang="zh-CN" altLang="en-US" dirty="0">
                <a:latin typeface="Times New Roman" panose="02020603050405020304" pitchFamily="18" charset="0"/>
              </a:rPr>
              <a:t>和后</a:t>
            </a:r>
            <a:r>
              <a:rPr lang="en-US" altLang="zh-CN" dirty="0">
                <a:latin typeface="Times New Roman" panose="02020603050405020304" pitchFamily="18" charset="0"/>
              </a:rPr>
              <a:t>m&lt;n</a:t>
            </a:r>
            <a:r>
              <a:rPr lang="zh-CN" altLang="en-US" dirty="0">
                <a:latin typeface="Times New Roman" panose="02020603050405020304" pitchFamily="18" charset="0"/>
              </a:rPr>
              <a:t>，矛盾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D547F4-ACDB-4AD3-BFB1-0CA399B7D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7CAB8-89DF-4309-BFC2-DA3EC01CF95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D7B2EBDC-7F18-45ED-BC2C-2967CDFFD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3EA96468-89D8-4F90-8BC7-C7618CE1E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0B658A-D311-48CF-882A-20CFEC076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E0839-E5C7-405F-9048-CBABD537E6B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42DF4278-C035-4DD2-A0D3-343C249B7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AC4D58B4-97E7-4A10-A88E-F2C8F302C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内点和树根统称为分支点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3A312-C31F-4AEF-AE8B-FCE5C652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479EFB-1394-4132-BC8C-7CBD709F5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F55BC-9B04-4027-8C64-765A889E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AFA1B-5019-4E97-9E73-8507A452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A8B49-1F3A-472A-A3F2-D04852AC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B5CE9-83E0-487E-9921-A4C4400F07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56439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C42E7-DF2B-437A-BFA0-CE4B40F1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1DC36A-ADAE-47B6-AB17-9DA1B082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1637-A09B-4C44-9032-A1EA76E3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47E35-2985-4F69-9780-CC0824B2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7686A-9B12-45C2-9D99-CD721C51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879AB-351E-4549-BBDB-CD3637B6B2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68676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8A5169-B440-42B3-BA62-D976093D2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B2E44-4658-4EB0-A7D3-7F64B37C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6F871-3771-4F96-B051-9F793BC7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ED4B3-95C4-4700-B151-6263EAB2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2416C-0C68-4AEC-A1AF-8C0EC167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688DB-0BF0-4C6E-B3CC-387AE052E4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73087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8020B-1E26-439E-9785-0368D50E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32AED-9DC3-4AB5-8B40-392EB71E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C9E4B-693E-44D9-8A7A-E41735F1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2D223-BB34-4D6E-BC74-371D6B3D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1CAAB-1E34-4E75-96AF-4816317D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19D4D-A833-45E3-9191-24587BA906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10958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C9E08-F442-4D7F-8FE2-3DC6E4BA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DE6B2-85DB-4EE1-9878-AADC7358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920FF-7C8A-4177-99DD-5D18024A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F12CC-E28D-47D1-A93F-0A24CFD1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D834E-140B-4AD6-9830-16ED7646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97591-6621-4F3E-AEF7-7E747AD2CC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35668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CDFDB-45C0-4047-B68B-B141E7DD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A22A9-5001-4095-A7B8-4EA58BE73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9750A1-05FF-4641-B15E-CDFA5985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C6865-7665-4C59-AF64-AA5B983F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55B135-7279-4FF5-B768-6F58A819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F2B3F-0178-467A-8464-334C6439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831BF-8623-4CE2-AAD3-12F2A1F99B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73607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E0CD3-3FCB-45AF-A0A3-4BE909D1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C6A94-B822-4239-8F39-B3F2BCF4E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6B73BD-35D1-4A58-AA84-1F05A6812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68FF29-C6CB-44FA-AD15-966916A9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74201-92EA-4B6D-A4D1-912986745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940F83-28AF-43A1-8F2A-CCBFFBBE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0F4504-C699-43D1-BD32-C584E45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029FA1-C8E3-4F5E-AF4F-F0AD2EF0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504D2-C432-4544-BBE4-0CF0A75A46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378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6C91A-30FC-4863-9971-F540A472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A780E2-9E68-4DCE-89F9-FAD02665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F50C3-6CD9-4FF9-A1E1-269E4442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365314-BC47-43EF-84F5-06040BBD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42CE4-921B-48F8-B000-7DF73BDFA2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75022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15FD80-E74F-4291-B49E-FD6E5710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741A43-738D-4576-92CD-DE5E8E48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63B3A-383D-462E-93A1-2879DB38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EDD49-3D2A-4CC8-AA8C-D7D380467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20729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AD60E-807A-4FEF-974E-3E8FDD7F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7DBB8-AB1D-490A-B0A4-44368723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9AEBA-6159-40EE-9E96-809A6A12D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69965-0119-4965-86D0-B7DCBA60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E13DE-1FC5-4680-9944-BFF2E6FE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24CA7-01C8-4BEA-8A3A-F828968A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5915E-38C2-4FB2-96FB-EB8148EDFF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80196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120C4-6E5C-482C-B648-10FB442A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9216E1-7ED8-437A-8CD2-1C8198526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5055B-3BD7-41F9-B4E8-7D3252A63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E7B52-169E-4B61-8136-EA2C71F0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FE628-0B4E-4A14-8496-EB7AF4FC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DA7EF-1E17-4388-ACE0-2E25C480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8325D-0369-4798-895C-0A396080F3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76517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D5E7A0-42AF-4F20-9FDC-9D3CB5A1B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9CCEC3-2423-4CED-9F2C-3F924A345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4A25D16-B19C-4798-BCA9-6A778EB40D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773CA9-88C7-4D7F-AA09-709F61C510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3DB5E8-5793-40F1-A7C5-3A80317676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ECB23F31-1825-4F9B-8A2C-B9CFAE4A7E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E5764-CF32-4DF6-87C6-5162A9FC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A1B2-F036-48ED-8C20-58EF6EFDE9C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DE09AB82-75D4-43E9-B412-A2E42CF95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第十六章 习题课</a:t>
            </a:r>
          </a:p>
        </p:txBody>
      </p:sp>
      <p:sp>
        <p:nvSpPr>
          <p:cNvPr id="337932" name="Rectangle 12">
            <a:extLst>
              <a:ext uri="{FF2B5EF4-FFF2-40B4-BE49-F238E27FC236}">
                <a16:creationId xmlns:a16="http://schemas.microsoft.com/office/drawing/2014/main" id="{B1F07F91-3A63-4CC0-B76F-EC88564A8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29600" cy="547211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无向树及其性质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生成树、最小生成树、基本回路系统、基本割集系统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根树及其分类、最优树、波兰符号法、逆波兰符号法</a:t>
            </a:r>
          </a:p>
          <a:p>
            <a:pPr>
              <a:spcBef>
                <a:spcPct val="40000"/>
              </a:spcBef>
            </a:pPr>
            <a:r>
              <a:rPr lang="zh-CN" altLang="en-US" dirty="0"/>
              <a:t>基本要求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深刻理解无向树的定义及性质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熟练地求解无向树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准确地求出给定带权连通图的最小生成树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深刻理解基本回路、基本割集的概念，并会计算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理解根树及其分类等概念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会画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阶（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较小）非同构的无向树及根树（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熟练掌握求最优树的方法</a:t>
            </a:r>
          </a:p>
          <a:p>
            <a:pPr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掌握波兰符号法与逆波兰符号法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DA5B012C-0A7B-4AD6-89E7-6BE1AC09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1D7A-3381-4A0E-8BCE-B61A15F71E6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44073" name="Rectangle 9">
            <a:extLst>
              <a:ext uri="{FF2B5EF4-FFF2-40B4-BE49-F238E27FC236}">
                <a16:creationId xmlns:a16="http://schemas.microsoft.com/office/drawing/2014/main" id="{42BBAE98-33A0-4EAD-9C1F-A5566396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37357"/>
            <a:ext cx="8280400" cy="8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．设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阶非平凡的无向树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中，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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1.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至少有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片树叶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344074" name="Rectangle 10">
            <a:extLst>
              <a:ext uri="{FF2B5EF4-FFF2-40B4-BE49-F238E27FC236}">
                <a16:creationId xmlns:a16="http://schemas.microsoft.com/office/drawing/2014/main" id="{310F590C-A628-4808-98C9-8A1BA1B3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141391"/>
            <a:ext cx="8280400" cy="18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证   </a:t>
            </a:r>
            <a:r>
              <a:rPr lang="zh-CN" altLang="en-US" dirty="0">
                <a:latin typeface="Times New Roman" panose="02020603050405020304" pitchFamily="18" charset="0"/>
              </a:rPr>
              <a:t>反证法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否则，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至多有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片树叶，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&lt;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，下面利用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握手定理</a:t>
            </a:r>
            <a:r>
              <a:rPr lang="zh-CN" altLang="en-US" dirty="0">
                <a:latin typeface="Times New Roman" panose="02020603050405020304" pitchFamily="18" charset="0"/>
              </a:rPr>
              <a:t>及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树的性质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推出矛盾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由于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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，故存在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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于是，</a:t>
            </a:r>
          </a:p>
        </p:txBody>
      </p:sp>
      <p:sp>
        <p:nvSpPr>
          <p:cNvPr id="344076" name="Rectangle 12">
            <a:extLst>
              <a:ext uri="{FF2B5EF4-FFF2-40B4-BE49-F238E27FC236}">
                <a16:creationId xmlns:a16="http://schemas.microsoft.com/office/drawing/2014/main" id="{0768BBD2-1D44-44C8-B6D3-6A68BD5D2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65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90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800" b="0"/>
          </a:p>
        </p:txBody>
      </p:sp>
      <p:graphicFrame>
        <p:nvGraphicFramePr>
          <p:cNvPr id="344075" name="Object 11">
            <a:extLst>
              <a:ext uri="{FF2B5EF4-FFF2-40B4-BE49-F238E27FC236}">
                <a16:creationId xmlns:a16="http://schemas.microsoft.com/office/drawing/2014/main" id="{128F8447-0C3B-4DAC-947D-9CDE6D4F1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9550" y="4035425"/>
          <a:ext cx="60388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99" name="公式" r:id="rId4" imgW="2717640" imgH="431640" progId="Equation.3">
                  <p:embed/>
                </p:oleObj>
              </mc:Choice>
              <mc:Fallback>
                <p:oleObj name="公式" r:id="rId4" imgW="27176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4035425"/>
                        <a:ext cx="603885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7" name="Rectangle 13">
            <a:extLst>
              <a:ext uri="{FF2B5EF4-FFF2-40B4-BE49-F238E27FC236}">
                <a16:creationId xmlns:a16="http://schemas.microsoft.com/office/drawing/2014/main" id="{D9DEA1F7-BBFE-40EF-B3F4-15479CB29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246554"/>
            <a:ext cx="7993062" cy="9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由此解出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，这与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0" hangingPunct="0">
              <a:lnSpc>
                <a:spcPct val="120000"/>
              </a:lnSpc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4078" name="Rectangle 14">
            <a:extLst>
              <a:ext uri="{FF2B5EF4-FFF2-40B4-BE49-F238E27FC236}">
                <a16:creationId xmlns:a16="http://schemas.microsoft.com/office/drawing/2014/main" id="{1FBAADEB-095B-4A2C-A268-BD606EE2E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dirty="0"/>
              <a:t>练习</a:t>
            </a:r>
            <a:r>
              <a:rPr lang="en-US" altLang="zh-CN" sz="3200" dirty="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F18C26D1-51B0-4B43-B4FB-4E8A0F4C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72A0-0F1B-43EC-B2F2-370A5AFB23C5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346138" name="Group 26">
            <a:extLst>
              <a:ext uri="{FF2B5EF4-FFF2-40B4-BE49-F238E27FC236}">
                <a16:creationId xmlns:a16="http://schemas.microsoft.com/office/drawing/2014/main" id="{6B09AA8F-4EB0-4D61-94B6-904DF7C6FC1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268413"/>
            <a:ext cx="8353425" cy="458787"/>
            <a:chOff x="249" y="799"/>
            <a:chExt cx="5262" cy="289"/>
          </a:xfrm>
        </p:grpSpPr>
        <p:sp>
          <p:nvSpPr>
            <p:cNvPr id="346122" name="Rectangle 10">
              <a:extLst>
                <a:ext uri="{FF2B5EF4-FFF2-40B4-BE49-F238E27FC236}">
                  <a16:creationId xmlns:a16="http://schemas.microsoft.com/office/drawing/2014/main" id="{23879D10-7487-429E-8DD3-0508E1912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799"/>
              <a:ext cx="5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b="0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．</a:t>
              </a:r>
              <a:r>
                <a:rPr lang="zh-CN" altLang="en-US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i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i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阶无向简单图，</a:t>
              </a:r>
              <a:r>
                <a:rPr lang="en-US" altLang="zh-CN" i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，证明</a:t>
              </a:r>
              <a:r>
                <a:rPr lang="en-US" altLang="zh-CN" i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 </a:t>
              </a:r>
              <a:r>
                <a:rPr lang="zh-CN" altLang="en-US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或     </a:t>
              </a:r>
              <a:r>
                <a:rPr lang="zh-CN" altLang="en-US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中必含圈</a:t>
              </a:r>
              <a:r>
                <a:rPr lang="en-US" altLang="zh-CN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46121" name="Object 9">
              <a:extLst>
                <a:ext uri="{FF2B5EF4-FFF2-40B4-BE49-F238E27FC236}">
                  <a16:creationId xmlns:a16="http://schemas.microsoft.com/office/drawing/2014/main" id="{431B121E-C205-4B6C-A0A9-DAFC6250D1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799"/>
            <a:ext cx="18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65" name="公式" r:id="rId4" imgW="164880" imgH="215640" progId="Equation.3">
                    <p:embed/>
                  </p:oleObj>
                </mc:Choice>
                <mc:Fallback>
                  <p:oleObj name="公式" r:id="rId4" imgW="16488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799"/>
                          <a:ext cx="18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6136" name="Group 24">
            <a:extLst>
              <a:ext uri="{FF2B5EF4-FFF2-40B4-BE49-F238E27FC236}">
                <a16:creationId xmlns:a16="http://schemas.microsoft.com/office/drawing/2014/main" id="{0908F521-942E-443A-B80A-1FA5CCE0777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976438"/>
            <a:ext cx="7775575" cy="1009650"/>
            <a:chOff x="295" y="1245"/>
            <a:chExt cx="4898" cy="636"/>
          </a:xfrm>
        </p:grpSpPr>
        <p:sp>
          <p:nvSpPr>
            <p:cNvPr id="346129" name="Rectangle 17">
              <a:extLst>
                <a:ext uri="{FF2B5EF4-FFF2-40B4-BE49-F238E27FC236}">
                  <a16:creationId xmlns:a16="http://schemas.microsoft.com/office/drawing/2014/main" id="{920921A4-7940-4948-821C-A762CF8B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266"/>
              <a:ext cx="489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本题的方法很多，证明中用：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</a:t>
              </a:r>
              <a:r>
                <a:rPr lang="zh-CN" altLang="en-US" dirty="0">
                  <a:latin typeface="Times New Roman" panose="02020603050405020304" pitchFamily="18" charset="0"/>
                </a:rPr>
                <a:t>边数之和为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K</a:t>
              </a:r>
              <a:r>
                <a:rPr lang="en-US" altLang="zh-CN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zh-CN" altLang="en-US" dirty="0">
                  <a:latin typeface="Times New Roman" panose="02020603050405020304" pitchFamily="18" charset="0"/>
                </a:rPr>
                <a:t>的边数             ，以及树的性质：</a:t>
              </a:r>
              <a:r>
                <a:rPr lang="en-US" altLang="zh-CN" i="1" dirty="0">
                  <a:latin typeface="Times New Roman" panose="02020603050405020304" pitchFamily="18" charset="0"/>
                </a:rPr>
                <a:t>m </a:t>
              </a:r>
              <a:r>
                <a:rPr lang="en-US" altLang="zh-CN" dirty="0">
                  <a:latin typeface="Times New Roman" panose="02020603050405020304" pitchFamily="18" charset="0"/>
                </a:rPr>
                <a:t>= 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dirty="0">
                  <a:latin typeface="Times New Roman" panose="02020603050405020304" pitchFamily="18" charset="0"/>
                </a:rPr>
                <a:t>1.</a:t>
              </a:r>
            </a:p>
          </p:txBody>
        </p:sp>
        <p:graphicFrame>
          <p:nvGraphicFramePr>
            <p:cNvPr id="346128" name="Object 16">
              <a:extLst>
                <a:ext uri="{FF2B5EF4-FFF2-40B4-BE49-F238E27FC236}">
                  <a16:creationId xmlns:a16="http://schemas.microsoft.com/office/drawing/2014/main" id="{B54BB108-1B56-4A0D-B2F0-5AF0966808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4" y="1245"/>
            <a:ext cx="22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66" name="公式" r:id="rId6" imgW="164880" imgH="215640" progId="Equation.3">
                    <p:embed/>
                  </p:oleObj>
                </mc:Choice>
                <mc:Fallback>
                  <p:oleObj name="公式" r:id="rId6" imgW="1648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1245"/>
                          <a:ext cx="22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27" name="Object 15">
              <a:extLst>
                <a:ext uri="{FF2B5EF4-FFF2-40B4-BE49-F238E27FC236}">
                  <a16:creationId xmlns:a16="http://schemas.microsoft.com/office/drawing/2014/main" id="{CDCDE144-B2E3-41DE-9F79-9AEF766B3A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8" y="1460"/>
            <a:ext cx="578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67" name="公式" r:id="rId8" imgW="558720" imgH="406080" progId="Equation.3">
                    <p:embed/>
                  </p:oleObj>
                </mc:Choice>
                <mc:Fallback>
                  <p:oleObj name="公式" r:id="rId8" imgW="558720" imgH="4060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1460"/>
                          <a:ext cx="578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6137" name="Group 25">
            <a:extLst>
              <a:ext uri="{FF2B5EF4-FFF2-40B4-BE49-F238E27FC236}">
                <a16:creationId xmlns:a16="http://schemas.microsoft.com/office/drawing/2014/main" id="{C634D990-ADBC-42B9-BE1F-526F27D3592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843213"/>
            <a:ext cx="8135938" cy="1724025"/>
            <a:chOff x="340" y="2063"/>
            <a:chExt cx="5125" cy="1086"/>
          </a:xfrm>
        </p:grpSpPr>
        <p:sp>
          <p:nvSpPr>
            <p:cNvPr id="346132" name="Rectangle 20">
              <a:extLst>
                <a:ext uri="{FF2B5EF4-FFF2-40B4-BE49-F238E27FC236}">
                  <a16:creationId xmlns:a16="http://schemas.microsoft.com/office/drawing/2014/main" id="{98E435EB-4172-4996-B2F6-6FBCF4E0E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063"/>
              <a:ext cx="5080" cy="1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br>
                <a:rPr lang="en-US" altLang="zh-CN" sz="1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方法一：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反证法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否则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</a:t>
              </a:r>
              <a:r>
                <a:rPr lang="zh-CN" altLang="en-US" dirty="0">
                  <a:latin typeface="Times New Roman" panose="02020603050405020304" pitchFamily="18" charset="0"/>
                </a:rPr>
                <a:t>的各连通分支都是树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与   的连通分支分别为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, …,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</a:rPr>
                <a:t>和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…, 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s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令</a:t>
              </a:r>
              <a:r>
                <a:rPr lang="en-US" altLang="zh-CN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i="1" baseline="-25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与 </a:t>
              </a:r>
              <a:r>
                <a:rPr lang="en-US" altLang="zh-CN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baseline="-25000" dirty="0" err="1"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baseline="-25000" dirty="0" err="1">
                  <a:latin typeface="Times New Roman" panose="02020603050405020304" pitchFamily="18" charset="0"/>
                </a:rPr>
                <a:t>j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分别为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i="1" baseline="-25000" dirty="0" err="1">
                  <a:latin typeface="Times New Roman" panose="02020603050405020304" pitchFamily="18" charset="0"/>
                </a:rPr>
                <a:t>j</a:t>
              </a:r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的顶点数和边数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于是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6125" name="Object 13">
              <a:extLst>
                <a:ext uri="{FF2B5EF4-FFF2-40B4-BE49-F238E27FC236}">
                  <a16:creationId xmlns:a16="http://schemas.microsoft.com/office/drawing/2014/main" id="{DBB82E23-FF2F-4B4A-A61C-26F39CA544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2569890"/>
                </p:ext>
              </p:extLst>
            </p:nvPr>
          </p:nvGraphicFramePr>
          <p:xfrm>
            <a:off x="2562" y="2152"/>
            <a:ext cx="22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68" name="公式" r:id="rId10" imgW="164880" imgH="215640" progId="Equation.3">
                    <p:embed/>
                  </p:oleObj>
                </mc:Choice>
                <mc:Fallback>
                  <p:oleObj name="公式" r:id="rId10" imgW="16488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152"/>
                          <a:ext cx="226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24" name="Object 12">
              <a:extLst>
                <a:ext uri="{FF2B5EF4-FFF2-40B4-BE49-F238E27FC236}">
                  <a16:creationId xmlns:a16="http://schemas.microsoft.com/office/drawing/2014/main" id="{B20B1625-E53A-47B4-A846-D6B73136B6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6509235"/>
                </p:ext>
              </p:extLst>
            </p:nvPr>
          </p:nvGraphicFramePr>
          <p:xfrm>
            <a:off x="5230" y="2174"/>
            <a:ext cx="23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69" name="公式" r:id="rId12" imgW="164880" imgH="215640" progId="Equation.3">
                    <p:embed/>
                  </p:oleObj>
                </mc:Choice>
                <mc:Fallback>
                  <p:oleObj name="公式" r:id="rId12" imgW="1648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0" y="2174"/>
                          <a:ext cx="235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6126" name="Object 14">
            <a:extLst>
              <a:ext uri="{FF2B5EF4-FFF2-40B4-BE49-F238E27FC236}">
                <a16:creationId xmlns:a16="http://schemas.microsoft.com/office/drawing/2014/main" id="{B95EDB14-0D02-4FBE-916A-1A19034D7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365625"/>
          <a:ext cx="78787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70" name="公式" r:id="rId14" imgW="4635360" imgH="457200" progId="Equation.3">
                  <p:embed/>
                </p:oleObj>
              </mc:Choice>
              <mc:Fallback>
                <p:oleObj name="公式" r:id="rId14" imgW="463536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5625"/>
                        <a:ext cx="7878762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34" name="Rectangle 22">
            <a:extLst>
              <a:ext uri="{FF2B5EF4-FFF2-40B4-BE49-F238E27FC236}">
                <a16:creationId xmlns:a16="http://schemas.microsoft.com/office/drawing/2014/main" id="{B30B7D38-7220-4CFC-8AE9-7666E6AB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73688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+4 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解出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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4,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5.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346135" name="Rectangle 23">
            <a:extLst>
              <a:ext uri="{FF2B5EF4-FFF2-40B4-BE49-F238E27FC236}">
                <a16:creationId xmlns:a16="http://schemas.microsoft.com/office/drawing/2014/main" id="{10BF0DFE-81C0-4DA8-B71F-29DEC73A8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dirty="0"/>
              <a:t>练习</a:t>
            </a:r>
            <a:r>
              <a:rPr lang="en-US" altLang="zh-CN" sz="3200" dirty="0"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07D2F21-2C89-45B2-B38A-71847E88DFA3}"/>
              </a:ext>
            </a:extLst>
          </p:cNvPr>
          <p:cNvCxnSpPr/>
          <p:nvPr/>
        </p:nvCxnSpPr>
        <p:spPr>
          <a:xfrm>
            <a:off x="415131" y="1916832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0612CF5-4A93-49C1-AE8A-D2A1C6A07957}"/>
              </a:ext>
            </a:extLst>
          </p:cNvPr>
          <p:cNvCxnSpPr/>
          <p:nvPr/>
        </p:nvCxnSpPr>
        <p:spPr>
          <a:xfrm>
            <a:off x="415131" y="2996952"/>
            <a:ext cx="8313737" cy="0"/>
          </a:xfrm>
          <a:prstGeom prst="line">
            <a:avLst/>
          </a:prstGeom>
          <a:ln>
            <a:solidFill>
              <a:srgbClr val="A50021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E27043FF-EA84-492D-9B86-FBA5F587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F41C-1DEB-4FAE-B078-6772B5711559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348176" name="Group 16">
            <a:extLst>
              <a:ext uri="{FF2B5EF4-FFF2-40B4-BE49-F238E27FC236}">
                <a16:creationId xmlns:a16="http://schemas.microsoft.com/office/drawing/2014/main" id="{1F3D49E1-445B-47E1-9976-2422C332F36B}"/>
              </a:ext>
            </a:extLst>
          </p:cNvPr>
          <p:cNvGrpSpPr>
            <a:grpSpLocks/>
          </p:cNvGrpSpPr>
          <p:nvPr/>
        </p:nvGrpSpPr>
        <p:grpSpPr bwMode="auto">
          <a:xfrm>
            <a:off x="553120" y="3721348"/>
            <a:ext cx="7848600" cy="3416301"/>
            <a:chOff x="408" y="1026"/>
            <a:chExt cx="4944" cy="2152"/>
          </a:xfrm>
        </p:grpSpPr>
        <p:sp>
          <p:nvSpPr>
            <p:cNvPr id="348174" name="Rectangle 14">
              <a:extLst>
                <a:ext uri="{FF2B5EF4-FFF2-40B4-BE49-F238E27FC236}">
                  <a16:creationId xmlns:a16="http://schemas.microsoft.com/office/drawing/2014/main" id="{5441D901-BFAE-4C68-A282-EB5F38F4D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026"/>
              <a:ext cx="4944" cy="2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方法三：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不妨设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的边数</a:t>
              </a:r>
            </a:p>
            <a:p>
              <a:endParaRPr lang="zh-CN" altLang="en-US" dirty="0">
                <a:latin typeface="Times New Roman" panose="02020603050405020304" pitchFamily="18" charset="0"/>
              </a:endParaRPr>
            </a:p>
            <a:p>
              <a:endParaRPr lang="zh-CN" altLang="en-US" dirty="0">
                <a:latin typeface="Times New Roman" panose="02020603050405020304" pitchFamily="18" charset="0"/>
              </a:endParaRPr>
            </a:p>
            <a:p>
              <a:endParaRPr lang="zh-CN" altLang="en-US" dirty="0"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由于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dirty="0">
                  <a:latin typeface="Times New Roman" panose="02020603050405020304" pitchFamily="18" charset="0"/>
                </a:rPr>
                <a:t>5</a:t>
              </a:r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，得</a:t>
              </a:r>
              <a:r>
                <a:rPr lang="en-US" altLang="zh-CN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. </a:t>
              </a:r>
            </a:p>
            <a:p>
              <a:endParaRPr lang="en-US" altLang="zh-CN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再用反证法证明之，更简单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. </a:t>
              </a:r>
            </a:p>
            <a:p>
              <a:endParaRPr lang="en-US" altLang="zh-CN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0" hangingPunct="0"/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167" name="Object 7">
              <a:extLst>
                <a:ext uri="{FF2B5EF4-FFF2-40B4-BE49-F238E27FC236}">
                  <a16:creationId xmlns:a16="http://schemas.microsoft.com/office/drawing/2014/main" id="{B03DC281-A70A-4E2C-B7A3-41A6C11341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847467"/>
                </p:ext>
              </p:extLst>
            </p:nvPr>
          </p:nvGraphicFramePr>
          <p:xfrm>
            <a:off x="1578" y="1349"/>
            <a:ext cx="1313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35" name="公式" r:id="rId4" imgW="838080" imgH="393480" progId="Equation.3">
                    <p:embed/>
                  </p:oleObj>
                </mc:Choice>
                <mc:Fallback>
                  <p:oleObj name="公式" r:id="rId4" imgW="838080" imgH="393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8" y="1349"/>
                          <a:ext cx="1313" cy="6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177" name="Rectangle 17">
            <a:extLst>
              <a:ext uri="{FF2B5EF4-FFF2-40B4-BE49-F238E27FC236}">
                <a16:creationId xmlns:a16="http://schemas.microsoft.com/office/drawing/2014/main" id="{45C5869A-0DEC-4B73-AAFC-D83AF645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dirty="0"/>
              <a:t>练习</a:t>
            </a:r>
            <a:r>
              <a:rPr lang="en-US" altLang="zh-CN" sz="3200" dirty="0"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</a:rPr>
              <a:t>（续）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18EE1234-0654-4E76-8AE9-C31CFB476A4F}"/>
              </a:ext>
            </a:extLst>
          </p:cNvPr>
          <p:cNvGrpSpPr>
            <a:grpSpLocks/>
          </p:cNvGrpSpPr>
          <p:nvPr/>
        </p:nvGrpSpPr>
        <p:grpSpPr bwMode="auto">
          <a:xfrm>
            <a:off x="540916" y="1413122"/>
            <a:ext cx="7777163" cy="2308226"/>
            <a:chOff x="480" y="512"/>
            <a:chExt cx="4899" cy="1454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D860EF83-A38A-4952-BC5B-6FE8EBCF2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512"/>
              <a:ext cx="4899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方法二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</a:t>
              </a:r>
              <a:r>
                <a:rPr lang="zh-CN" altLang="en-US" dirty="0">
                  <a:latin typeface="Times New Roman" panose="02020603050405020304" pitchFamily="18" charset="0"/>
                </a:rPr>
                <a:t>中存在一个，比如说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，它的边数</a:t>
              </a:r>
            </a:p>
            <a:p>
              <a:endParaRPr lang="zh-CN" altLang="en-US" dirty="0">
                <a:latin typeface="Times New Roman" panose="02020603050405020304" pitchFamily="18" charset="0"/>
              </a:endParaRPr>
            </a:p>
            <a:p>
              <a:endParaRPr lang="zh-CN" altLang="en-US" dirty="0">
                <a:latin typeface="Times New Roman" panose="02020603050405020304" pitchFamily="18" charset="0"/>
              </a:endParaRPr>
            </a:p>
            <a:p>
              <a:endParaRPr lang="zh-CN" altLang="en-US" dirty="0"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再用反证法证明</a:t>
              </a:r>
              <a:r>
                <a:rPr lang="en-US" altLang="zh-CN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dirty="0">
                  <a:latin typeface="Times New Roman" panose="02020603050405020304" pitchFamily="18" charset="0"/>
                </a:rPr>
                <a:t>中必含圈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比方法一简单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Object 9">
              <a:extLst>
                <a:ext uri="{FF2B5EF4-FFF2-40B4-BE49-F238E27FC236}">
                  <a16:creationId xmlns:a16="http://schemas.microsoft.com/office/drawing/2014/main" id="{CF8EF2F6-62BF-43C5-8A13-2B9B85F7E6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100697"/>
                </p:ext>
              </p:extLst>
            </p:nvPr>
          </p:nvGraphicFramePr>
          <p:xfrm>
            <a:off x="1885" y="557"/>
            <a:ext cx="17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36" name="Microsoft 公式 3.0" r:id="rId6" imgW="152268" imgH="203024" progId="Equation.3">
                    <p:embed/>
                  </p:oleObj>
                </mc:Choice>
                <mc:Fallback>
                  <p:oleObj name="Microsoft 公式 3.0" r:id="rId6" imgW="152268" imgH="203024" progId="Equation.3">
                    <p:embed/>
                    <p:pic>
                      <p:nvPicPr>
                        <p:cNvPr id="348169" name="Object 9">
                          <a:extLst>
                            <a:ext uri="{FF2B5EF4-FFF2-40B4-BE49-F238E27FC236}">
                              <a16:creationId xmlns:a16="http://schemas.microsoft.com/office/drawing/2014/main" id="{F9B024D9-41D5-452B-AA3C-631B5E2549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557"/>
                          <a:ext cx="174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>
              <a:extLst>
                <a:ext uri="{FF2B5EF4-FFF2-40B4-BE49-F238E27FC236}">
                  <a16:creationId xmlns:a16="http://schemas.microsoft.com/office/drawing/2014/main" id="{8AA005C9-922F-4D6B-9686-AA6E30A039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4468330"/>
                </p:ext>
              </p:extLst>
            </p:nvPr>
          </p:nvGraphicFramePr>
          <p:xfrm>
            <a:off x="1568" y="926"/>
            <a:ext cx="107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37" name="公式" r:id="rId8" imgW="838080" imgH="393480" progId="Equation.3">
                    <p:embed/>
                  </p:oleObj>
                </mc:Choice>
                <mc:Fallback>
                  <p:oleObj name="公式" r:id="rId8" imgW="838080" imgH="393480" progId="Equation.3">
                    <p:embed/>
                    <p:pic>
                      <p:nvPicPr>
                        <p:cNvPr id="348168" name="Object 8">
                          <a:extLst>
                            <a:ext uri="{FF2B5EF4-FFF2-40B4-BE49-F238E27FC236}">
                              <a16:creationId xmlns:a16="http://schemas.microsoft.com/office/drawing/2014/main" id="{F9BF1458-EEA9-407D-BEBA-72D4012969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926"/>
                          <a:ext cx="1078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F1FEF26-D05B-449F-8877-279AFA8A0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2080" y="2065832"/>
            <a:ext cx="3619500" cy="46005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05EAA79A-8ED5-48E8-8069-B553D2AE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A10E-D446-42FF-8C82-C286DA0A143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50216" name="Rectangle 8">
            <a:extLst>
              <a:ext uri="{FF2B5EF4-FFF2-40B4-BE49-F238E27FC236}">
                <a16:creationId xmlns:a16="http://schemas.microsoft.com/office/drawing/2014/main" id="{E9C1C124-1943-401C-B5E0-7FC4D5A25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52513"/>
            <a:ext cx="685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．画出基图为图所示无向树的所有非同构的根树</a:t>
            </a:r>
            <a:r>
              <a:rPr lang="zh-CN" altLang="en-US" dirty="0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350217" name="Rectangle 9">
            <a:extLst>
              <a:ext uri="{FF2B5EF4-FFF2-40B4-BE49-F238E27FC236}">
                <a16:creationId xmlns:a16="http://schemas.microsoft.com/office/drawing/2014/main" id="{AADBABC7-5191-42D0-8623-9162D097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dirty="0"/>
              <a:t>练习</a:t>
            </a:r>
            <a:r>
              <a:rPr lang="en-US" altLang="zh-CN" sz="32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50220" name="Rectangle 12">
            <a:extLst>
              <a:ext uri="{FF2B5EF4-FFF2-40B4-BE49-F238E27FC236}">
                <a16:creationId xmlns:a16="http://schemas.microsoft.com/office/drawing/2014/main" id="{29B91DE4-7DB9-4855-ABDF-D4692FFD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700213"/>
            <a:ext cx="6337300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为根的根树同构，选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为根，则根树如图</a:t>
            </a:r>
            <a:r>
              <a:rPr lang="en-US" altLang="zh-CN" dirty="0">
                <a:latin typeface="Times New Roman" panose="02020603050405020304" pitchFamily="18" charset="0"/>
              </a:rPr>
              <a:t>(1);  </a:t>
            </a:r>
            <a:r>
              <a:rPr lang="zh-CN" altLang="en-US" dirty="0">
                <a:latin typeface="Times New Roman" panose="02020603050405020304" pitchFamily="18" charset="0"/>
              </a:rPr>
              <a:t>以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为根的根树同构，取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为根，则根树如图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； 以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为根，如图</a:t>
            </a: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所示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350218" name="Picture 10" descr="16-14">
            <a:extLst>
              <a:ext uri="{FF2B5EF4-FFF2-40B4-BE49-F238E27FC236}">
                <a16:creationId xmlns:a16="http://schemas.microsoft.com/office/drawing/2014/main" id="{83CDCACC-7C32-4C99-BDCD-40C36C0A7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6"/>
          <a:stretch>
            <a:fillRect/>
          </a:stretch>
        </p:blipFill>
        <p:spPr bwMode="auto">
          <a:xfrm>
            <a:off x="7308850" y="1628775"/>
            <a:ext cx="140493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0225" name="Group 17">
            <a:extLst>
              <a:ext uri="{FF2B5EF4-FFF2-40B4-BE49-F238E27FC236}">
                <a16:creationId xmlns:a16="http://schemas.microsoft.com/office/drawing/2014/main" id="{067BE5E3-3D43-462A-99D3-6280EF31155F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260725"/>
            <a:ext cx="6264275" cy="2905125"/>
            <a:chOff x="340" y="1979"/>
            <a:chExt cx="3946" cy="1830"/>
          </a:xfrm>
        </p:grpSpPr>
        <p:pic>
          <p:nvPicPr>
            <p:cNvPr id="350219" name="Picture 11" descr="16-15">
              <a:extLst>
                <a:ext uri="{FF2B5EF4-FFF2-40B4-BE49-F238E27FC236}">
                  <a16:creationId xmlns:a16="http://schemas.microsoft.com/office/drawing/2014/main" id="{3ACD4752-403B-4623-97E2-6C48F9A0F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81"/>
            <a:stretch>
              <a:fillRect/>
            </a:stretch>
          </p:blipFill>
          <p:spPr bwMode="auto">
            <a:xfrm>
              <a:off x="3016" y="1979"/>
              <a:ext cx="1180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0221" name="Text Box 13">
              <a:extLst>
                <a:ext uri="{FF2B5EF4-FFF2-40B4-BE49-F238E27FC236}">
                  <a16:creationId xmlns:a16="http://schemas.microsoft.com/office/drawing/2014/main" id="{9653B724-D68E-44C7-BFB2-2FB2068CC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521"/>
              <a:ext cx="3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   (1)                           (2)                           (3) </a:t>
              </a:r>
            </a:p>
          </p:txBody>
        </p:sp>
        <p:pic>
          <p:nvPicPr>
            <p:cNvPr id="350223" name="Picture 15" descr="16-15">
              <a:extLst>
                <a:ext uri="{FF2B5EF4-FFF2-40B4-BE49-F238E27FC236}">
                  <a16:creationId xmlns:a16="http://schemas.microsoft.com/office/drawing/2014/main" id="{B2797DE4-73B7-40AC-AAD6-1C83CCE48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182"/>
            <a:stretch>
              <a:fillRect/>
            </a:stretch>
          </p:blipFill>
          <p:spPr bwMode="auto">
            <a:xfrm>
              <a:off x="340" y="1979"/>
              <a:ext cx="1224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0224" name="Picture 16" descr="16-15">
              <a:extLst>
                <a:ext uri="{FF2B5EF4-FFF2-40B4-BE49-F238E27FC236}">
                  <a16:creationId xmlns:a16="http://schemas.microsoft.com/office/drawing/2014/main" id="{18CEB62B-DB00-4196-A157-F5E079E190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6" r="38159"/>
            <a:stretch>
              <a:fillRect/>
            </a:stretch>
          </p:blipFill>
          <p:spPr bwMode="auto">
            <a:xfrm>
              <a:off x="1791" y="1979"/>
              <a:ext cx="1043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5283851-B379-4498-8BC8-0A5DC3D7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FD76-3ADF-4108-A305-9AFF8A18018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4313" name="Rectangle 9">
            <a:extLst>
              <a:ext uri="{FF2B5EF4-FFF2-40B4-BE49-F238E27FC236}">
                <a16:creationId xmlns:a16="http://schemas.microsoft.com/office/drawing/2014/main" id="{62E66BDC-E46C-4F6E-B7E8-4D8C9E0C6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85255"/>
            <a:ext cx="839524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．设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是正则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叉树，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片树叶，证明：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的阶数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=2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b="0" dirty="0">
                <a:solidFill>
                  <a:srgbClr val="0066FF"/>
                </a:solidFill>
              </a:rPr>
              <a:t> </a:t>
            </a:r>
            <a:endParaRPr lang="en-US" altLang="zh-CN" b="0" dirty="0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0" hangingPunct="0"/>
            <a:endParaRPr lang="en-US" altLang="zh-CN" sz="1000" b="0" dirty="0">
              <a:solidFill>
                <a:srgbClr val="0066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4315" name="Rectangle 11">
            <a:extLst>
              <a:ext uri="{FF2B5EF4-FFF2-40B4-BE49-F238E27FC236}">
                <a16:creationId xmlns:a16="http://schemas.microsoft.com/office/drawing/2014/main" id="{85252519-CF43-453A-855E-60E95FB5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89567"/>
            <a:ext cx="79914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方法一：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利用正则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叉树的定义及树的性质直接证明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    (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为分支点数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+1 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的边数）</a:t>
            </a: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</a:rPr>
              <a:t>= 2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（正则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叉树定义）</a:t>
            </a: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得               </a:t>
            </a:r>
            <a:r>
              <a:rPr lang="zh-CN" altLang="en-US" dirty="0"/>
              <a:t>，代入（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）得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= 2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1. </a:t>
            </a:r>
          </a:p>
        </p:txBody>
      </p:sp>
      <p:graphicFrame>
        <p:nvGraphicFramePr>
          <p:cNvPr id="354314" name="Object 10">
            <a:extLst>
              <a:ext uri="{FF2B5EF4-FFF2-40B4-BE49-F238E27FC236}">
                <a16:creationId xmlns:a16="http://schemas.microsoft.com/office/drawing/2014/main" id="{E195466E-62AD-4F30-8BDB-CF2DA2731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141663"/>
          <a:ext cx="107791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9" name="公式" r:id="rId4" imgW="571320" imgH="393480" progId="Equation.3">
                  <p:embed/>
                </p:oleObj>
              </mc:Choice>
              <mc:Fallback>
                <p:oleObj name="公式" r:id="rId4" imgW="5713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141663"/>
                        <a:ext cx="1077912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7" name="Rectangle 13">
            <a:extLst>
              <a:ext uri="{FF2B5EF4-FFF2-40B4-BE49-F238E27FC236}">
                <a16:creationId xmlns:a16="http://schemas.microsoft.com/office/drawing/2014/main" id="{030A8AAB-4EB0-4B37-B5CE-D66ACC8EB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8913"/>
            <a:ext cx="6373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dirty="0"/>
              <a:t>练习</a:t>
            </a:r>
            <a:r>
              <a:rPr lang="en-US" altLang="zh-CN" sz="32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4318" name="Rectangle 14">
            <a:extLst>
              <a:ext uri="{FF2B5EF4-FFF2-40B4-BE49-F238E27FC236}">
                <a16:creationId xmlns:a16="http://schemas.microsoft.com/office/drawing/2014/main" id="{29C924C4-843B-489C-85DA-93A42782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25900"/>
            <a:ext cx="77390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方法二：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利用握手定理及树的性质证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的树根为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度顶点，所有内点为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度顶点，当然叶为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度顶点，有</a:t>
            </a: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(1) 2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2+3(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1)+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+1 =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可解出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1.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5" grpId="0"/>
      <p:bldP spid="35431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全屏显示(4:3)</PresentationFormat>
  <Paragraphs>72</Paragraphs>
  <Slides>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华文中宋</vt:lpstr>
      <vt:lpstr>Arial</vt:lpstr>
      <vt:lpstr>Times New Roman</vt:lpstr>
      <vt:lpstr>Wingdings</vt:lpstr>
      <vt:lpstr>默认设计模板</vt:lpstr>
      <vt:lpstr>公式</vt:lpstr>
      <vt:lpstr>Microsoft 公式 3.0</vt:lpstr>
      <vt:lpstr>第十六章 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400</cp:revision>
  <dcterms:created xsi:type="dcterms:W3CDTF">2007-11-19T20:33:53Z</dcterms:created>
  <dcterms:modified xsi:type="dcterms:W3CDTF">2020-09-22T04:59:12Z</dcterms:modified>
</cp:coreProperties>
</file>