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9" r:id="rId2"/>
    <p:sldId id="281" r:id="rId3"/>
    <p:sldId id="283" r:id="rId4"/>
    <p:sldId id="284" r:id="rId5"/>
    <p:sldId id="290" r:id="rId6"/>
    <p:sldId id="28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3" autoAdjust="0"/>
    <p:restoredTop sz="86695" autoAdjust="0"/>
  </p:normalViewPr>
  <p:slideViewPr>
    <p:cSldViewPr>
      <p:cViewPr varScale="1">
        <p:scale>
          <a:sx n="54" d="100"/>
          <a:sy n="54" d="100"/>
        </p:scale>
        <p:origin x="16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9DBF42-2CFD-4614-9F34-8AB274D0A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367DC8-FDCF-4C2E-B349-6F77B64889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E905F72-01F7-4A9A-933C-C75DB6A7CD6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67F937D3-7BFD-482E-9797-D8C8AFC42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D1D0A-1D61-4022-98F3-44A0479AD4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9E31B4F-3883-4B7E-93DF-3E3D632F3D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89DE6C-F452-4A39-9646-EBAE3486AD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2670C3-8AA8-401B-969F-ABBC1BE757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96F6C2D-88AD-474A-9184-2F448A3BD0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CDC2E00-0182-4DEA-A44B-7DD4F26B6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5EE1FB4-C631-4AD3-81DB-F1216F85E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C61B0-DCBC-41E2-96BB-02302D10E8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A5C016-164C-4686-95BD-C5CB5AA4A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B995D-B265-46E5-880C-0D218D7349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989C5C12-8079-403C-9051-AB6F090AE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A653AD9A-0297-42C6-9519-6AA25B1E8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FDFE00-9448-4DB8-81F6-46A7AF5CE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927E2-0AA9-44C4-B5F6-0CF0051F03F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8204D9B5-ED10-4083-9DE7-F9B0DC9EB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74D0F3F2-C9A9-4A18-A77A-86A063DAB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BD1065-21B2-4A7A-A6B4-48143933F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C9139-E751-490F-B83C-CB710F6B64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2C6BA8CC-E2D5-470D-8C9F-F1A42FB3F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689F52B5-12AB-4F8C-B70E-6913A8956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）阶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条边的简单平面图，则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E7EE57-8097-4517-AAC0-9CFF355DB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4194-DFB0-4042-B1DB-749122B7DE8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78F3CD7A-B6BE-4728-AC34-30F8C909E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B0387860-F98C-4928-B90B-953EA72BA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74C2B1-E918-434F-8308-B2ED37CE0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01325-821F-4893-8508-26AEF3500DB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CE26A7D5-8234-454F-B3C6-A1B1D8A0C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9CAFB25C-279E-4C41-B12C-B855431AC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48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74C2B1-E918-434F-8308-B2ED37CE0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01325-821F-4893-8508-26AEF3500DB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CE26A7D5-8234-454F-B3C6-A1B1D8A0C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9CAFB25C-279E-4C41-B12C-B855431AC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1A25-0F8A-40CE-8B4B-D04CD86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36832-BDA5-41F9-B9C9-52392CF69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BEDDC-6009-4125-9FD2-52626352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C2057-0A5C-4181-8C1D-69A0931F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2AC05-A658-4DDD-810B-AB87414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52A23-AFCC-4728-9E23-F700585DB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58535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FF7D7-DDBE-4585-BD2B-D874D73A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26D38-2416-4F53-A5EA-37BB3E99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65931-7F97-4B2E-B1E5-FC58B702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82F4B-F984-4DC0-905B-EA09B13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17923-5366-4EA4-85AB-9D3C667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854C8-9CFF-4E45-8B7D-A794A287B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4282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12FED-002F-4823-ADB1-923909A73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2D722-E0A1-4EF0-B8E1-B6D40574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15F39-853A-4A4D-B5A9-0F4D7042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5EF6B-8C1A-474D-BDE8-45D0FE6D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B4389-7919-41B1-A6DC-3B7E517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A91E1-F3E7-444C-B691-4D89554DF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0313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C97A-B284-449E-9D00-460A1D00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9A61-4D63-4956-81DB-BE4E434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B9CCF-5F27-42CE-9912-7E0DCD25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0D690-FA48-414D-9813-64B22701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9464C-DA48-4B6A-B786-B3F33339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33F6-4451-40FB-9874-5FAFD1626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53559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C9941-16B5-42CC-8106-6081E41B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4125F-50E1-4777-A01C-2D127DBF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721E5-C483-47F1-91F6-602F65BB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E26A6-1FEA-43EB-A871-48495CF6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CC539-B079-4ECF-A752-5798519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0BC80-1632-4561-BCE0-F73F8E12D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2024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EB2DF-3E5A-4C3C-9C79-F9B17E23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960D1-7ABD-4832-BEC7-96E33D6C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B5128-B746-492A-8CA3-CDC8DE43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BFAF0-EA85-4C87-9065-9D29B1F5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901A3-AC62-4A47-8A6D-9279A01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29770-195F-48F6-B42D-A44B0F83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49BB4-07C0-4343-B27D-21E9C6D63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972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1D51-3851-45FA-86DA-5F7FF88B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D401D-7415-4D8A-8763-6CEC5DB0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2FB8E-937E-4CD7-AC25-B330B5D7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7DA29-083C-4DD4-A6A7-9FCD9ACF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901F3-DEE0-4A59-A3AE-FD34A6ABB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2AE095-9FED-4BF3-8EA8-EB86DF2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DD301-AC71-47D6-A76A-E3ABF380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1B92AF-A64D-4326-A076-21A6358C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A26A2-3F89-4E61-8C4E-52C00CA92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880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A98F-47A6-4089-A085-614AEA57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60D15-B81A-4340-B314-AE34AE46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0A8C8-3CEC-444E-B876-35E07035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53E8D-B982-4C24-A067-679C290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B0DE8-152E-4255-ABFB-22A7935487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77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650FC-6B37-4CC1-AAEF-91859929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2C41CA-00F2-48E9-808E-9BC5420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759AF-FBFC-4BC0-A847-67AA29FC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9D218-A6F7-49E5-B0AD-A78F7A5E1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3535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71F14-8D71-4069-840F-2FA03A7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E8FEF-1FEC-434C-A993-7D8624B1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59A8F-B52B-46C4-8337-BC03B679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AA5C6-A8F3-4F4D-899F-87C9BE7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5701E-1D00-49C6-9A86-82A1533E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81439-7690-4618-B94E-7D7F994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87F1-EBEF-42EA-9FF0-0F9B8A38E2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154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8F84-BAB9-4F2D-8842-1E1B6E02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B3742-9AEF-4F69-9448-BEC792C53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25DB7-2C7B-49B3-AE7F-33712DA3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34FF5-793D-4C7E-A00A-24C50A75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2081C-6254-48A9-8AC2-73D6A4E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1D6F0-B0A4-4ADB-A226-9AAAABF8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5BA-F90C-4606-8740-7C440F56C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64176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94C5C3-418B-4484-B441-F64D8530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98B8CA-0E5C-4FE4-B184-F3532F694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BD4514-0F13-40BF-8A14-1F7B875F10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63125F-0D13-422C-97DD-B36711B934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58474D-2646-4D87-A20C-D6B8E67525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9EC60A-8288-424B-BDD2-572B7F7667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AEF6-126F-4CCC-BF5F-E519987D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1F7E-A976-41E0-82C5-4037ADA97E2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B3259F56-5125-44AC-B585-B092302A0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第十七章 习题课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33B01A68-A21E-4122-ABA6-E103B9DB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3990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平面图的基本概念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欧拉公式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平面图的判断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平面图的对偶图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FF9900"/>
              </a:buClr>
            </a:pPr>
            <a:r>
              <a:rPr lang="zh-CN" altLang="en-US" dirty="0"/>
              <a:t>基本要求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深刻理解本部分的基本概念：平面图、平面嵌入、面、次数、极大平面图、极小非平面图、对偶图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牢记极大平面图的主要性质和判别方法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熟记欧拉公式及推广形式，并能用欧拉公式及推广形式证明有关定理与命题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会用库拉图斯基定理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17.12&amp;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17.13)</a:t>
            </a:r>
            <a:r>
              <a:rPr lang="zh-CN" altLang="en-US" dirty="0"/>
              <a:t>证明某些图不是平面图 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记住平面图与它的对偶图阶数、边数、面数之间的关系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8C5B5D-FB50-4221-9CAB-C4559C44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9D69-61B8-497F-8D8E-2673192C993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DC6DDB0D-E4BF-49C6-8347-2F0C13268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5EEAB531-8665-4C4B-B63D-3B2FF2B2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135937" cy="3816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   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的阶数、边数、面数分别为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否则（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所有面的次数都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），由欧拉公式得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5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5 (2+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①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及握手定理又有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3</a:t>
            </a:r>
            <a:r>
              <a:rPr lang="en-US" altLang="zh-CN" i="1" dirty="0">
                <a:latin typeface="Times New Roman" panose="02020603050405020304" pitchFamily="18" charset="0"/>
              </a:rPr>
              <a:t>n    </a:t>
            </a:r>
            <a:r>
              <a:rPr lang="en-US" altLang="zh-CN" dirty="0">
                <a:latin typeface="Times New Roman" panose="02020603050405020304" pitchFamily="18" charset="0"/>
              </a:rPr>
              <a:t>       ②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由①与②得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30                                ③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又有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=2+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&lt;12                           ④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由④及②又可得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&lt;30                               ⑤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③,⑤</a:t>
            </a:r>
            <a:r>
              <a:rPr lang="zh-CN" altLang="en-US" dirty="0">
                <a:latin typeface="Times New Roman" panose="02020603050405020304" pitchFamily="18" charset="0"/>
              </a:rPr>
              <a:t>是矛盾的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dirty="0"/>
              <a:t> </a:t>
            </a:r>
            <a:r>
              <a:rPr lang="zh-CN" altLang="en-US" dirty="0"/>
              <a:t>正十二面体是一个反例 </a:t>
            </a:r>
          </a:p>
        </p:txBody>
      </p:sp>
      <p:sp>
        <p:nvSpPr>
          <p:cNvPr id="415751" name="Rectangle 7">
            <a:extLst>
              <a:ext uri="{FF2B5EF4-FFF2-40B4-BE49-F238E27FC236}">
                <a16:creationId xmlns:a16="http://schemas.microsoft.com/office/drawing/2014/main" id="{6804A5F4-9D74-46DF-907B-4172C3C2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536" y="1181526"/>
            <a:ext cx="7993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是连通的简单的平面图，面数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&lt;12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3. </a:t>
            </a:r>
          </a:p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(1)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中存在次数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的面</a:t>
            </a:r>
          </a:p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(2)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举例说明当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=12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中结论不真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10" descr="15-9">
            <a:extLst>
              <a:ext uri="{FF2B5EF4-FFF2-40B4-BE49-F238E27FC236}">
                <a16:creationId xmlns:a16="http://schemas.microsoft.com/office/drawing/2014/main" id="{E80332B5-EF43-4CE7-AAB2-D77EA10D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12" y="4973042"/>
            <a:ext cx="1915601" cy="188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DEC82522-162E-4589-975D-2BCA8011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05EC-9A4A-4DF6-95BF-E306E8896D0D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419861" name="Group 21">
            <a:extLst>
              <a:ext uri="{FF2B5EF4-FFF2-40B4-BE49-F238E27FC236}">
                <a16:creationId xmlns:a16="http://schemas.microsoft.com/office/drawing/2014/main" id="{D97CF976-F3AF-4410-AF01-4BDCC89FE10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25538"/>
            <a:ext cx="7920037" cy="968375"/>
            <a:chOff x="295" y="709"/>
            <a:chExt cx="4989" cy="610"/>
          </a:xfrm>
        </p:grpSpPr>
        <p:sp>
          <p:nvSpPr>
            <p:cNvPr id="419858" name="Rectangle 18">
              <a:extLst>
                <a:ext uri="{FF2B5EF4-FFF2-40B4-BE49-F238E27FC236}">
                  <a16:creationId xmlns:a16="http://schemas.microsoft.com/office/drawing/2014/main" id="{0895D643-7950-41FE-AC25-C5EC8DE53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09"/>
              <a:ext cx="4989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2.  </a:t>
              </a:r>
              <a:r>
                <a:rPr lang="zh-CN" altLang="en-US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设</a:t>
              </a:r>
              <a:r>
                <a:rPr lang="en-US" altLang="zh-CN" b="1" i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en-US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是阶数</a:t>
              </a:r>
              <a:r>
                <a:rPr lang="en-US" altLang="zh-CN" b="1" i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solidFill>
                    <a:srgbClr val="0066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11</a:t>
              </a:r>
              <a:r>
                <a:rPr lang="zh-CN" altLang="en-US" b="1" dirty="0">
                  <a:solidFill>
                    <a:srgbClr val="0066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的无向平面图，证明</a:t>
              </a:r>
              <a:r>
                <a:rPr lang="en-US" altLang="zh-CN" b="1" i="1" dirty="0">
                  <a:solidFill>
                    <a:srgbClr val="0066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b="1" dirty="0">
                  <a:solidFill>
                    <a:srgbClr val="0066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和      </a:t>
              </a:r>
              <a:r>
                <a:rPr lang="zh-CN" altLang="en-US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不可能全是平面图</a:t>
              </a:r>
              <a:r>
                <a:rPr lang="en-US" altLang="zh-CN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.  </a:t>
              </a:r>
              <a:endPara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19843" name="Object 3">
              <a:extLst>
                <a:ext uri="{FF2B5EF4-FFF2-40B4-BE49-F238E27FC236}">
                  <a16:creationId xmlns:a16="http://schemas.microsoft.com/office/drawing/2014/main" id="{4D1AD4FA-4C0E-4AB0-8418-5288412BB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0" y="746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6"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746"/>
                          <a:ext cx="22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60" name="Group 20">
            <a:extLst>
              <a:ext uri="{FF2B5EF4-FFF2-40B4-BE49-F238E27FC236}">
                <a16:creationId xmlns:a16="http://schemas.microsoft.com/office/drawing/2014/main" id="{3AA410F9-5093-4435-9C56-DE230596BAF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05013"/>
            <a:ext cx="8135938" cy="4510087"/>
            <a:chOff x="340" y="1263"/>
            <a:chExt cx="5125" cy="2841"/>
          </a:xfrm>
        </p:grpSpPr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C4C628E7-BFBF-4BD3-8483-314E28AC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63"/>
              <a:ext cx="5125" cy="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只需证明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    中至少有一个是非平面图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采用反证法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     与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都是平面图，下面来推出矛盾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的边数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应满足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的边数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  <a:p>
              <a:pPr eaLnBrk="0" hangingPunct="0">
                <a:lnSpc>
                  <a:spcPct val="120000"/>
                </a:lnSpc>
                <a:spcBef>
                  <a:spcPct val="4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不妨设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                                            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  <a:p>
              <a:pPr>
                <a:lnSpc>
                  <a:spcPct val="110000"/>
                </a:lnSpc>
              </a:pP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9845" name="Object 5">
              <a:extLst>
                <a:ext uri="{FF2B5EF4-FFF2-40B4-BE49-F238E27FC236}">
                  <a16:creationId xmlns:a16="http://schemas.microsoft.com/office/drawing/2014/main" id="{854E706A-9C46-4AA3-A2D5-97B3D143D8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" y="1925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7" name="公式" r:id="rId6" imgW="164880" imgH="215640" progId="Equation.3">
                    <p:embed/>
                  </p:oleObj>
                </mc:Choice>
                <mc:Fallback>
                  <p:oleObj name="公式" r:id="rId6" imgW="1648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925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6" name="Object 6">
              <a:extLst>
                <a:ext uri="{FF2B5EF4-FFF2-40B4-BE49-F238E27FC236}">
                  <a16:creationId xmlns:a16="http://schemas.microsoft.com/office/drawing/2014/main" id="{8FAD5918-E8C7-4B0F-8E6D-9BD5318485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" y="1616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8" name="公式" r:id="rId8" imgW="164880" imgH="215640" progId="Equation.3">
                    <p:embed/>
                  </p:oleObj>
                </mc:Choice>
                <mc:Fallback>
                  <p:oleObj name="公式" r:id="rId8" imgW="1648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1616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7" name="Object 7">
              <a:extLst>
                <a:ext uri="{FF2B5EF4-FFF2-40B4-BE49-F238E27FC236}">
                  <a16:creationId xmlns:a16="http://schemas.microsoft.com/office/drawing/2014/main" id="{7D3DB39F-523D-459F-9A2E-3C445671C3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1290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9" name="公式" r:id="rId10" imgW="164880" imgH="215640" progId="Equation.3">
                    <p:embed/>
                  </p:oleObj>
                </mc:Choice>
                <mc:Fallback>
                  <p:oleObj name="公式" r:id="rId10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1290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48" name="Object 8">
            <a:extLst>
              <a:ext uri="{FF2B5EF4-FFF2-40B4-BE49-F238E27FC236}">
                <a16:creationId xmlns:a16="http://schemas.microsoft.com/office/drawing/2014/main" id="{021CB36F-8B8F-4CE1-85C4-CC56DB6CC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924175"/>
          <a:ext cx="2032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0" name="公式" r:id="rId12" imgW="1117440" imgH="393480" progId="Equation.3">
                  <p:embed/>
                </p:oleObj>
              </mc:Choice>
              <mc:Fallback>
                <p:oleObj name="公式" r:id="rId12" imgW="1117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24175"/>
                        <a:ext cx="20320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9">
            <a:extLst>
              <a:ext uri="{FF2B5EF4-FFF2-40B4-BE49-F238E27FC236}">
                <a16:creationId xmlns:a16="http://schemas.microsoft.com/office/drawing/2014/main" id="{347FBA6B-10F7-4C8F-A953-2A906E3C5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56648"/>
              </p:ext>
            </p:extLst>
          </p:nvPr>
        </p:nvGraphicFramePr>
        <p:xfrm>
          <a:off x="2110581" y="3447299"/>
          <a:ext cx="1393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1" name="公式" r:id="rId14" imgW="838080" imgH="393480" progId="Equation.3">
                  <p:embed/>
                </p:oleObj>
              </mc:Choice>
              <mc:Fallback>
                <p:oleObj name="公式" r:id="rId14" imgW="838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581" y="3447299"/>
                        <a:ext cx="13938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5" name="Rectangle 15">
            <a:extLst>
              <a:ext uri="{FF2B5EF4-FFF2-40B4-BE49-F238E27FC236}">
                <a16:creationId xmlns:a16="http://schemas.microsoft.com/office/drawing/2014/main" id="{CB9F3AFD-446A-47EB-8352-DBAA4A4A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4" y="4122506"/>
            <a:ext cx="8497888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又由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的推论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           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③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由②与③得                 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+24 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④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由④解得           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 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⑤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⑤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CN" b="1" dirty="0">
                <a:latin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419859" name="Rectangle 19">
            <a:extLst>
              <a:ext uri="{FF2B5EF4-FFF2-40B4-BE49-F238E27FC236}">
                <a16:creationId xmlns:a16="http://schemas.microsoft.com/office/drawing/2014/main" id="{104C0DF2-6ABF-48AB-82F4-7D9FF78A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B533C7D-C425-4C75-A1FF-9B6B1AF2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78D7-E36E-425D-B5C3-4E983893C63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C0122923-1247-4C2A-8DEA-06B1A9FA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证明下图为非平面图</a:t>
            </a:r>
          </a:p>
        </p:txBody>
      </p:sp>
      <p:sp>
        <p:nvSpPr>
          <p:cNvPr id="421892" name="Rectangle 4">
            <a:extLst>
              <a:ext uri="{FF2B5EF4-FFF2-40B4-BE49-F238E27FC236}">
                <a16:creationId xmlns:a16="http://schemas.microsoft.com/office/drawing/2014/main" id="{74207E56-100B-4DEB-B22F-E9C4D87F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C864A1-EF41-477C-AD4B-CB33405A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16" y="1988840"/>
            <a:ext cx="3096344" cy="353111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1C9F891-3A4E-49F3-8FE4-60786DF4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7" y="2564904"/>
            <a:ext cx="7867377" cy="2767225"/>
          </a:xfrm>
          <a:prstGeom prst="rect">
            <a:avLst/>
          </a:prstGeom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98D47B7-748E-413B-B803-B1EA0EE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AC2E-B974-4814-A124-B027E02259B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13F05148-D67D-4B3F-9441-CA234851F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32132" name="Rectangle 4">
            <a:extLst>
              <a:ext uri="{FF2B5EF4-FFF2-40B4-BE49-F238E27FC236}">
                <a16:creationId xmlns:a16="http://schemas.microsoft.com/office/drawing/2014/main" id="{76DF45BB-4EFA-4441-BE8D-431921A5A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891024" cy="5000625"/>
          </a:xfrm>
          <a:noFill/>
          <a:ln/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用库拉图斯基定理证明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方法一：</a:t>
            </a:r>
            <a:r>
              <a:rPr lang="zh-CN" altLang="en-US" dirty="0">
                <a:latin typeface="Times New Roman" panose="02020603050405020304" pitchFamily="18" charset="0"/>
              </a:rPr>
              <a:t>在原图中删除边得到子图，再消去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度顶点，由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库拉图斯基定理（原图中含与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3,3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同胚的子图）   </a:t>
            </a:r>
            <a:r>
              <a:rPr lang="zh-CN" altLang="en-US" dirty="0">
                <a:latin typeface="Times New Roman" panose="02020603050405020304" pitchFamily="18" charset="0"/>
              </a:rPr>
              <a:t>得证命题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D056CF-EF9A-494E-B5CA-D8E3646C94AD}"/>
              </a:ext>
            </a:extLst>
          </p:cNvPr>
          <p:cNvSpPr/>
          <p:nvPr/>
        </p:nvSpPr>
        <p:spPr>
          <a:xfrm>
            <a:off x="2699792" y="2708920"/>
            <a:ext cx="2016224" cy="1970880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613B5-9FBA-45FB-AE93-0F52A5814A66}"/>
              </a:ext>
            </a:extLst>
          </p:cNvPr>
          <p:cNvSpPr txBox="1"/>
          <p:nvPr/>
        </p:nvSpPr>
        <p:spPr>
          <a:xfrm>
            <a:off x="1503624" y="492999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         原图的子图</a:t>
            </a:r>
          </a:p>
        </p:txBody>
      </p:sp>
    </p:spTree>
    <p:extLst>
      <p:ext uri="{BB962C8B-B14F-4D97-AF65-F5344CB8AC3E}">
        <p14:creationId xmlns:p14="http://schemas.microsoft.com/office/powerpoint/2010/main" val="233932851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98D47B7-748E-413B-B803-B1EA0EE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AC2E-B974-4814-A124-B027E02259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13F05148-D67D-4B3F-9441-CA234851F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证明（续）</a:t>
            </a:r>
          </a:p>
        </p:txBody>
      </p:sp>
      <p:sp>
        <p:nvSpPr>
          <p:cNvPr id="432134" name="Rectangle 6">
            <a:extLst>
              <a:ext uri="{FF2B5EF4-FFF2-40B4-BE49-F238E27FC236}">
                <a16:creationId xmlns:a16="http://schemas.microsoft.com/office/drawing/2014/main" id="{BCCC3C28-4C80-487B-8834-9791A543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1156102"/>
            <a:ext cx="77048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方法二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在原图中删除边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得到子图，再收缩子图中的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所得图为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库拉图斯基定理（原图中有可收缩为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的子图）</a:t>
            </a:r>
            <a:r>
              <a:rPr lang="zh-CN" altLang="en-US" b="1" dirty="0">
                <a:latin typeface="Times New Roman" panose="02020603050405020304" pitchFamily="18" charset="0"/>
              </a:rPr>
              <a:t>得证命题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102A8B-F02F-4C67-876D-A9348A54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3" y="2631881"/>
            <a:ext cx="8759430" cy="211944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E4F77F7-F261-4B61-9EC8-1DFB11575334}"/>
              </a:ext>
            </a:extLst>
          </p:cNvPr>
          <p:cNvSpPr/>
          <p:nvPr/>
        </p:nvSpPr>
        <p:spPr>
          <a:xfrm>
            <a:off x="1835696" y="2780443"/>
            <a:ext cx="1800200" cy="1872693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4DD6C6-BF5A-4A3B-873B-C925230B2862}"/>
              </a:ext>
            </a:extLst>
          </p:cNvPr>
          <p:cNvSpPr txBox="1"/>
          <p:nvPr/>
        </p:nvSpPr>
        <p:spPr>
          <a:xfrm>
            <a:off x="539553" y="480169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         原图的子图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全屏显示(4:3)</PresentationFormat>
  <Paragraphs>60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华文中宋</vt:lpstr>
      <vt:lpstr>Arial</vt:lpstr>
      <vt:lpstr>Times New Roman</vt:lpstr>
      <vt:lpstr>Wingdings</vt:lpstr>
      <vt:lpstr>默认设计模板</vt:lpstr>
      <vt:lpstr>公式</vt:lpstr>
      <vt:lpstr>第十七章 习题课</vt:lpstr>
      <vt:lpstr>练习1</vt:lpstr>
      <vt:lpstr>PowerPoint 演示文稿</vt:lpstr>
      <vt:lpstr>PowerPoint 演示文稿</vt:lpstr>
      <vt:lpstr>证明</vt:lpstr>
      <vt:lpstr>证明（续）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397</cp:revision>
  <dcterms:created xsi:type="dcterms:W3CDTF">2007-11-19T20:33:53Z</dcterms:created>
  <dcterms:modified xsi:type="dcterms:W3CDTF">2018-12-12T05:38:13Z</dcterms:modified>
</cp:coreProperties>
</file>