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2" r:id="rId2"/>
    <p:sldId id="300" r:id="rId3"/>
    <p:sldId id="301" r:id="rId4"/>
    <p:sldId id="302" r:id="rId5"/>
    <p:sldId id="303" r:id="rId6"/>
    <p:sldId id="304" r:id="rId7"/>
    <p:sldId id="305" r:id="rId8"/>
    <p:sldId id="323" r:id="rId9"/>
    <p:sldId id="324" r:id="rId10"/>
    <p:sldId id="309" r:id="rId11"/>
    <p:sldId id="313" r:id="rId12"/>
    <p:sldId id="314" r:id="rId13"/>
    <p:sldId id="315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9900"/>
    <a:srgbClr val="A50021"/>
    <a:srgbClr val="FF00FF"/>
    <a:srgbClr val="69B3F1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65" autoAdjust="0"/>
    <p:restoredTop sz="70672" autoAdjust="0"/>
  </p:normalViewPr>
  <p:slideViewPr>
    <p:cSldViewPr>
      <p:cViewPr varScale="1">
        <p:scale>
          <a:sx n="44" d="100"/>
          <a:sy n="44" d="100"/>
        </p:scale>
        <p:origin x="121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86F439C-F1F5-4C68-9B06-A810BDA1B0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3C5634F-5710-46C9-B5F4-3B444F59C3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AD4C35BF-1A3A-4A56-9100-E6BCE71EBC0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7DCCEFC0-8E2E-4003-892A-14702A138BE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F0BE0D-DA5B-4DC6-82A1-BAFD15DE0D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A9818D6-465D-4A7C-89CB-257B895964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E246007-94F7-4885-84D0-2732CFA3E4E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0EEF42E-518E-4117-94B5-D26FA54DE8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B303397-727B-4C61-9924-4C060D476E0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0C54AA6-3003-4EB3-B5B6-E0B9A012A2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38E770A-2B10-4355-9F71-E4EF53B915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12CA30-F7E9-4F67-964F-070BA698AC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8CED332-C86B-4BBB-A26E-EE266FA8F6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1CB10-5F13-4782-BE42-8498F9A07E3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40322" name="Rectangle 2">
            <a:extLst>
              <a:ext uri="{FF2B5EF4-FFF2-40B4-BE49-F238E27FC236}">
                <a16:creationId xmlns:a16="http://schemas.microsoft.com/office/drawing/2014/main" id="{83335935-91F7-44DA-8237-BF5F36E4D5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73722B11-3285-49F9-A411-2E550A70F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E36AA4C-705A-43A7-8D39-10FC97C650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7F8D52-4D0D-4899-8CBE-0532A933290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13698" name="Rectangle 2">
            <a:extLst>
              <a:ext uri="{FF2B5EF4-FFF2-40B4-BE49-F238E27FC236}">
                <a16:creationId xmlns:a16="http://schemas.microsoft.com/office/drawing/2014/main" id="{A76A5209-3449-4625-A450-3459AE320F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>
            <a:extLst>
              <a:ext uri="{FF2B5EF4-FFF2-40B4-BE49-F238E27FC236}">
                <a16:creationId xmlns:a16="http://schemas.microsoft.com/office/drawing/2014/main" id="{DE508066-11E0-4618-91A2-F8C5A209D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F7B1017-5A9C-46B8-884B-41040D77D0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52925-60F1-4B7E-BFEE-5DABA7F43CB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21890" name="Rectangle 2">
            <a:extLst>
              <a:ext uri="{FF2B5EF4-FFF2-40B4-BE49-F238E27FC236}">
                <a16:creationId xmlns:a16="http://schemas.microsoft.com/office/drawing/2014/main" id="{1BD4D6F1-1E44-4544-8159-0CC089B63F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id="{3865FEDE-D52E-42E1-A6EA-A2AEA0914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75A7C59-11F4-4CC9-B3C5-9958F6D976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330921-4DA3-492A-B273-E15C10F2ADB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23938" name="Rectangle 2">
            <a:extLst>
              <a:ext uri="{FF2B5EF4-FFF2-40B4-BE49-F238E27FC236}">
                <a16:creationId xmlns:a16="http://schemas.microsoft.com/office/drawing/2014/main" id="{CD8C6516-C2CA-4E78-9D9F-BA64D7ED82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D556299D-778C-4294-B748-752FA9110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2A15452-6D87-4496-BE93-DB2861FE7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216568-D939-4658-B287-D19810DE46A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25986" name="Rectangle 2">
            <a:extLst>
              <a:ext uri="{FF2B5EF4-FFF2-40B4-BE49-F238E27FC236}">
                <a16:creationId xmlns:a16="http://schemas.microsoft.com/office/drawing/2014/main" id="{49D9D927-DD30-42E2-9C5C-D0D59A99E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C4458870-941C-450D-B499-D9ADAD61E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=1, 2, …, 5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=1, 2, 3, 4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CA3F93-207C-457F-8392-88ED871319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D2A77-8964-4640-9607-F15FD0D6EDF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55330" name="Rectangle 2">
            <a:extLst>
              <a:ext uri="{FF2B5EF4-FFF2-40B4-BE49-F238E27FC236}">
                <a16:creationId xmlns:a16="http://schemas.microsoft.com/office/drawing/2014/main" id="{1A0D1DFA-ECCE-4D57-B177-5291CF0E39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30E38710-7ECB-4DE1-8D80-1942CCD3B6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图</a:t>
            </a:r>
            <a:r>
              <a:rPr lang="en-US" altLang="zh-CN" sz="1200" b="1" i="1" dirty="0"/>
              <a:t>G </a:t>
            </a:r>
            <a:r>
              <a:rPr lang="zh-CN" altLang="en-US" sz="1200" b="1" dirty="0"/>
              <a:t>存在完美匹配的一个必要条件是 </a:t>
            </a:r>
            <a:r>
              <a:rPr lang="en-US" altLang="zh-CN" sz="1200" b="1" i="1" dirty="0"/>
              <a:t>G </a:t>
            </a:r>
            <a:r>
              <a:rPr lang="zh-CN" altLang="en-US" sz="1200" b="1" dirty="0"/>
              <a:t>的点数为偶</a:t>
            </a:r>
            <a:endParaRPr lang="zh-CN" altLang="zh-CN" dirty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4F1781-E92F-4BF0-B18C-0FC0BC039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3EEED-5CEA-430C-8624-F0149B3BEE5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28FE2600-C2E4-4942-930C-D5F68C719F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D9B7880F-DB04-4F86-ADF4-CBA71BE45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边覆盖数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最小边覆盖中元素个数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18.3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中边覆盖数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与匹配数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满足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4DE62F-1EA5-40A2-BD5C-31F5C9CCD7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7E7290-52A6-4DA0-B948-03214CE3E81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5659B45C-E1B7-4729-8A39-49DA3FEB22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A2BCA2BD-1A74-4243-8D13-8F0DCD385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点覆盖数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最小点覆盖的元素个数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最大点独立集中的元素个数，记为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边覆盖数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与匹配数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满足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6B8DE9-263A-4488-AEFD-551868B183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0AB37-45FD-4C1E-8305-D6C2538B32B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61474" name="Rectangle 2">
            <a:extLst>
              <a:ext uri="{FF2B5EF4-FFF2-40B4-BE49-F238E27FC236}">
                <a16:creationId xmlns:a16="http://schemas.microsoft.com/office/drawing/2014/main" id="{18952F9A-B221-4394-9818-2605B85570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7D81174B-2628-44E2-B499-941199614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点覆盖数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最小点覆盖的元素个数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最大点独立集中的元素个数，记为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边覆盖数（最小边覆盖中元素个数）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与匹配数（最大匹配中的边数）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满足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endParaRPr lang="zh-CN" altLang="zh-CN" dirty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854806C-912B-4AE5-A0D6-D743FBEEC2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1E7C4-B379-4DA3-BC6D-939154AA904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63522" name="Rectangle 2">
            <a:extLst>
              <a:ext uri="{FF2B5EF4-FFF2-40B4-BE49-F238E27FC236}">
                <a16:creationId xmlns:a16="http://schemas.microsoft.com/office/drawing/2014/main" id="{E7017D83-E4C7-4F93-8491-EFB6A0D109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>
            <a:extLst>
              <a:ext uri="{FF2B5EF4-FFF2-40B4-BE49-F238E27FC236}">
                <a16:creationId xmlns:a16="http://schemas.microsoft.com/office/drawing/2014/main" id="{5E43761E-E985-4F46-9173-11A3BD20D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点覆盖数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)——</a:t>
            </a:r>
            <a:r>
              <a:rPr lang="zh-CN" altLang="en-US" dirty="0">
                <a:latin typeface="Times New Roman" panose="02020603050405020304" pitchFamily="18" charset="0"/>
              </a:rPr>
              <a:t>最小点覆盖的元素个数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最大点独立集中的元素个数，记为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边覆盖数（最小边覆盖中元素个数）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与匹配数（最大匹配中的边数）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满足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endParaRPr lang="zh-CN" altLang="zh-CN" dirty="0"/>
          </a:p>
          <a:p>
            <a:endParaRPr lang="en-US" altLang="zh-CN" i="1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完美匹配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中无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非饱和点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BF1026D-7E12-4C0C-AD3F-405C8B9B8C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EC0C77-3A46-4816-B2D0-6847B7C015F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65570" name="Rectangle 2">
            <a:extLst>
              <a:ext uri="{FF2B5EF4-FFF2-40B4-BE49-F238E27FC236}">
                <a16:creationId xmlns:a16="http://schemas.microsoft.com/office/drawing/2014/main" id="{08270B88-2D02-4BE6-87D8-D95F3D5905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E6006875-0EF2-4145-8F01-BACFC235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点覆盖数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)——</a:t>
            </a:r>
            <a:r>
              <a:rPr lang="zh-CN" altLang="en-US" dirty="0">
                <a:latin typeface="Times New Roman" panose="02020603050405020304" pitchFamily="18" charset="0"/>
              </a:rPr>
              <a:t>最小点覆盖的元素个数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最大点独立集中的元素个数，记为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边覆盖数（最小边覆盖中元素个数）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与匹配数（最大匹配中的边数）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满足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BAD173C-424A-4885-AE80-117B043892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98C64-3159-4B2C-A041-1450E2B29C0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42370" name="Rectangle 2">
            <a:extLst>
              <a:ext uri="{FF2B5EF4-FFF2-40B4-BE49-F238E27FC236}">
                <a16:creationId xmlns:a16="http://schemas.microsoft.com/office/drawing/2014/main" id="{4CFD2EA5-AAE1-4B8E-A830-ED3AA15A96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>
            <a:extLst>
              <a:ext uri="{FF2B5EF4-FFF2-40B4-BE49-F238E27FC236}">
                <a16:creationId xmlns:a16="http://schemas.microsoft.com/office/drawing/2014/main" id="{AAFA6099-8BE6-4418-947D-20414D564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53BD8BD-7E5D-43A4-A438-9AEC0AEE9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C5432-44A0-4B9E-AC44-8D16C40CF84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44418" name="Rectangle 2">
            <a:extLst>
              <a:ext uri="{FF2B5EF4-FFF2-40B4-BE49-F238E27FC236}">
                <a16:creationId xmlns:a16="http://schemas.microsoft.com/office/drawing/2014/main" id="{8071BB8D-E460-4FED-8DBB-CC8535D334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>
            <a:extLst>
              <a:ext uri="{FF2B5EF4-FFF2-40B4-BE49-F238E27FC236}">
                <a16:creationId xmlns:a16="http://schemas.microsoft.com/office/drawing/2014/main" id="{41CBF356-8F12-49A8-A04F-EF07BF31A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18.11</a:t>
            </a:r>
            <a:r>
              <a:rPr lang="en-US" altLang="zh-CN" dirty="0">
                <a:latin typeface="Times New Roman" panose="02020603050405020304" pitchFamily="18" charset="0"/>
              </a:rPr>
              <a:t>  (</a:t>
            </a:r>
            <a:r>
              <a:rPr lang="en-US" altLang="zh-CN" dirty="0" err="1">
                <a:latin typeface="Times New Roman" panose="02020603050405020304" pitchFamily="18" charset="0"/>
              </a:rPr>
              <a:t>Vizing</a:t>
            </a:r>
            <a:r>
              <a:rPr lang="zh-CN" altLang="en-US" dirty="0">
                <a:latin typeface="Times New Roman" panose="02020603050405020304" pitchFamily="18" charset="0"/>
              </a:rPr>
              <a:t>定理 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为简单平面图，则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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)+1. 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39373-2046-4701-9229-FBCE5B6BA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C98F23-EB50-4F6E-98FE-FB7AE0DFA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817CA-B655-436A-B547-11F761E0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9720C-8A82-4FAC-807E-698CD4C3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F6C80-D659-4CCB-856C-8EFC5624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608ED7-593E-42E7-B578-0F5E5631F6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61006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CA91B-E724-4BC9-A453-2474986B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63AD4B-E71F-4C94-BEBD-BE992531B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2C5F6-D79B-47E3-99B9-D01345B3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E3DD4-A604-45E5-AABE-3A8450F1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840B0-4E1B-44E3-AE2D-C31C8AA3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7E198-9C76-4E12-8FFD-83035556FF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935314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8C1757-35CD-4402-89AA-7C71E9554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71C285-A265-4B76-8D2B-04E641BA1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DF24A-36E7-4066-903A-5ABE1539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35A2C-9435-4AC4-8215-A9A8644E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E029C-28C0-445F-AE37-41E3E571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4275D-178B-47E6-A894-BB238681E0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2747787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5EA45-9135-4867-934F-7211C132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ED91A-3CD6-4AA5-A5BD-5A9FA1E860F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9E361-41D6-4B5A-A9C5-F8FA6E7E9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1787CF-CC0D-4278-B796-7451EDC4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52A0E5-29A1-4FA2-AC8B-C460A238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8E86BF-CB86-4946-B2A3-5B24429E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8BCD47F-146C-4C2F-90EA-75DB3722A9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42613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89138-5BD7-4F19-847B-01269D60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1A775-0FCE-4D6A-8D9B-55A61E80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5480F-0FF7-446F-9F46-CB2EC7CD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C8C95-0B46-4C7A-8378-8E118EA5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C6D85-563C-4FBB-9DB9-F588BB70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21E98-BA08-4C52-9E25-5267EE529E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50159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A7BDB-E340-443E-B6EA-8F145C3A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E00909-1C49-4EBE-9DC1-CD9D0BD3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29812-699D-41E5-82C8-93FF79A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54A20E-84BF-4749-814D-D1CA2B21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13C73-99B2-4EF3-9270-6401D128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077F1-ED98-485C-BFE6-AF8A337EF8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69406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4E010-1C55-4058-9AB1-C094931F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F7E19-F489-43CD-BEB1-CE239A4DA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DD3A63-91B6-4B93-A929-83C579CCD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223F80-D9BE-45C7-8FE1-62D7A239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D8FB80-FA5F-4884-869B-2AC663A0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0299BA-FC59-449B-8CC4-188F0919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DE43E-337F-4EAF-AE82-1D4BF1BC40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21254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9BE94-7F0E-47B8-8F7D-24613897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E3721-AA76-484D-BE37-DA6C2E5F1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769F31-9C99-4F8E-A570-62EC9736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2200B5-4CF9-42DC-9C3E-BE623FFA5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F9C055-FD14-4E8E-B3C1-97FC6B499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279C7B-9B0B-4A56-BD72-72B7DB98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755450-0978-44F5-87FF-0199A292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F5AC0A-4AC1-4B0A-862A-41DABD85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AD291-164F-4372-8EFF-7747B3429C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54549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189AC-2B16-4A98-8ACE-AB22E235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D1318F-5D60-4906-9BA8-6E86D939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16FC81-234E-47A6-8C77-CCD58FA3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C6D7A9-A51B-4F5D-A477-B7F9C538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B16229-B499-43C8-8396-B346F96A2E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98009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BC4BD9-5B46-46AA-8AC3-2D61AE9C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A08B4E-89E0-4860-B654-944242F7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5987D8-5F11-490A-ABED-8BDAAD59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39B9C-0F25-4F1D-AC4A-16E8D0D3CB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20954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2A29A-A334-4C8F-9483-CD1BD3D6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D3CBC-EFA7-4A46-9952-DFEAC441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DFFEB1-C1F8-4278-8FC9-A1CCDC869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71848-75BD-49FC-A614-780E07C2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0A532-2928-447D-902D-73450C34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E00004-5967-4CB7-A1A2-8006FE0D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6A2F2-5DEE-4C7A-A4A0-0868D0AAF7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076742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E18E7-D22F-4E8D-8513-A6E9D340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D9B455-3DF4-433A-A033-B1E4161F2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9EA632-F3EE-41ED-921D-4CD078FD3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139077-0127-4368-8657-3B7D62E1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2BCD1-3A21-4787-B6AB-38D4585D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A92FEE-A156-4B40-95F7-19E5364E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20AF5-ED72-429F-B7FC-B6B74A9FDE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0995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CADA09E-1668-45E8-BF04-0E31D475C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E57B3F1-E902-43D3-A1EE-7037C85B1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EE3C937-476E-49E6-8C61-553CBE6A03B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F7EA328-AD1B-4028-9CB4-050440FFEE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0FC9B08-C1EA-4D5F-9C68-BF9BED36235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931FC5A-CB7B-433F-BD39-B04AB48604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fade/>
  </p:transition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9D395-119F-48E2-ABBA-7AA386E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4F1B5-C85B-446B-8FAB-896B324A4BC3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39298" name="Rectangle 2">
            <a:extLst>
              <a:ext uri="{FF2B5EF4-FFF2-40B4-BE49-F238E27FC236}">
                <a16:creationId xmlns:a16="http://schemas.microsoft.com/office/drawing/2014/main" id="{AD278D03-47EA-4234-88C3-1E30D8001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第十八章 习题课</a:t>
            </a:r>
          </a:p>
        </p:txBody>
      </p:sp>
      <p:sp>
        <p:nvSpPr>
          <p:cNvPr id="439299" name="Rectangle 3">
            <a:extLst>
              <a:ext uri="{FF2B5EF4-FFF2-40B4-BE49-F238E27FC236}">
                <a16:creationId xmlns:a16="http://schemas.microsoft.com/office/drawing/2014/main" id="{ABE1A92C-2F0C-4554-AB59-B647C6047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399087"/>
          </a:xfrm>
        </p:spPr>
        <p:txBody>
          <a:bodyPr/>
          <a:lstStyle/>
          <a:p>
            <a:r>
              <a:rPr lang="zh-CN" altLang="en-US"/>
              <a:t>主要内容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点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支配</a:t>
            </a:r>
            <a:r>
              <a:rPr lang="zh-CN" altLang="en-US"/>
              <a:t>集、点覆盖集、点独立集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边覆盖集、匹配（边独立集）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二部图中的完备匹配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图的点着色、边着色、地图着色</a:t>
            </a:r>
          </a:p>
          <a:p>
            <a:pPr>
              <a:spcBef>
                <a:spcPct val="65000"/>
              </a:spcBef>
            </a:pPr>
            <a:r>
              <a:rPr lang="zh-CN" altLang="en-US"/>
              <a:t>基本要求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深刻理解与支配集、点覆盖集、边覆盖集、点独立集、边独立集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匹配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、点着色、边着色、面着色、色数等</a:t>
            </a:r>
            <a:r>
              <a:rPr lang="zh-CN" altLang="en-US"/>
              <a:t>概念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会求阶数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>
                <a:latin typeface="Times New Roman" panose="02020603050405020304" pitchFamily="18" charset="0"/>
              </a:rPr>
              <a:t>较小或特殊图的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会用二部图中匹配的理论解简单问题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理解并记住地图面着色与它的对偶图点着色之间的关系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会用点色数及边色数解决一些实际问题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FE848FB6-1106-415F-B2D1-A8993699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DCB8-A75F-42FE-A0BF-A1A53652B45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12676" name="Rectangle 4">
            <a:extLst>
              <a:ext uri="{FF2B5EF4-FFF2-40B4-BE49-F238E27FC236}">
                <a16:creationId xmlns:a16="http://schemas.microsoft.com/office/drawing/2014/main" id="{DB90FD77-3F39-4250-88E3-04E357D42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537368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</a:rPr>
              <a:t>图</a:t>
            </a:r>
            <a:r>
              <a:rPr lang="en-US" altLang="zh-CN" sz="1800">
                <a:solidFill>
                  <a:schemeClr val="bg1"/>
                </a:solidFill>
              </a:rPr>
              <a:t>20</a:t>
            </a:r>
            <a:r>
              <a:rPr lang="en-US" altLang="zh-CN" sz="1800"/>
              <a:t> </a:t>
            </a:r>
          </a:p>
        </p:txBody>
      </p:sp>
      <p:sp>
        <p:nvSpPr>
          <p:cNvPr id="412677" name="Rectangle 5">
            <a:extLst>
              <a:ext uri="{FF2B5EF4-FFF2-40B4-BE49-F238E27FC236}">
                <a16:creationId xmlns:a16="http://schemas.microsoft.com/office/drawing/2014/main" id="{A1ED9A05-F98B-4580-B217-E10ED1FED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5367338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</a:rPr>
              <a:t>图</a:t>
            </a:r>
            <a:r>
              <a:rPr lang="en-US" altLang="zh-CN" sz="1800">
                <a:solidFill>
                  <a:schemeClr val="bg1"/>
                </a:solidFill>
              </a:rPr>
              <a:t>19</a:t>
            </a:r>
            <a:r>
              <a:rPr lang="en-US" altLang="zh-CN" sz="1800"/>
              <a:t> </a:t>
            </a:r>
          </a:p>
        </p:txBody>
      </p:sp>
      <p:sp>
        <p:nvSpPr>
          <p:cNvPr id="412678" name="Rectangle 6">
            <a:extLst>
              <a:ext uri="{FF2B5EF4-FFF2-40B4-BE49-F238E27FC236}">
                <a16:creationId xmlns:a16="http://schemas.microsoft.com/office/drawing/2014/main" id="{BE3B4E26-3A34-423F-91E3-35BB5D471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497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(3) </a:t>
            </a:r>
            <a:r>
              <a:rPr lang="zh-CN" altLang="en-US" b="1">
                <a:latin typeface="Times New Roman" panose="02020603050405020304" pitchFamily="18" charset="0"/>
              </a:rPr>
              <a:t>易知图的对偶图为图</a:t>
            </a:r>
            <a:r>
              <a:rPr lang="en-US" altLang="zh-CN" b="1">
                <a:latin typeface="Times New Roman" panose="02020603050405020304" pitchFamily="18" charset="0"/>
              </a:rPr>
              <a:t>(1)</a:t>
            </a:r>
            <a:r>
              <a:rPr lang="zh-CN" altLang="en-US" b="1">
                <a:latin typeface="Times New Roman" panose="02020603050405020304" pitchFamily="18" charset="0"/>
              </a:rPr>
              <a:t>所示，容易证明它的点色数为</a:t>
            </a:r>
            <a:r>
              <a:rPr lang="en-US" altLang="zh-CN" b="1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，所以图</a:t>
            </a:r>
            <a:r>
              <a:rPr lang="en-US" altLang="zh-CN" b="1">
                <a:latin typeface="Times New Roman" panose="02020603050405020304" pitchFamily="18" charset="0"/>
              </a:rPr>
              <a:t>17</a:t>
            </a:r>
            <a:r>
              <a:rPr lang="zh-CN" altLang="en-US" b="1">
                <a:latin typeface="Times New Roman" panose="02020603050405020304" pitchFamily="18" charset="0"/>
              </a:rPr>
              <a:t>的面色数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zh-CN" altLang="en-US" b="1">
                <a:latin typeface="Times New Roman" panose="02020603050405020304" pitchFamily="18" charset="0"/>
              </a:rPr>
              <a:t>*</a:t>
            </a:r>
            <a:r>
              <a:rPr lang="en-US" altLang="zh-CN" b="1">
                <a:latin typeface="Times New Roman" panose="02020603050405020304" pitchFamily="18" charset="0"/>
              </a:rPr>
              <a:t>=4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，见图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所示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</p:txBody>
      </p:sp>
      <p:grpSp>
        <p:nvGrpSpPr>
          <p:cNvPr id="412685" name="Group 13">
            <a:extLst>
              <a:ext uri="{FF2B5EF4-FFF2-40B4-BE49-F238E27FC236}">
                <a16:creationId xmlns:a16="http://schemas.microsoft.com/office/drawing/2014/main" id="{C50DB567-A99D-452C-B427-FB5B592FAFF1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414588"/>
            <a:ext cx="7054850" cy="3579812"/>
            <a:chOff x="431" y="1521"/>
            <a:chExt cx="4444" cy="2255"/>
          </a:xfrm>
        </p:grpSpPr>
        <p:pic>
          <p:nvPicPr>
            <p:cNvPr id="412682" name="Picture 10" descr="17-19">
              <a:extLst>
                <a:ext uri="{FF2B5EF4-FFF2-40B4-BE49-F238E27FC236}">
                  <a16:creationId xmlns:a16="http://schemas.microsoft.com/office/drawing/2014/main" id="{A5F7489A-328C-4867-9889-DE5F39222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62" r="3535" b="11140"/>
            <a:stretch>
              <a:fillRect/>
            </a:stretch>
          </p:blipFill>
          <p:spPr bwMode="auto">
            <a:xfrm>
              <a:off x="431" y="1570"/>
              <a:ext cx="2268" cy="1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683" name="Picture 11" descr="17-20">
              <a:extLst>
                <a:ext uri="{FF2B5EF4-FFF2-40B4-BE49-F238E27FC236}">
                  <a16:creationId xmlns:a16="http://schemas.microsoft.com/office/drawing/2014/main" id="{A8A1ECE1-5B81-43FB-943E-4EC015525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79" t="17154"/>
            <a:stretch>
              <a:fillRect/>
            </a:stretch>
          </p:blipFill>
          <p:spPr bwMode="auto">
            <a:xfrm>
              <a:off x="2835" y="1521"/>
              <a:ext cx="2040" cy="1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2684" name="Text Box 12">
              <a:extLst>
                <a:ext uri="{FF2B5EF4-FFF2-40B4-BE49-F238E27FC236}">
                  <a16:creationId xmlns:a16="http://schemas.microsoft.com/office/drawing/2014/main" id="{C81605CA-EAAB-46DF-B146-D74E77F8D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3488"/>
              <a:ext cx="2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anose="02020603050405020304" pitchFamily="18" charset="0"/>
                </a:rPr>
                <a:t>(1)                                            (2)</a:t>
              </a:r>
            </a:p>
          </p:txBody>
        </p:sp>
      </p:grpSp>
      <p:sp>
        <p:nvSpPr>
          <p:cNvPr id="412686" name="Rectangle 14">
            <a:extLst>
              <a:ext uri="{FF2B5EF4-FFF2-40B4-BE49-F238E27FC236}">
                <a16:creationId xmlns:a16="http://schemas.microsoft.com/office/drawing/2014/main" id="{1FD75D1A-F921-4714-8017-2AF69B474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6" grpId="0"/>
      <p:bldP spid="4126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A9E850B-3106-462F-B821-3138F098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D1028-194D-49FC-91AB-68C97B87D6C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20866" name="Rectangle 2">
            <a:extLst>
              <a:ext uri="{FF2B5EF4-FFF2-40B4-BE49-F238E27FC236}">
                <a16:creationId xmlns:a16="http://schemas.microsoft.com/office/drawing/2014/main" id="{66605609-1F47-421E-98EF-5B0997711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41438"/>
            <a:ext cx="720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rgbClr val="3366FF"/>
                </a:solidFill>
                <a:latin typeface="Times New Roman" panose="02020603050405020304" pitchFamily="18" charset="0"/>
              </a:rPr>
              <a:t>6. </a:t>
            </a:r>
            <a:r>
              <a:rPr lang="zh-CN" altLang="en-US" b="1" dirty="0">
                <a:solidFill>
                  <a:srgbClr val="3366FF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3366FF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3366FF"/>
                </a:solidFill>
                <a:latin typeface="Times New Roman" panose="02020603050405020304" pitchFamily="18" charset="0"/>
              </a:rPr>
              <a:t>3-</a:t>
            </a:r>
            <a:r>
              <a:rPr lang="zh-CN" altLang="en-US" b="1" dirty="0">
                <a:solidFill>
                  <a:srgbClr val="3366FF"/>
                </a:solidFill>
                <a:latin typeface="Times New Roman" panose="02020603050405020304" pitchFamily="18" charset="0"/>
              </a:rPr>
              <a:t>正则的哈密顿图，证明</a:t>
            </a:r>
            <a:r>
              <a:rPr lang="zh-CN" altLang="en-US" b="1" dirty="0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</a:t>
            </a:r>
            <a:r>
              <a:rPr lang="en-US" altLang="zh-CN" b="1" dirty="0">
                <a:solidFill>
                  <a:srgbClr val="33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)=3.</a:t>
            </a:r>
          </a:p>
        </p:txBody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4D3D0569-EE02-4E4F-A4B0-912735A62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20868" name="Rectangle 4">
            <a:extLst>
              <a:ext uri="{FF2B5EF4-FFF2-40B4-BE49-F238E27FC236}">
                <a16:creationId xmlns:a16="http://schemas.microsoft.com/office/drawing/2014/main" id="{5951F4F2-C240-4810-8FB1-82783AC7E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2060575"/>
            <a:ext cx="8229600" cy="3776663"/>
          </a:xfrm>
        </p:spPr>
        <p:txBody>
          <a:bodyPr/>
          <a:lstStyle/>
          <a:p>
            <a:r>
              <a:rPr lang="zh-CN" altLang="en-US" dirty="0">
                <a:solidFill>
                  <a:srgbClr val="3366FF"/>
                </a:solidFill>
                <a:latin typeface="Times New Roman" panose="02020603050405020304" pitchFamily="18" charset="0"/>
              </a:rPr>
              <a:t>证</a:t>
            </a:r>
            <a:r>
              <a:rPr lang="zh-CN" altLang="en-US" dirty="0">
                <a:latin typeface="Times New Roman" panose="02020603050405020304" pitchFamily="18" charset="0"/>
              </a:rPr>
              <a:t>   用维津定理及握手定理即可证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由维津定理知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            </a:t>
            </a:r>
            <a:r>
              <a:rPr lang="en-US" altLang="zh-CN" dirty="0">
                <a:latin typeface="Times New Roman" panose="02020603050405020304" pitchFamily="18" charset="0"/>
              </a:rPr>
              <a:t>3 =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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)+1 = 4.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下面只需证可用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种颜色给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的边着色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中的哈密顿回路，则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为偶圈</a:t>
            </a:r>
            <a:r>
              <a:rPr lang="en-US" altLang="zh-CN" dirty="0">
                <a:latin typeface="Times New Roman" panose="02020603050405020304" pitchFamily="18" charset="0"/>
              </a:rPr>
              <a:t>(3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=2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，所以用两种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颜色可给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的边着色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中不在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上的边彼此不邻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为什么？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因而用第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种颜色给它们着色即可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074976-6F1A-4FB0-AB2C-40125FC8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8E8F-0CAD-4DEC-8CAB-D4C801A6215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22914" name="Rectangle 2">
            <a:extLst>
              <a:ext uri="{FF2B5EF4-FFF2-40B4-BE49-F238E27FC236}">
                <a16:creationId xmlns:a16="http://schemas.microsoft.com/office/drawing/2014/main" id="{CF2B02C7-CB84-4521-BC33-0F4A5BA55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22915" name="Rectangle 3">
            <a:extLst>
              <a:ext uri="{FF2B5EF4-FFF2-40B4-BE49-F238E27FC236}">
                <a16:creationId xmlns:a16="http://schemas.microsoft.com/office/drawing/2014/main" id="{FB813AF4-E409-4F3E-83C7-C959F10BE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2663825"/>
          </a:xfrm>
        </p:spPr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>
                <a:latin typeface="Times New Roman" panose="02020603050405020304" pitchFamily="18" charset="0"/>
              </a:rPr>
              <a:t>某校计算机系三年级学生在本学期共选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门选修课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=1,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2, …, 6.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为选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课的学生集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已知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=1, 2, …, 5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=1, 2, 3, 4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问这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门课至少几天能考完？ 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5520A01B-D2A0-4D65-82A7-323053C2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CAF5-AD0F-4421-B937-FB04483EDC9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24962" name="Rectangle 2">
            <a:extLst>
              <a:ext uri="{FF2B5EF4-FFF2-40B4-BE49-F238E27FC236}">
                <a16:creationId xmlns:a16="http://schemas.microsoft.com/office/drawing/2014/main" id="{D27140CE-A075-48F3-8CB4-8F7BB0034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1125538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r>
              <a:rPr lang="zh-CN" altLang="en-US" sz="1800"/>
              <a:t> </a:t>
            </a:r>
          </a:p>
        </p:txBody>
      </p:sp>
      <p:sp>
        <p:nvSpPr>
          <p:cNvPr id="424964" name="Rectangle 4">
            <a:extLst>
              <a:ext uri="{FF2B5EF4-FFF2-40B4-BE49-F238E27FC236}">
                <a16:creationId xmlns:a16="http://schemas.microsoft.com/office/drawing/2014/main" id="{812DD1F5-242A-4685-9602-4C5B254F7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解答</a:t>
            </a:r>
          </a:p>
        </p:txBody>
      </p:sp>
      <p:sp>
        <p:nvSpPr>
          <p:cNvPr id="424965" name="Rectangle 5">
            <a:extLst>
              <a:ext uri="{FF2B5EF4-FFF2-40B4-BE49-F238E27FC236}">
                <a16:creationId xmlns:a16="http://schemas.microsoft.com/office/drawing/2014/main" id="{1D12E475-58C3-4A7C-9CDC-3A5C6978E8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25538"/>
            <a:ext cx="4535487" cy="5327650"/>
          </a:xfrm>
        </p:spPr>
        <p:txBody>
          <a:bodyPr/>
          <a:lstStyle/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由已知条件做无向图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其中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marL="0" indent="0"/>
            <a:r>
              <a:rPr lang="zh-CN" altLang="en-US" i="1" dirty="0">
                <a:latin typeface="Times New Roman" panose="02020603050405020304" pitchFamily="18" charset="0"/>
              </a:rPr>
              <a:t>        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={(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)|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如图所示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0" indent="0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一种着色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点着色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marL="0" indent="0"/>
            <a:r>
              <a:rPr lang="zh-CN" altLang="en-US" i="1" dirty="0">
                <a:latin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着同色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不相邻                                       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dirty="0">
                <a:latin typeface="Times New Roman" panose="02020603050405020304" pitchFamily="18" charset="0"/>
              </a:rPr>
              <a:t> 没有学生既学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又学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i="1" dirty="0">
                <a:latin typeface="Times New Roman" panose="02020603050405020304" pitchFamily="18" charset="0"/>
              </a:rPr>
              <a:t>                   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可同时考</a:t>
            </a:r>
            <a:r>
              <a:rPr lang="en-US" altLang="zh-CN" dirty="0">
                <a:latin typeface="Times New Roman" panose="02020603050405020304" pitchFamily="18" charset="0"/>
              </a:rPr>
              <a:t>.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</a:rPr>
              <a:t>于是最少的考试时间为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)=4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24971" name="Object 11">
            <a:extLst>
              <a:ext uri="{FF2B5EF4-FFF2-40B4-BE49-F238E27FC236}">
                <a16:creationId xmlns:a16="http://schemas.microsoft.com/office/drawing/2014/main" id="{C139B498-18A8-4B41-8349-0A32D7954B34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37603644"/>
              </p:ext>
            </p:extLst>
          </p:nvPr>
        </p:nvGraphicFramePr>
        <p:xfrm>
          <a:off x="4788024" y="2559893"/>
          <a:ext cx="4195752" cy="3923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84" name="文档" r:id="rId4" imgW="5990452" imgH="4866350" progId="Word.Document.8">
                  <p:embed/>
                </p:oleObj>
              </mc:Choice>
              <mc:Fallback>
                <p:oleObj name="文档" r:id="rId4" imgW="5990452" imgH="486635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500" t="6583" r="14388" b="14375"/>
                      <a:stretch>
                        <a:fillRect/>
                      </a:stretch>
                    </p:blipFill>
                    <p:spPr bwMode="auto">
                      <a:xfrm>
                        <a:off x="4788024" y="2559893"/>
                        <a:ext cx="4195752" cy="3923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0E5DDC02-E005-4CAE-8321-3848603F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4B66-4186-4582-ABDE-5DFEA2B5D02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54312" name="Rectangle 8">
            <a:extLst>
              <a:ext uri="{FF2B5EF4-FFF2-40B4-BE49-F238E27FC236}">
                <a16:creationId xmlns:a16="http://schemas.microsoft.com/office/drawing/2014/main" id="{E864542C-5B80-4055-A2CA-F2796D805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54313" name="Rectangle 9">
            <a:extLst>
              <a:ext uri="{FF2B5EF4-FFF2-40B4-BE49-F238E27FC236}">
                <a16:creationId xmlns:a16="http://schemas.microsoft.com/office/drawing/2014/main" id="{F70E1578-BB70-42CD-8E02-0D1D307A5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005263"/>
            <a:ext cx="8229600" cy="2592387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中有不是最小支配集的极小支配集吗？求支配数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中有不是最小点覆盖集的极小点覆盖集吗？求点覆盖数 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中有不是最大点独立集的极大点独立集吗？求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中有完美匹配吗？为什么？求匹配数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</a:p>
          <a:p>
            <a:pPr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(5) </a:t>
            </a:r>
            <a:r>
              <a:rPr lang="zh-CN" altLang="en-US">
                <a:latin typeface="Times New Roman" panose="02020603050405020304" pitchFamily="18" charset="0"/>
              </a:rPr>
              <a:t>求边覆盖数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latin typeface="Times New Roman" panose="02020603050405020304" pitchFamily="18" charset="0"/>
              </a:rPr>
              <a:t>1 </a:t>
            </a:r>
          </a:p>
        </p:txBody>
      </p:sp>
      <p:pic>
        <p:nvPicPr>
          <p:cNvPr id="354314" name="Picture 10" descr="18-7">
            <a:extLst>
              <a:ext uri="{FF2B5EF4-FFF2-40B4-BE49-F238E27FC236}">
                <a16:creationId xmlns:a16="http://schemas.microsoft.com/office/drawing/2014/main" id="{782F98C8-DBA6-4310-8026-8B0F6F175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8" b="38313"/>
          <a:stretch>
            <a:fillRect/>
          </a:stretch>
        </p:blipFill>
        <p:spPr bwMode="auto">
          <a:xfrm>
            <a:off x="2700338" y="1412875"/>
            <a:ext cx="4897437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315" name="Rectangle 11">
            <a:extLst>
              <a:ext uri="{FF2B5EF4-FFF2-40B4-BE49-F238E27FC236}">
                <a16:creationId xmlns:a16="http://schemas.microsoft.com/office/drawing/2014/main" id="{826D1894-3493-43B3-9C66-C8AA23CA2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5538"/>
            <a:ext cx="7129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．无向图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zh-CN" altLang="en-US" b="1">
                <a:latin typeface="Times New Roman" panose="02020603050405020304" pitchFamily="18" charset="0"/>
              </a:rPr>
              <a:t>如下所示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52887-E775-432E-BCD6-AEF611FD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9C3E-C1AA-4EAF-8777-AC0E48FF1B7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56361" name="Rectangle 9">
            <a:extLst>
              <a:ext uri="{FF2B5EF4-FFF2-40B4-BE49-F238E27FC236}">
                <a16:creationId xmlns:a16="http://schemas.microsoft.com/office/drawing/2014/main" id="{5C276185-1948-4040-B98E-D2701E56D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解答</a:t>
            </a:r>
          </a:p>
        </p:txBody>
      </p:sp>
      <p:sp>
        <p:nvSpPr>
          <p:cNvPr id="356362" name="Rectangle 10">
            <a:extLst>
              <a:ext uri="{FF2B5EF4-FFF2-40B4-BE49-F238E27FC236}">
                <a16:creationId xmlns:a16="http://schemas.microsoft.com/office/drawing/2014/main" id="{1D57BF15-C188-4869-BFAD-64854827F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共有</a:t>
            </a:r>
            <a:r>
              <a:rPr lang="en-US" altLang="zh-CN" dirty="0"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</a:rPr>
              <a:t>个极小支配集：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}, 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}, 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}, 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},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      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}, 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}, 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}, 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}. </a:t>
            </a:r>
            <a:r>
              <a:rPr lang="zh-CN" altLang="en-US" dirty="0">
                <a:latin typeface="Times New Roman" panose="02020603050405020304" pitchFamily="18" charset="0"/>
              </a:rPr>
              <a:t>只有最后一个不是最小的，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=2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共有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个极小点覆盖集：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}, 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，前者是最小 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      的，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=2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共有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个极大点独立集：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}, 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，后者是最大 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      的，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=3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不可能有完美匹配，因为它的阶数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=5(</a:t>
            </a:r>
            <a:r>
              <a:rPr lang="zh-CN" altLang="en-US" dirty="0">
                <a:latin typeface="Times New Roman" panose="02020603050405020304" pitchFamily="18" charset="0"/>
              </a:rPr>
              <a:t>奇数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=2 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      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的最大匹配为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元集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18.3</a:t>
            </a:r>
            <a:r>
              <a:rPr lang="zh-CN" altLang="en-US" dirty="0">
                <a:latin typeface="Times New Roman" panose="02020603050405020304" pitchFamily="18" charset="0"/>
              </a:rPr>
              <a:t>立刻可知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=3</a:t>
            </a:r>
          </a:p>
        </p:txBody>
      </p:sp>
      <p:pic>
        <p:nvPicPr>
          <p:cNvPr id="5" name="Picture 10" descr="18-7">
            <a:extLst>
              <a:ext uri="{FF2B5EF4-FFF2-40B4-BE49-F238E27FC236}">
                <a16:creationId xmlns:a16="http://schemas.microsoft.com/office/drawing/2014/main" id="{852F19CE-50E4-4EF9-828E-C45A1F1B0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8" b="38313"/>
          <a:stretch>
            <a:fillRect/>
          </a:stretch>
        </p:blipFill>
        <p:spPr bwMode="auto">
          <a:xfrm>
            <a:off x="4573731" y="4606850"/>
            <a:ext cx="4279305" cy="2140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8CAE935B-093E-45A0-944D-7057F89E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A93E-25D8-4DD0-A2C6-8243E6A038D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58408" name="Rectangle 8">
            <a:extLst>
              <a:ext uri="{FF2B5EF4-FFF2-40B4-BE49-F238E27FC236}">
                <a16:creationId xmlns:a16="http://schemas.microsoft.com/office/drawing/2014/main" id="{2E5579DB-E12B-4849-8B14-E078E1516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8410" name="Rectangle 10">
            <a:extLst>
              <a:ext uri="{FF2B5EF4-FFF2-40B4-BE49-F238E27FC236}">
                <a16:creationId xmlns:a16="http://schemas.microsoft.com/office/drawing/2014/main" id="{EF5C0F56-F71B-42FA-BF26-68C7805A2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68413"/>
            <a:ext cx="734536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2. </a:t>
            </a:r>
            <a:r>
              <a:rPr lang="zh-CN" altLang="en-US" b="1">
                <a:latin typeface="Times New Roman" panose="02020603050405020304" pitchFamily="18" charset="0"/>
              </a:rPr>
              <a:t>彼得松图如下图所示：</a:t>
            </a:r>
          </a:p>
        </p:txBody>
      </p:sp>
      <p:pic>
        <p:nvPicPr>
          <p:cNvPr id="358411" name="Picture 11" descr="18-8">
            <a:extLst>
              <a:ext uri="{FF2B5EF4-FFF2-40B4-BE49-F238E27FC236}">
                <a16:creationId xmlns:a16="http://schemas.microsoft.com/office/drawing/2014/main" id="{7701CBC7-1768-4311-9BDA-CD180797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95"/>
          <a:stretch>
            <a:fillRect/>
          </a:stretch>
        </p:blipFill>
        <p:spPr bwMode="auto">
          <a:xfrm>
            <a:off x="2195513" y="1916113"/>
            <a:ext cx="3384550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13" name="Rectangle 13">
            <a:extLst>
              <a:ext uri="{FF2B5EF4-FFF2-40B4-BE49-F238E27FC236}">
                <a16:creationId xmlns:a16="http://schemas.microsoft.com/office/drawing/2014/main" id="{36C63F97-D617-470B-9009-5DB803B82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157788"/>
            <a:ext cx="79930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b="1"/>
              <a:t>在图上给出一个最大点独立集和一个最大匹配，从而求出</a:t>
            </a:r>
            <a:r>
              <a:rPr lang="zh-CN" altLang="en-US" b="1">
                <a:sym typeface="Symbol" panose="05050102010706020507" pitchFamily="18" charset="2"/>
              </a:rPr>
              <a:t></a:t>
            </a:r>
            <a:r>
              <a:rPr lang="en-US" altLang="zh-CN" b="1" baseline="-25000"/>
              <a:t>0</a:t>
            </a:r>
            <a:r>
              <a:rPr lang="en-US" altLang="zh-CN" b="1"/>
              <a:t>, </a:t>
            </a:r>
            <a:r>
              <a:rPr lang="en-US" altLang="zh-CN" b="1">
                <a:sym typeface="Symbol" panose="05050102010706020507" pitchFamily="18" charset="2"/>
              </a:rPr>
              <a:t></a:t>
            </a:r>
            <a:r>
              <a:rPr lang="en-US" altLang="zh-CN" b="1" baseline="-25000"/>
              <a:t>1</a:t>
            </a:r>
            <a:r>
              <a:rPr lang="en-US" altLang="zh-CN" b="1"/>
              <a:t>, </a:t>
            </a:r>
            <a:r>
              <a:rPr lang="zh-CN" altLang="en-US" b="1"/>
              <a:t>以及</a:t>
            </a:r>
            <a:r>
              <a:rPr lang="zh-CN" altLang="en-US" b="1">
                <a:sym typeface="Symbol" panose="05050102010706020507" pitchFamily="18" charset="2"/>
              </a:rPr>
              <a:t></a:t>
            </a:r>
            <a:r>
              <a:rPr lang="en-US" altLang="zh-CN" b="1" baseline="-25000"/>
              <a:t>0</a:t>
            </a:r>
            <a:r>
              <a:rPr lang="zh-CN" altLang="en-US" b="1"/>
              <a:t>和</a:t>
            </a:r>
            <a:r>
              <a:rPr lang="zh-CN" altLang="en-US" b="1">
                <a:sym typeface="Symbol" panose="05050102010706020507" pitchFamily="18" charset="2"/>
              </a:rPr>
              <a:t></a:t>
            </a:r>
            <a:r>
              <a:rPr lang="en-US" altLang="zh-CN" b="1" baseline="-25000"/>
              <a:t>1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0A6B39DF-A743-4E8B-AFE5-1E2587AC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C18E-6F58-4FB7-A1C8-7C46F6EF518F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360453" name="Rectangle 5">
            <a:extLst>
              <a:ext uri="{FF2B5EF4-FFF2-40B4-BE49-F238E27FC236}">
                <a16:creationId xmlns:a16="http://schemas.microsoft.com/office/drawing/2014/main" id="{C11CC566-9F27-4E0E-B2AD-18363475C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1087438"/>
            <a:ext cx="50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r>
              <a:rPr lang="zh-CN" altLang="en-US" sz="1800"/>
              <a:t> </a:t>
            </a:r>
          </a:p>
        </p:txBody>
      </p:sp>
      <p:sp>
        <p:nvSpPr>
          <p:cNvPr id="360458" name="Rectangle 10">
            <a:extLst>
              <a:ext uri="{FF2B5EF4-FFF2-40B4-BE49-F238E27FC236}">
                <a16:creationId xmlns:a16="http://schemas.microsoft.com/office/drawing/2014/main" id="{8FE83C2B-8E8F-42D9-B1FF-832FDC790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641850"/>
            <a:ext cx="7991475" cy="150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由观察法在上图</a:t>
            </a:r>
            <a:r>
              <a:rPr lang="en-US" altLang="zh-CN" b="1" dirty="0">
                <a:latin typeface="Times New Roman" panose="02020603050405020304" pitchFamily="18" charset="0"/>
              </a:rPr>
              <a:t>(1)</a:t>
            </a:r>
            <a:r>
              <a:rPr lang="zh-CN" altLang="en-US" b="1" dirty="0">
                <a:latin typeface="Times New Roman" panose="02020603050405020304" pitchFamily="18" charset="0"/>
              </a:rPr>
              <a:t>中给出一个最大点独立集，在</a:t>
            </a:r>
            <a:r>
              <a:rPr lang="en-US" altLang="zh-CN" b="1" dirty="0">
                <a:latin typeface="Times New Roman" panose="02020603050405020304" pitchFamily="18" charset="0"/>
              </a:rPr>
              <a:t>(2)</a:t>
            </a:r>
            <a:r>
              <a:rPr lang="zh-CN" altLang="en-US" b="1" dirty="0">
                <a:latin typeface="Times New Roman" panose="02020603050405020304" pitchFamily="18" charset="0"/>
              </a:rPr>
              <a:t>中给出了一个最大匹配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</a:rPr>
              <a:t>从而得出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=4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，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=5. 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18.2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推论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知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=6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，由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18.3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可知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=5. </a:t>
            </a:r>
          </a:p>
          <a:p>
            <a:pPr eaLnBrk="0" hangingPunct="0"/>
            <a:endParaRPr lang="en-US" altLang="zh-CN" sz="10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360459" name="Picture 11" descr="18-9">
            <a:extLst>
              <a:ext uri="{FF2B5EF4-FFF2-40B4-BE49-F238E27FC236}">
                <a16:creationId xmlns:a16="http://schemas.microsoft.com/office/drawing/2014/main" id="{FEDC33A0-06B3-4191-B6E0-0AA93141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6"/>
          <a:stretch>
            <a:fillRect/>
          </a:stretch>
        </p:blipFill>
        <p:spPr bwMode="auto">
          <a:xfrm>
            <a:off x="1547813" y="1773238"/>
            <a:ext cx="60848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0460" name="Rectangle 12">
            <a:extLst>
              <a:ext uri="{FF2B5EF4-FFF2-40B4-BE49-F238E27FC236}">
                <a16:creationId xmlns:a16="http://schemas.microsoft.com/office/drawing/2014/main" id="{FA5DBE00-50AC-4157-A033-8BC70842E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解答</a:t>
            </a:r>
            <a:endParaRPr lang="zh-CN" altLang="en-US" b="0"/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66176025-386D-4227-A0CF-E30C34C1B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24" y="4149952"/>
            <a:ext cx="45352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b="1" dirty="0">
                <a:latin typeface="Times New Roman" panose="02020603050405020304" pitchFamily="18" charset="0"/>
              </a:rPr>
              <a:t>(1)                                             (2)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FAEE377F-3598-43B4-864E-6EC30014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BA9A-3BB3-4B40-8CAE-89185EE1AC0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62505" name="Rectangle 9">
            <a:extLst>
              <a:ext uri="{FF2B5EF4-FFF2-40B4-BE49-F238E27FC236}">
                <a16:creationId xmlns:a16="http://schemas.microsoft.com/office/drawing/2014/main" id="{7CCB5367-A68F-4BBE-B1BF-2BB46611F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62506" name="Rectangle 10">
            <a:extLst>
              <a:ext uri="{FF2B5EF4-FFF2-40B4-BE49-F238E27FC236}">
                <a16:creationId xmlns:a16="http://schemas.microsoft.com/office/drawing/2014/main" id="{CC859844-D7F6-45BC-A587-35FF778F1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569325" cy="4797425"/>
          </a:xfrm>
        </p:spPr>
        <p:txBody>
          <a:bodyPr/>
          <a:lstStyle/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解  本题应用定理</a:t>
            </a:r>
            <a:r>
              <a:rPr lang="en-US" altLang="zh-CN" dirty="0">
                <a:latin typeface="Times New Roman" panose="02020603050405020304" pitchFamily="18" charset="0"/>
              </a:rPr>
              <a:t>18.2</a:t>
            </a:r>
            <a:r>
              <a:rPr lang="zh-CN" altLang="en-US" dirty="0">
                <a:latin typeface="Times New Roman" panose="02020603050405020304" pitchFamily="18" charset="0"/>
              </a:rPr>
              <a:t>的推论（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）与定理</a:t>
            </a:r>
            <a:r>
              <a:rPr lang="en-US" altLang="zh-CN" dirty="0">
                <a:latin typeface="Times New Roman" panose="02020603050405020304" pitchFamily="18" charset="0"/>
              </a:rPr>
              <a:t>18.3</a:t>
            </a:r>
            <a:r>
              <a:rPr lang="zh-CN" altLang="en-US" dirty="0">
                <a:latin typeface="Times New Roman" panose="02020603050405020304" pitchFamily="18" charset="0"/>
              </a:rPr>
              <a:t>中的</a:t>
            </a:r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）较为方便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由于在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中，任何两个顶点均相邻，因而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</a:rPr>
              <a:t>，故有 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为偶数时，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中存在完美匹配，所以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       </a:t>
            </a:r>
            <a:r>
              <a:rPr lang="zh-CN" altLang="en-US" dirty="0">
                <a:latin typeface="Times New Roman" panose="02020603050405020304" pitchFamily="18" charset="0"/>
              </a:rPr>
              <a:t>，故</a:t>
            </a:r>
          </a:p>
          <a:p>
            <a:pPr marL="457200" indent="-457200"/>
            <a:endParaRPr lang="zh-CN" altLang="en-US" dirty="0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4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为奇数时，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中不可能有完美匹配，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（从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中任意删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除顶点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）为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为偶数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，于是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中存在完美匹配，      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但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中的完美匹配为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中的最大匹配，故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中的              ，于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是 </a:t>
            </a:r>
          </a:p>
        </p:txBody>
      </p:sp>
      <p:sp>
        <p:nvSpPr>
          <p:cNvPr id="362507" name="Rectangle 11">
            <a:extLst>
              <a:ext uri="{FF2B5EF4-FFF2-40B4-BE49-F238E27FC236}">
                <a16:creationId xmlns:a16="http://schemas.microsoft.com/office/drawing/2014/main" id="{E6EF237B-19AD-4208-A0E3-4C7EB43DC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25538"/>
            <a:ext cx="792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 dirty="0">
                <a:solidFill>
                  <a:srgbClr val="3366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3366FF"/>
                </a:solidFill>
                <a:latin typeface="Times New Roman" panose="02020603050405020304" pitchFamily="18" charset="0"/>
              </a:rPr>
              <a:t>．求无向完全图</a:t>
            </a:r>
            <a:r>
              <a:rPr lang="en-US" altLang="zh-CN" b="1" i="1" dirty="0" err="1">
                <a:solidFill>
                  <a:srgbClr val="3366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i="1" baseline="-25000" dirty="0" err="1">
                <a:solidFill>
                  <a:srgbClr val="3366FF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3366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solidFill>
                  <a:srgbClr val="3366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）中的</a:t>
            </a:r>
            <a:r>
              <a:rPr lang="en-US" altLang="zh-CN" b="1" baseline="-25000" dirty="0">
                <a:solidFill>
                  <a:srgbClr val="3366FF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</a:t>
            </a:r>
            <a:r>
              <a:rPr lang="en-US" altLang="zh-CN" b="1" baseline="-25000" dirty="0">
                <a:solidFill>
                  <a:srgbClr val="33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</a:t>
            </a:r>
            <a:r>
              <a:rPr lang="en-US" altLang="zh-CN" b="1" baseline="-25000" dirty="0">
                <a:solidFill>
                  <a:srgbClr val="3366FF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</a:t>
            </a:r>
            <a:r>
              <a:rPr lang="en-US" altLang="zh-CN" b="1" baseline="-25000" dirty="0">
                <a:solidFill>
                  <a:srgbClr val="33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CN" b="1" dirty="0">
                <a:solidFill>
                  <a:srgbClr val="3366FF"/>
                </a:solidFill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362508" name="Object 12">
            <a:extLst>
              <a:ext uri="{FF2B5EF4-FFF2-40B4-BE49-F238E27FC236}">
                <a16:creationId xmlns:a16="http://schemas.microsoft.com/office/drawing/2014/main" id="{2AD8BEFA-79E7-4223-9C02-DC08FA69C6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3429000"/>
          <a:ext cx="3333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78" name="Microsoft 公式 3.0" r:id="rId4" imgW="139700" imgH="368300" progId="Equation.3">
                  <p:embed/>
                </p:oleObj>
              </mc:Choice>
              <mc:Fallback>
                <p:oleObj name="Microsoft 公式 3.0" r:id="rId4" imgW="139700" imgH="368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429000"/>
                        <a:ext cx="33337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11" name="Rectangle 15">
            <a:extLst>
              <a:ext uri="{FF2B5EF4-FFF2-40B4-BE49-F238E27FC236}">
                <a16:creationId xmlns:a16="http://schemas.microsoft.com/office/drawing/2014/main" id="{D4AE5580-69D9-445D-83FC-79A04A709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2510" name="Object 14">
            <a:extLst>
              <a:ext uri="{FF2B5EF4-FFF2-40B4-BE49-F238E27FC236}">
                <a16:creationId xmlns:a16="http://schemas.microsoft.com/office/drawing/2014/main" id="{0C7D3C3B-CA6A-40BE-9C64-BF4D575E24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3933825"/>
          <a:ext cx="27368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79" name="Microsoft 公式 3.0" r:id="rId6" imgW="1752600" imgH="368300" progId="Equation.3">
                  <p:embed/>
                </p:oleObj>
              </mc:Choice>
              <mc:Fallback>
                <p:oleObj name="Microsoft 公式 3.0" r:id="rId6" imgW="1752600" imgH="368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933825"/>
                        <a:ext cx="273685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13" name="Rectangle 17">
            <a:extLst>
              <a:ext uri="{FF2B5EF4-FFF2-40B4-BE49-F238E27FC236}">
                <a16:creationId xmlns:a16="http://schemas.microsoft.com/office/drawing/2014/main" id="{EF2E5129-877A-48D1-BDC5-CA44A2D54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2512" name="Object 16">
            <a:extLst>
              <a:ext uri="{FF2B5EF4-FFF2-40B4-BE49-F238E27FC236}">
                <a16:creationId xmlns:a16="http://schemas.microsoft.com/office/drawing/2014/main" id="{9499D402-52DE-4209-B9B3-BD2D1A719A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7988" y="4868863"/>
          <a:ext cx="8651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80" name="Microsoft 公式 3.0" r:id="rId8" imgW="609600" imgH="368300" progId="Equation.3">
                  <p:embed/>
                </p:oleObj>
              </mc:Choice>
              <mc:Fallback>
                <p:oleObj name="Microsoft 公式 3.0" r:id="rId8" imgW="609600" imgH="368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4868863"/>
                        <a:ext cx="8651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15" name="Rectangle 19">
            <a:extLst>
              <a:ext uri="{FF2B5EF4-FFF2-40B4-BE49-F238E27FC236}">
                <a16:creationId xmlns:a16="http://schemas.microsoft.com/office/drawing/2014/main" id="{7BE9C934-A812-4998-B512-FF3A69D93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2514" name="Object 18">
            <a:extLst>
              <a:ext uri="{FF2B5EF4-FFF2-40B4-BE49-F238E27FC236}">
                <a16:creationId xmlns:a16="http://schemas.microsoft.com/office/drawing/2014/main" id="{989DFE16-736F-4896-9493-AA84044BFB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5300663"/>
          <a:ext cx="9366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81" name="Microsoft 公式 3.0" r:id="rId10" imgW="609600" imgH="368300" progId="Equation.3">
                  <p:embed/>
                </p:oleObj>
              </mc:Choice>
              <mc:Fallback>
                <p:oleObj name="Microsoft 公式 3.0" r:id="rId10" imgW="609600" imgH="368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300663"/>
                        <a:ext cx="9366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17" name="Rectangle 21">
            <a:extLst>
              <a:ext uri="{FF2B5EF4-FFF2-40B4-BE49-F238E27FC236}">
                <a16:creationId xmlns:a16="http://schemas.microsoft.com/office/drawing/2014/main" id="{1E02E30A-1906-487B-8C2F-09E36F32C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2516" name="Object 20">
            <a:extLst>
              <a:ext uri="{FF2B5EF4-FFF2-40B4-BE49-F238E27FC236}">
                <a16:creationId xmlns:a16="http://schemas.microsoft.com/office/drawing/2014/main" id="{4DDDAB80-1660-483E-A801-E941E7A52A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734050"/>
          <a:ext cx="22320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82" name="Microsoft 公式 3.0" r:id="rId12" imgW="1485900" imgH="368300" progId="Equation.3">
                  <p:embed/>
                </p:oleObj>
              </mc:Choice>
              <mc:Fallback>
                <p:oleObj name="Microsoft 公式 3.0" r:id="rId12" imgW="1485900" imgH="368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34050"/>
                        <a:ext cx="2232025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CC932E6-349B-4F29-B3C6-AE531AF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E2CC-A2AD-4473-91E7-ED68C420307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64553" name="Rectangle 9">
            <a:extLst>
              <a:ext uri="{FF2B5EF4-FFF2-40B4-BE49-F238E27FC236}">
                <a16:creationId xmlns:a16="http://schemas.microsoft.com/office/drawing/2014/main" id="{643B10B1-9780-4287-849E-3CD16CC26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64554" name="Rectangle 10">
            <a:extLst>
              <a:ext uri="{FF2B5EF4-FFF2-40B4-BE49-F238E27FC236}">
                <a16:creationId xmlns:a16="http://schemas.microsoft.com/office/drawing/2014/main" id="{082E00F1-AE4F-4047-B74A-7A5EA823B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8229600" cy="1833562"/>
          </a:xfrm>
        </p:spPr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由二部图的定义及题中参数的定义，不难看出</a:t>
            </a:r>
          </a:p>
          <a:p>
            <a:r>
              <a:rPr lang="zh-CN" altLang="en-US" dirty="0"/>
              <a:t>         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64555" name="Rectangle 11">
            <a:extLst>
              <a:ext uri="{FF2B5EF4-FFF2-40B4-BE49-F238E27FC236}">
                <a16:creationId xmlns:a16="http://schemas.microsoft.com/office/drawing/2014/main" id="{C2DF8788-F892-4FA6-AF7C-0CD2A050B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1268413"/>
            <a:ext cx="619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b="1" dirty="0">
                <a:solidFill>
                  <a:srgbClr val="3366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3366FF"/>
                </a:solidFill>
                <a:latin typeface="Times New Roman" panose="02020603050405020304" pitchFamily="18" charset="0"/>
              </a:rPr>
              <a:t>．求完全二部图</a:t>
            </a:r>
            <a:r>
              <a:rPr lang="en-US" altLang="zh-CN" b="1" i="1" dirty="0" err="1">
                <a:solidFill>
                  <a:srgbClr val="3366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i="1" baseline="-25000" dirty="0" err="1">
                <a:solidFill>
                  <a:srgbClr val="3366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 err="1">
                <a:solidFill>
                  <a:srgbClr val="3366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baseline="-25000" dirty="0" err="1">
                <a:solidFill>
                  <a:srgbClr val="3366FF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rgbClr val="3366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33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）的</a:t>
            </a:r>
            <a:r>
              <a:rPr lang="en-US" altLang="zh-CN" b="1" baseline="-25000" dirty="0">
                <a:solidFill>
                  <a:srgbClr val="3366FF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</a:t>
            </a:r>
            <a:r>
              <a:rPr lang="en-US" altLang="zh-CN" b="1" baseline="-25000" dirty="0">
                <a:solidFill>
                  <a:srgbClr val="33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</a:t>
            </a:r>
            <a:r>
              <a:rPr lang="en-US" altLang="zh-CN" b="1" baseline="-25000" dirty="0">
                <a:solidFill>
                  <a:srgbClr val="3366FF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</a:t>
            </a:r>
            <a:r>
              <a:rPr lang="en-US" altLang="zh-CN" b="1" baseline="-25000" dirty="0">
                <a:solidFill>
                  <a:srgbClr val="33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33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9657AE3E-34DB-427F-9E32-2F772B35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A2E3-F18C-48DC-9D40-D68AA02B090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41348" name="Rectangle 4">
            <a:extLst>
              <a:ext uri="{FF2B5EF4-FFF2-40B4-BE49-F238E27FC236}">
                <a16:creationId xmlns:a16="http://schemas.microsoft.com/office/drawing/2014/main" id="{EBE0D137-B1C9-4D1F-AA5D-97E1C6E94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41349" name="Rectangle 5">
            <a:extLst>
              <a:ext uri="{FF2B5EF4-FFF2-40B4-BE49-F238E27FC236}">
                <a16:creationId xmlns:a16="http://schemas.microsoft.com/office/drawing/2014/main" id="{8F61F467-F484-4189-BC52-C431F15EA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503237"/>
          </a:xfrm>
        </p:spPr>
        <p:txBody>
          <a:bodyPr/>
          <a:lstStyle/>
          <a:p>
            <a:pPr marL="457200" indent="-457200"/>
            <a:r>
              <a:rPr lang="en-US" altLang="zh-CN" dirty="0">
                <a:solidFill>
                  <a:srgbClr val="3366FF"/>
                </a:solidFill>
                <a:latin typeface="Times New Roman" panose="02020603050405020304" pitchFamily="18" charset="0"/>
              </a:rPr>
              <a:t>5.</a:t>
            </a:r>
            <a:r>
              <a:rPr lang="en-US" altLang="zh-CN" dirty="0">
                <a:solidFill>
                  <a:srgbClr val="3366FF"/>
                </a:solidFill>
              </a:rPr>
              <a:t> </a:t>
            </a:r>
            <a:r>
              <a:rPr lang="zh-CN" altLang="en-US" dirty="0">
                <a:solidFill>
                  <a:srgbClr val="3366FF"/>
                </a:solidFill>
              </a:rPr>
              <a:t>求图的点色数 </a:t>
            </a:r>
            <a:r>
              <a:rPr lang="zh-CN" altLang="en-US" dirty="0">
                <a:solidFill>
                  <a:srgbClr val="3366FF"/>
                </a:solidFill>
                <a:sym typeface="Symbol" panose="05050102010706020507" pitchFamily="18" charset="2"/>
              </a:rPr>
              <a:t></a:t>
            </a:r>
            <a:r>
              <a:rPr lang="en-US" altLang="zh-CN" dirty="0">
                <a:solidFill>
                  <a:srgbClr val="3366FF"/>
                </a:solidFill>
              </a:rPr>
              <a:t>, </a:t>
            </a:r>
            <a:r>
              <a:rPr lang="zh-CN" altLang="en-US" dirty="0">
                <a:solidFill>
                  <a:srgbClr val="3366FF"/>
                </a:solidFill>
              </a:rPr>
              <a:t>边色数 </a:t>
            </a:r>
            <a:r>
              <a:rPr lang="zh-CN" altLang="en-US" dirty="0">
                <a:solidFill>
                  <a:srgbClr val="3366FF"/>
                </a:solidFill>
                <a:sym typeface="Symbol" panose="05050102010706020507" pitchFamily="18" charset="2"/>
              </a:rPr>
              <a:t></a:t>
            </a:r>
            <a:r>
              <a:rPr lang="en-US" altLang="zh-CN" dirty="0">
                <a:solidFill>
                  <a:srgbClr val="3366FF"/>
                </a:solidFill>
              </a:rPr>
              <a:t>, </a:t>
            </a:r>
            <a:r>
              <a:rPr lang="zh-CN" altLang="en-US" dirty="0">
                <a:solidFill>
                  <a:srgbClr val="3366FF"/>
                </a:solidFill>
              </a:rPr>
              <a:t>以及面色数 </a:t>
            </a:r>
            <a:r>
              <a:rPr lang="zh-CN" altLang="en-US" dirty="0">
                <a:solidFill>
                  <a:srgbClr val="3366FF"/>
                </a:solidFill>
                <a:sym typeface="Symbol" panose="05050102010706020507" pitchFamily="18" charset="2"/>
              </a:rPr>
              <a:t></a:t>
            </a:r>
            <a:r>
              <a:rPr lang="zh-CN" altLang="en-US" dirty="0">
                <a:solidFill>
                  <a:srgbClr val="3366FF"/>
                </a:solidFill>
              </a:rPr>
              <a:t>*</a:t>
            </a:r>
            <a:r>
              <a:rPr lang="en-US" altLang="zh-CN" dirty="0">
                <a:solidFill>
                  <a:srgbClr val="3366FF"/>
                </a:solidFill>
              </a:rPr>
              <a:t>. </a:t>
            </a:r>
          </a:p>
        </p:txBody>
      </p:sp>
      <p:pic>
        <p:nvPicPr>
          <p:cNvPr id="441358" name="Picture 14" descr="17-17">
            <a:extLst>
              <a:ext uri="{FF2B5EF4-FFF2-40B4-BE49-F238E27FC236}">
                <a16:creationId xmlns:a16="http://schemas.microsoft.com/office/drawing/2014/main" id="{54B7AB50-B232-4A4C-A0E6-C6E7AC70E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4" t="6511" r="-4884" b="-4692"/>
          <a:stretch>
            <a:fillRect/>
          </a:stretch>
        </p:blipFill>
        <p:spPr bwMode="auto">
          <a:xfrm>
            <a:off x="5349875" y="2276475"/>
            <a:ext cx="35433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1359" name="Rectangle 15">
            <a:extLst>
              <a:ext uri="{FF2B5EF4-FFF2-40B4-BE49-F238E27FC236}">
                <a16:creationId xmlns:a16="http://schemas.microsoft.com/office/drawing/2014/main" id="{72603C5B-22E8-44FC-8710-D76D686AA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006600"/>
            <a:ext cx="4751387" cy="385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解 </a:t>
            </a:r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因为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中含奇圈，所以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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，由布鲁克斯定理知 </a:t>
            </a:r>
            <a:r>
              <a:rPr lang="en-US" altLang="zh-CN" b="1" dirty="0">
                <a:latin typeface="Times New Roman" panose="02020603050405020304" pitchFamily="18" charset="0"/>
              </a:rPr>
              <a:t>=4, 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又容易证明不能用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种颜色涂色：由于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彼此相邻，因而至少用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种颜色涂色，设用颜色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zh-CN" altLang="en-US" b="1" dirty="0">
                <a:latin typeface="Times New Roman" panose="02020603050405020304" pitchFamily="18" charset="0"/>
              </a:rPr>
              <a:t>分别给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涂色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此时最少还用这三种颜色给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涂色，而且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也只能用颜色 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b="1" dirty="0">
                <a:latin typeface="Times New Roman" panose="02020603050405020304" pitchFamily="18" charset="0"/>
              </a:rPr>
              <a:t>，这样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只能用另一种颜色，比如  </a:t>
            </a:r>
            <a:r>
              <a:rPr lang="zh-CN" altLang="en-US" b="1" dirty="0">
                <a:latin typeface="Times New Roman" panose="02020603050405020304" pitchFamily="18" charset="0"/>
              </a:rPr>
              <a:t>涂色，所以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b="1" dirty="0">
                <a:latin typeface="Times New Roman" panose="02020603050405020304" pitchFamily="18" charset="0"/>
              </a:rPr>
              <a:t>=4.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A91E092-CEAD-4A6B-B0B8-88DC387A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14D3-4264-446D-8FD9-E6F5FC8FADD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43396" name="Rectangle 4">
            <a:extLst>
              <a:ext uri="{FF2B5EF4-FFF2-40B4-BE49-F238E27FC236}">
                <a16:creationId xmlns:a16="http://schemas.microsoft.com/office/drawing/2014/main" id="{39A23E9B-4FFF-4FF7-8F31-530280545B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由维津（</a:t>
            </a:r>
            <a:r>
              <a:rPr lang="en-US" altLang="zh-CN">
                <a:latin typeface="Times New Roman" panose="02020603050405020304" pitchFamily="18" charset="0"/>
              </a:rPr>
              <a:t>Vizing</a:t>
            </a:r>
            <a:r>
              <a:rPr lang="zh-CN" altLang="en-US">
                <a:latin typeface="Times New Roman" panose="02020603050405020304" pitchFamily="18" charset="0"/>
              </a:rPr>
              <a:t>）定理可知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</a:t>
            </a:r>
            <a:r>
              <a:rPr lang="en-US" altLang="zh-CN">
                <a:latin typeface="Times New Roman" panose="02020603050405020304" pitchFamily="18" charset="0"/>
              </a:rPr>
              <a:t>=4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，但可用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种颜色给边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涂色，如图所示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pic>
        <p:nvPicPr>
          <p:cNvPr id="443401" name="Picture 9">
            <a:extLst>
              <a:ext uri="{FF2B5EF4-FFF2-40B4-BE49-F238E27FC236}">
                <a16:creationId xmlns:a16="http://schemas.microsoft.com/office/drawing/2014/main" id="{41439478-F38A-466C-A822-0F74219C3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5" t="18074"/>
          <a:stretch>
            <a:fillRect/>
          </a:stretch>
        </p:blipFill>
        <p:spPr bwMode="auto">
          <a:xfrm>
            <a:off x="2268538" y="2492375"/>
            <a:ext cx="4103687" cy="353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3402" name="Rectangle 10">
            <a:extLst>
              <a:ext uri="{FF2B5EF4-FFF2-40B4-BE49-F238E27FC236}">
                <a16:creationId xmlns:a16="http://schemas.microsoft.com/office/drawing/2014/main" id="{E8816B06-2EFE-4B15-B414-396B09E30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1724</Words>
  <Application>Microsoft Office PowerPoint</Application>
  <PresentationFormat>全屏显示(4:3)</PresentationFormat>
  <Paragraphs>146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华文中宋</vt:lpstr>
      <vt:lpstr>Arial</vt:lpstr>
      <vt:lpstr>Times New Roman</vt:lpstr>
      <vt:lpstr>Wingdings</vt:lpstr>
      <vt:lpstr>默认设计模板</vt:lpstr>
      <vt:lpstr>Microsoft 公式 3.0</vt:lpstr>
      <vt:lpstr>文档</vt:lpstr>
      <vt:lpstr>第十八章 习题课</vt:lpstr>
      <vt:lpstr>练习1</vt:lpstr>
      <vt:lpstr>解答</vt:lpstr>
      <vt:lpstr>练习2</vt:lpstr>
      <vt:lpstr>PowerPoint 演示文稿</vt:lpstr>
      <vt:lpstr>练习3</vt:lpstr>
      <vt:lpstr>练习4</vt:lpstr>
      <vt:lpstr>练习5</vt:lpstr>
      <vt:lpstr>练习5</vt:lpstr>
      <vt:lpstr>PowerPoint 演示文稿</vt:lpstr>
      <vt:lpstr>练习6</vt:lpstr>
      <vt:lpstr>练习7</vt:lpstr>
      <vt:lpstr>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zhenyanliu@bit.edu.cn</cp:lastModifiedBy>
  <cp:revision>387</cp:revision>
  <dcterms:created xsi:type="dcterms:W3CDTF">2007-11-19T20:33:53Z</dcterms:created>
  <dcterms:modified xsi:type="dcterms:W3CDTF">2018-12-19T06:24:50Z</dcterms:modified>
</cp:coreProperties>
</file>