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53-E50F-4EE9-A719-08CECA9FD6FA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2F354-A895-4655-B3AE-8E4C93387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3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A472628-2A46-4109-93BC-0424811A012B}" type="slidenum">
              <a:rPr lang="en-US" altLang="zh-CN">
                <a:solidFill>
                  <a:prstClr val="black"/>
                </a:solidFill>
              </a:rPr>
              <a:pPr/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2E91FCA-BF41-446D-86ED-EBEA105C2974}" type="slidenum">
              <a:rPr lang="en-US" altLang="zh-CN">
                <a:solidFill>
                  <a:prstClr val="black"/>
                </a:solidFill>
              </a:rPr>
              <a:pPr/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A98B0AA-1650-4D0F-8027-7EBF7BC34E49}" type="slidenum">
              <a:rPr lang="en-US" altLang="zh-CN">
                <a:solidFill>
                  <a:prstClr val="black"/>
                </a:solidFill>
              </a:rPr>
              <a:pPr/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9E5A77F-4B60-4C45-AEB3-060861A955B0}" type="slidenum">
              <a:rPr lang="en-US" altLang="zh-CN">
                <a:solidFill>
                  <a:prstClr val="black"/>
                </a:solidFill>
              </a:rPr>
              <a:pPr/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83848F-4C7F-4370-81E6-19783E52304E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16C56-E3D4-4F05-B72D-DFB87282A7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70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01451-2BCF-4F68-8CFD-BA6A4DF8287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7362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88913"/>
            <a:ext cx="2001837" cy="58308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88913"/>
            <a:ext cx="5854700" cy="58308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ABA9B-EA15-4988-B7A2-33FE1CB3842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6615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2F9E-D189-4B1D-A133-F841395DAC3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8474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CDAF4-E50B-441B-9EF7-94FC71967B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2072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25538"/>
            <a:ext cx="39243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25538"/>
            <a:ext cx="39243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4500C-F5B2-4131-99A6-4A4BF4E7EDA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9011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C38F5-CED8-4FFD-8E9C-75FEE38CB53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3165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B0675-734E-4B94-8B80-D92A23356B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1316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3EC1B-74F3-4B1A-9F1A-04779F8E1D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5823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A4AB-96C5-48FC-9172-6DEC381E54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736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3BB8F-4BB3-4CE6-95B5-E60DCFD876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4722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88913"/>
            <a:ext cx="8001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25538"/>
            <a:ext cx="80010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810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1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4682C2-6FA1-4EA2-A262-00DCAE04D56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6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13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13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13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13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13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13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13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13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13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13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313910E5-81CA-4D9C-98C7-1454A2132E3D}" type="slidenum">
              <a:rPr lang="en-US" altLang="zh-CN" sz="1200" b="0" smtClean="0">
                <a:solidFill>
                  <a:srgbClr val="000000"/>
                </a:solidFill>
              </a:rPr>
              <a:pPr/>
              <a:t>1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第三章 习题课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29600" cy="5329237"/>
          </a:xfrm>
        </p:spPr>
        <p:txBody>
          <a:bodyPr/>
          <a:lstStyle/>
          <a:p>
            <a:pPr marL="457200" indent="-457200" eaLnBrk="1" hangingPunct="1">
              <a:spcBef>
                <a:spcPct val="10000"/>
              </a:spcBef>
            </a:pPr>
            <a:r>
              <a:rPr lang="zh-CN" altLang="en-US" sz="2600" smtClean="0"/>
              <a:t>主要内容</a:t>
            </a:r>
          </a:p>
          <a:p>
            <a:pPr marL="457200" indent="-457200" eaLnBrk="1" hangingPunct="1">
              <a:spcBef>
                <a:spcPct val="10000"/>
              </a:spcBef>
            </a:pPr>
            <a:r>
              <a:rPr lang="zh-CN" altLang="en-US" sz="2600" smtClean="0"/>
              <a:t>推理的形式结构</a:t>
            </a:r>
          </a:p>
          <a:p>
            <a:pPr marL="457200" indent="-457200" eaLnBrk="1" hangingPunct="1">
              <a:spcBef>
                <a:spcPct val="10000"/>
              </a:spcBef>
            </a:pPr>
            <a:r>
              <a:rPr lang="zh-CN" altLang="en-US" sz="2600" smtClean="0"/>
              <a:t>判断推理是否正确的方法</a:t>
            </a:r>
          </a:p>
          <a:p>
            <a:pPr marL="876300" lvl="1" indent="-404813" eaLnBrk="1" hangingPunct="1">
              <a:spcBef>
                <a:spcPct val="10000"/>
              </a:spcBef>
            </a:pPr>
            <a:r>
              <a:rPr lang="zh-CN" altLang="en-US" sz="2600" smtClean="0"/>
              <a:t>真值表法  </a:t>
            </a:r>
          </a:p>
          <a:p>
            <a:pPr marL="876300" lvl="1" indent="-404813" eaLnBrk="1" hangingPunct="1">
              <a:spcBef>
                <a:spcPct val="10000"/>
              </a:spcBef>
            </a:pPr>
            <a:r>
              <a:rPr lang="zh-CN" altLang="en-US" sz="2600" smtClean="0"/>
              <a:t>等值演算法</a:t>
            </a:r>
          </a:p>
          <a:p>
            <a:pPr marL="876300" lvl="1" indent="-404813" eaLnBrk="1" hangingPunct="1">
              <a:spcBef>
                <a:spcPct val="10000"/>
              </a:spcBef>
            </a:pPr>
            <a:r>
              <a:rPr lang="zh-CN" altLang="en-US" sz="2600" smtClean="0"/>
              <a:t>主析取范式法</a:t>
            </a:r>
          </a:p>
          <a:p>
            <a:pPr marL="457200" indent="-457200" eaLnBrk="1" hangingPunct="1">
              <a:spcBef>
                <a:spcPct val="10000"/>
              </a:spcBef>
            </a:pPr>
            <a:r>
              <a:rPr lang="zh-CN" altLang="en-US" sz="2600" smtClean="0">
                <a:latin typeface="Times New Roman" pitchFamily="18" charset="0"/>
              </a:rPr>
              <a:t>推理定律</a:t>
            </a:r>
          </a:p>
          <a:p>
            <a:pPr marL="457200" indent="-457200" eaLnBrk="1" hangingPunct="1">
              <a:spcBef>
                <a:spcPct val="10000"/>
              </a:spcBef>
            </a:pPr>
            <a:r>
              <a:rPr lang="zh-CN" altLang="en-US" sz="2600" smtClean="0">
                <a:latin typeface="Times New Roman" pitchFamily="18" charset="0"/>
              </a:rPr>
              <a:t>自然推理系统</a:t>
            </a:r>
            <a:r>
              <a:rPr lang="en-US" altLang="zh-CN" sz="2600" i="1" smtClean="0">
                <a:latin typeface="Times New Roman" pitchFamily="18" charset="0"/>
              </a:rPr>
              <a:t>P</a:t>
            </a:r>
          </a:p>
          <a:p>
            <a:pPr marL="457200" indent="-457200" eaLnBrk="1" hangingPunct="1">
              <a:spcBef>
                <a:spcPct val="10000"/>
              </a:spcBef>
            </a:pPr>
            <a:r>
              <a:rPr lang="zh-CN" altLang="en-US" sz="2600" smtClean="0">
                <a:latin typeface="Times New Roman" pitchFamily="18" charset="0"/>
              </a:rPr>
              <a:t>构造推理证明的方法</a:t>
            </a:r>
          </a:p>
          <a:p>
            <a:pPr marL="876300" lvl="1" indent="-404813" eaLnBrk="1" hangingPunct="1">
              <a:spcBef>
                <a:spcPct val="10000"/>
              </a:spcBef>
            </a:pPr>
            <a:r>
              <a:rPr lang="zh-CN" altLang="en-US" sz="2600" smtClean="0">
                <a:latin typeface="Times New Roman" pitchFamily="18" charset="0"/>
              </a:rPr>
              <a:t>直接证明法</a:t>
            </a:r>
          </a:p>
          <a:p>
            <a:pPr marL="876300" lvl="1" indent="-404813" eaLnBrk="1" hangingPunct="1">
              <a:spcBef>
                <a:spcPct val="10000"/>
              </a:spcBef>
            </a:pPr>
            <a:r>
              <a:rPr lang="zh-CN" altLang="en-US" sz="2600" smtClean="0">
                <a:latin typeface="Times New Roman" pitchFamily="18" charset="0"/>
              </a:rPr>
              <a:t>附加前提证明法</a:t>
            </a:r>
          </a:p>
          <a:p>
            <a:pPr marL="876300" lvl="1" indent="-404813" eaLnBrk="1" hangingPunct="1">
              <a:spcBef>
                <a:spcPct val="10000"/>
              </a:spcBef>
            </a:pPr>
            <a:r>
              <a:rPr lang="zh-CN" altLang="en-US" sz="2600" smtClean="0">
                <a:latin typeface="Times New Roman" pitchFamily="18" charset="0"/>
              </a:rPr>
              <a:t>归谬法</a:t>
            </a:r>
            <a:r>
              <a:rPr lang="en-US" altLang="zh-CN" sz="2600" smtClean="0">
                <a:latin typeface="Times New Roman" pitchFamily="18" charset="0"/>
              </a:rPr>
              <a:t>(</a:t>
            </a:r>
            <a:r>
              <a:rPr lang="zh-CN" altLang="en-US" sz="2600" smtClean="0">
                <a:latin typeface="Times New Roman" pitchFamily="18" charset="0"/>
              </a:rPr>
              <a:t>反证法</a:t>
            </a:r>
            <a:r>
              <a:rPr lang="en-US" altLang="zh-CN" sz="2600" smtClean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04117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6F1DC46B-8239-4FCD-A5FA-61C92736B2B0}" type="slidenum">
              <a:rPr lang="en-US" altLang="zh-CN" sz="1200" b="0" smtClean="0">
                <a:solidFill>
                  <a:srgbClr val="000000"/>
                </a:solidFill>
              </a:rPr>
              <a:pPr/>
              <a:t>10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49155" name="页脚占位符 4"/>
          <p:cNvSpPr txBox="1">
            <a:spLocks noGrp="1"/>
          </p:cNvSpPr>
          <p:nvPr/>
        </p:nvSpPr>
        <p:spPr bwMode="auto"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0">
                <a:solidFill>
                  <a:srgbClr val="000000"/>
                </a:solidFill>
                <a:latin typeface="Tahoma" pitchFamily="34" charset="0"/>
              </a:rPr>
              <a:t>第一章 命题逻辑</a:t>
            </a:r>
          </a:p>
        </p:txBody>
      </p:sp>
      <p:sp>
        <p:nvSpPr>
          <p:cNvPr id="49156" name="灯片编号占位符 5"/>
          <p:cNvSpPr txBox="1">
            <a:spLocks noGrp="1"/>
          </p:cNvSpPr>
          <p:nvPr/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7EAFF66-E409-44B7-92F3-D520BB2CC4C3}" type="slidenum">
              <a:rPr lang="en-US" altLang="zh-CN" sz="1400" b="0">
                <a:solidFill>
                  <a:srgbClr val="000000"/>
                </a:solidFill>
                <a:latin typeface="Tahoma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r>
              <a:rPr lang="en-US" altLang="zh-CN" sz="1400" b="0">
                <a:solidFill>
                  <a:srgbClr val="000000"/>
                </a:solidFill>
                <a:latin typeface="Tahoma" pitchFamily="34" charset="0"/>
              </a:rPr>
              <a:t> of 197</a:t>
            </a: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762000" indent="-762000" eaLnBrk="1" hangingPunct="1">
              <a:buClr>
                <a:schemeClr val="tx1"/>
              </a:buClr>
              <a:buFontTx/>
              <a:buAutoNum type="alphaUcPeriod"/>
            </a:pPr>
            <a:r>
              <a:rPr lang="zh-CN" altLang="zh-CN" smtClean="0">
                <a:latin typeface="Times New Roman" pitchFamily="18" charset="0"/>
              </a:rPr>
              <a:t>或是天晴,或是下雨.</a:t>
            </a:r>
            <a:endParaRPr lang="en-US" altLang="zh-CN" smtClean="0">
              <a:latin typeface="Times New Roman" pitchFamily="18" charset="0"/>
            </a:endParaRPr>
          </a:p>
          <a:p>
            <a:pPr marL="762000" indent="-762000" eaLnBrk="1" hangingPunct="1">
              <a:buClr>
                <a:schemeClr val="tx1"/>
              </a:buClr>
              <a:buFontTx/>
              <a:buAutoNum type="alphaUcPeriod"/>
            </a:pPr>
            <a:r>
              <a:rPr lang="zh-CN" altLang="zh-CN" smtClean="0">
                <a:latin typeface="Times New Roman" pitchFamily="18" charset="0"/>
              </a:rPr>
              <a:t>若天晴,我去看电影.</a:t>
            </a:r>
            <a:endParaRPr lang="en-US" altLang="zh-CN" smtClean="0">
              <a:latin typeface="Times New Roman" pitchFamily="18" charset="0"/>
            </a:endParaRPr>
          </a:p>
          <a:p>
            <a:pPr marL="762000" indent="-762000" eaLnBrk="1" hangingPunct="1">
              <a:buClr>
                <a:schemeClr val="tx1"/>
              </a:buClr>
              <a:buFontTx/>
              <a:buAutoNum type="alphaUcPeriod"/>
            </a:pPr>
            <a:r>
              <a:rPr lang="zh-CN" altLang="zh-CN" smtClean="0">
                <a:latin typeface="Times New Roman" pitchFamily="18" charset="0"/>
              </a:rPr>
              <a:t>若我去看电影,我就不看书</a:t>
            </a:r>
            <a:r>
              <a:rPr lang="en-US" altLang="zh-CN" smtClean="0">
                <a:latin typeface="Times New Roman" pitchFamily="18" charset="0"/>
              </a:rPr>
              <a:t>.</a:t>
            </a:r>
          </a:p>
          <a:p>
            <a:pPr marL="762000" indent="-762000"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结论：若我在看书</a:t>
            </a:r>
            <a:r>
              <a:rPr lang="en-US" altLang="zh-CN" smtClean="0">
                <a:latin typeface="Times New Roman" pitchFamily="18" charset="0"/>
              </a:rPr>
              <a:t>,</a:t>
            </a:r>
            <a:r>
              <a:rPr lang="zh-CN" altLang="en-US" smtClean="0">
                <a:latin typeface="Times New Roman" pitchFamily="18" charset="0"/>
              </a:rPr>
              <a:t>则天在下雨</a:t>
            </a:r>
            <a:r>
              <a:rPr lang="en-US" altLang="zh-CN" smtClean="0">
                <a:latin typeface="Times New Roman" pitchFamily="18" charset="0"/>
              </a:rPr>
              <a:t>.</a:t>
            </a:r>
          </a:p>
          <a:p>
            <a:pPr marL="762000" indent="-762000"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    m: </a:t>
            </a:r>
            <a:r>
              <a:rPr lang="zh-CN" altLang="en-US" smtClean="0">
                <a:latin typeface="Times New Roman" pitchFamily="18" charset="0"/>
              </a:rPr>
              <a:t>天晴         	</a:t>
            </a:r>
            <a:r>
              <a:rPr lang="en-US" altLang="zh-CN" smtClean="0">
                <a:latin typeface="Times New Roman" pitchFamily="18" charset="0"/>
              </a:rPr>
              <a:t>q: </a:t>
            </a:r>
            <a:r>
              <a:rPr lang="zh-CN" altLang="en-US" smtClean="0">
                <a:latin typeface="Times New Roman" pitchFamily="18" charset="0"/>
              </a:rPr>
              <a:t>下雨 </a:t>
            </a:r>
          </a:p>
          <a:p>
            <a:pPr marL="762000" indent="-762000"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</a:t>
            </a:r>
            <a:r>
              <a:rPr lang="en-US" altLang="zh-CN" smtClean="0">
                <a:latin typeface="Times New Roman" pitchFamily="18" charset="0"/>
              </a:rPr>
              <a:t>s : </a:t>
            </a:r>
            <a:r>
              <a:rPr lang="zh-CN" altLang="en-US" smtClean="0">
                <a:latin typeface="Times New Roman" pitchFamily="18" charset="0"/>
              </a:rPr>
              <a:t>我看电影    </a:t>
            </a:r>
            <a:r>
              <a:rPr lang="en-US" altLang="zh-CN" smtClean="0">
                <a:latin typeface="Times New Roman" pitchFamily="18" charset="0"/>
              </a:rPr>
              <a:t>r: </a:t>
            </a:r>
            <a:r>
              <a:rPr lang="zh-CN" altLang="en-US" smtClean="0">
                <a:latin typeface="Times New Roman" pitchFamily="18" charset="0"/>
              </a:rPr>
              <a:t>我看书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练习</a:t>
            </a:r>
            <a:r>
              <a:rPr lang="en-US" altLang="zh-CN" smtClean="0">
                <a:latin typeface="Times New Roman" pitchFamily="18" charset="0"/>
              </a:rPr>
              <a:t>3</a:t>
            </a:r>
          </a:p>
        </p:txBody>
      </p:sp>
      <p:sp>
        <p:nvSpPr>
          <p:cNvPr id="418826" name="Rectangle 10"/>
          <p:cNvSpPr>
            <a:spLocks noChangeArrowheads="1"/>
          </p:cNvSpPr>
          <p:nvPr/>
        </p:nvSpPr>
        <p:spPr bwMode="auto">
          <a:xfrm>
            <a:off x="250825" y="4724400"/>
            <a:ext cx="750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(</a:t>
            </a:r>
            <a:r>
              <a:rPr kumimoji="1" lang="en-US" altLang="zh-CN" sz="4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</a:t>
            </a:r>
            <a:r>
              <a:rPr kumimoji="1" lang="en-US" altLang="zh-CN" sz="4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)(</a:t>
            </a:r>
            <a:r>
              <a:rPr kumimoji="1" lang="en-US" altLang="zh-CN" sz="4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4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)(</a:t>
            </a:r>
            <a:r>
              <a:rPr kumimoji="1" lang="en-US" altLang="zh-CN" sz="4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</a:t>
            </a:r>
            <a:r>
              <a:rPr kumimoji="1" lang="en-US" altLang="zh-CN" sz="4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)(</a:t>
            </a:r>
            <a:r>
              <a:rPr kumimoji="1" lang="en-US" altLang="zh-CN" sz="4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4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16043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1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1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1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1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 autoUpdateAnimBg="0"/>
      <p:bldP spid="418819" grpId="0" autoUpdateAnimBg="0"/>
      <p:bldP spid="4188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FE6B69C4-F981-4E46-AC66-A3A1A39DE1EC}" type="slidenum">
              <a:rPr lang="en-US" altLang="zh-CN" sz="1200" b="0" smtClean="0">
                <a:solidFill>
                  <a:srgbClr val="000000"/>
                </a:solidFill>
              </a:rPr>
              <a:pPr/>
              <a:t>11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50179" name="页脚占位符 4"/>
          <p:cNvSpPr txBox="1">
            <a:spLocks noGrp="1"/>
          </p:cNvSpPr>
          <p:nvPr/>
        </p:nvSpPr>
        <p:spPr bwMode="auto"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0">
                <a:solidFill>
                  <a:srgbClr val="000000"/>
                </a:solidFill>
                <a:latin typeface="Tahoma" pitchFamily="34" charset="0"/>
              </a:rPr>
              <a:t>第一章 命题逻辑</a:t>
            </a:r>
          </a:p>
        </p:txBody>
      </p:sp>
      <p:sp>
        <p:nvSpPr>
          <p:cNvPr id="50180" name="灯片编号占位符 5"/>
          <p:cNvSpPr txBox="1">
            <a:spLocks noGrp="1"/>
          </p:cNvSpPr>
          <p:nvPr/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F0FD312-D926-4EA5-8076-E491805180FF}" type="slidenum">
              <a:rPr lang="en-US" altLang="zh-CN" sz="1400" b="0">
                <a:solidFill>
                  <a:srgbClr val="000000"/>
                </a:solidFill>
                <a:latin typeface="Tahoma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r>
              <a:rPr lang="en-US" altLang="zh-CN" sz="1400" b="0">
                <a:solidFill>
                  <a:srgbClr val="000000"/>
                </a:solidFill>
                <a:latin typeface="Tahoma" pitchFamily="34" charset="0"/>
              </a:rPr>
              <a:t> of 197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0" smtClean="0">
                <a:latin typeface="Times New Roman" pitchFamily="18" charset="0"/>
                <a:sym typeface="Symbol" pitchFamily="18" charset="2"/>
              </a:rPr>
              <a:t>(</a:t>
            </a:r>
            <a:r>
              <a:rPr lang="en-US" altLang="zh-CN" b="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b="0" smtClean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b="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b="0" smtClean="0">
                <a:latin typeface="Times New Roman" pitchFamily="18" charset="0"/>
                <a:sym typeface="Symbol" pitchFamily="18" charset="2"/>
              </a:rPr>
              <a:t>)(</a:t>
            </a:r>
            <a:r>
              <a:rPr lang="en-US" altLang="zh-CN" b="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b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0" i="1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0" smtClean="0">
                <a:latin typeface="Times New Roman" pitchFamily="18" charset="0"/>
                <a:sym typeface="Symbol" pitchFamily="18" charset="2"/>
              </a:rPr>
              <a:t>)(</a:t>
            </a:r>
            <a:r>
              <a:rPr lang="en-US" altLang="zh-CN" b="0" i="1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0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b="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b="0" smtClean="0">
                <a:latin typeface="Times New Roman" pitchFamily="18" charset="0"/>
                <a:sym typeface="Symbol" pitchFamily="18" charset="2"/>
              </a:rPr>
              <a:t>)(</a:t>
            </a:r>
            <a:r>
              <a:rPr lang="en-US" altLang="zh-CN" b="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b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b="0" smtClean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539750" y="1125538"/>
            <a:ext cx="7704138" cy="54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1)r              			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附件前提引入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2) s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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			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前提引入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3)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			1)2)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拒取式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4) m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			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前提引入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5)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			3)4)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拒取式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6) 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m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  			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前提引入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7) 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)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(m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q)) 	6)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置换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8) (m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)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q)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	7)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置换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9) (m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        			8)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化简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10) q     				5)9)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析取三段论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11) r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		 		CP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37315941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8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98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2DD5239-DA1A-4F75-8ED4-225470DF4DF4}" type="slidenum">
              <a:rPr lang="en-US" altLang="zh-CN" sz="1200" b="0" smtClean="0">
                <a:solidFill>
                  <a:srgbClr val="000000"/>
                </a:solidFill>
              </a:rPr>
              <a:pPr/>
              <a:t>12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请问谁是盗窃犯？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513" y="1125538"/>
            <a:ext cx="6111875" cy="5105400"/>
          </a:xfrm>
        </p:spPr>
        <p:txBody>
          <a:bodyPr/>
          <a:lstStyle/>
          <a:p>
            <a:pPr eaLnBrk="1" hangingPunct="1"/>
            <a:r>
              <a:rPr lang="zh-CN" altLang="en-US" smtClean="0"/>
              <a:t>甲或乙偷盗了手机。</a:t>
            </a:r>
          </a:p>
          <a:p>
            <a:pPr eaLnBrk="1" hangingPunct="1"/>
            <a:r>
              <a:rPr lang="zh-CN" altLang="en-US" smtClean="0"/>
              <a:t>若甲偷盗了手机，则作案时间不可能发生在午夜前。</a:t>
            </a:r>
          </a:p>
          <a:p>
            <a:pPr eaLnBrk="1" hangingPunct="1"/>
            <a:r>
              <a:rPr lang="zh-CN" altLang="en-US" smtClean="0"/>
              <a:t>若乙的证词正确，则午夜时屋里的灯光未灭。</a:t>
            </a:r>
          </a:p>
          <a:p>
            <a:pPr eaLnBrk="1" hangingPunct="1"/>
            <a:r>
              <a:rPr lang="zh-CN" altLang="en-US" smtClean="0"/>
              <a:t>若乙的证词不正确，则作案时间发生在午夜之前。</a:t>
            </a:r>
          </a:p>
          <a:p>
            <a:pPr eaLnBrk="1" hangingPunct="1"/>
            <a:r>
              <a:rPr lang="zh-CN" altLang="en-US" smtClean="0"/>
              <a:t>午夜时屋里的灯光灭了。</a:t>
            </a:r>
          </a:p>
        </p:txBody>
      </p:sp>
      <p:pic>
        <p:nvPicPr>
          <p:cNvPr id="51205" name="Picture 4" descr="MCj021249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180498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5" descr="MCj018610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4868863"/>
            <a:ext cx="174625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42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23220CE9-C038-42B8-9628-EB5A271D8AFE}" type="slidenum">
              <a:rPr lang="en-US" altLang="zh-CN" sz="1200" b="0" smtClean="0">
                <a:solidFill>
                  <a:srgbClr val="000000"/>
                </a:solidFill>
              </a:rPr>
              <a:pPr/>
              <a:t>13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请问谁是盗窃犯？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513" y="1125538"/>
            <a:ext cx="6948487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解：命题符号化：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p</a:t>
            </a:r>
            <a:r>
              <a:rPr lang="zh-CN" altLang="en-US" smtClean="0">
                <a:latin typeface="Times New Roman" pitchFamily="18" charset="0"/>
              </a:rPr>
              <a:t>：甲偷盗了手机。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q</a:t>
            </a:r>
            <a:r>
              <a:rPr lang="zh-CN" altLang="en-US" smtClean="0">
                <a:latin typeface="Times New Roman" pitchFamily="18" charset="0"/>
              </a:rPr>
              <a:t>：乙偷盗了手机。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r</a:t>
            </a:r>
            <a:r>
              <a:rPr lang="zh-CN" altLang="en-US" smtClean="0">
                <a:latin typeface="Times New Roman" pitchFamily="18" charset="0"/>
              </a:rPr>
              <a:t>：作案时间发生在午夜前。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s</a:t>
            </a:r>
            <a:r>
              <a:rPr lang="zh-CN" altLang="en-US" smtClean="0">
                <a:latin typeface="Times New Roman" pitchFamily="18" charset="0"/>
              </a:rPr>
              <a:t>：乙的证词正确。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u</a:t>
            </a:r>
            <a:r>
              <a:rPr lang="zh-CN" altLang="en-US" smtClean="0">
                <a:latin typeface="Times New Roman" pitchFamily="18" charset="0"/>
              </a:rPr>
              <a:t>：午夜时屋里的灯光灭了。</a:t>
            </a:r>
          </a:p>
        </p:txBody>
      </p:sp>
      <p:pic>
        <p:nvPicPr>
          <p:cNvPr id="52229" name="Picture 4" descr="MCj021249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180498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5" descr="MCj018610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4868863"/>
            <a:ext cx="174625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9859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2B2B8FA-0837-43AE-8F93-1261BCFAC733}" type="slidenum">
              <a:rPr lang="en-US" altLang="zh-CN" sz="1200" b="0" smtClean="0">
                <a:solidFill>
                  <a:srgbClr val="000000"/>
                </a:solidFill>
              </a:rPr>
              <a:pPr/>
              <a:t>14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请问谁是盗窃犯？</a:t>
            </a:r>
          </a:p>
        </p:txBody>
      </p:sp>
      <p:pic>
        <p:nvPicPr>
          <p:cNvPr id="53252" name="Picture 3" descr="MCj021249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180498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908175" y="1196975"/>
            <a:ext cx="61118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o"/>
            </a:pPr>
            <a:r>
              <a:rPr lang="zh-CN" altLang="en-US" sz="3000" b="1">
                <a:solidFill>
                  <a:srgbClr val="000000"/>
                </a:solidFill>
              </a:rPr>
              <a:t>甲或乙偷盗了手机。</a:t>
            </a:r>
          </a:p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o"/>
            </a:pPr>
            <a:r>
              <a:rPr lang="zh-CN" altLang="en-US" sz="3000" b="1">
                <a:solidFill>
                  <a:srgbClr val="000000"/>
                </a:solidFill>
              </a:rPr>
              <a:t>若甲偷盗了手机，则作案时间不可能发生在午夜前。</a:t>
            </a:r>
          </a:p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o"/>
            </a:pPr>
            <a:r>
              <a:rPr lang="zh-CN" altLang="en-US" sz="3000" b="1">
                <a:solidFill>
                  <a:srgbClr val="000000"/>
                </a:solidFill>
              </a:rPr>
              <a:t>若乙的证词正确，则午夜时屋里的灯光未灭。</a:t>
            </a:r>
          </a:p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o"/>
            </a:pPr>
            <a:r>
              <a:rPr lang="zh-CN" altLang="en-US" sz="3000" b="1">
                <a:solidFill>
                  <a:srgbClr val="000000"/>
                </a:solidFill>
              </a:rPr>
              <a:t>若乙的证词不正确，则作案时间发生在午夜之前。</a:t>
            </a:r>
          </a:p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o"/>
            </a:pPr>
            <a:r>
              <a:rPr lang="zh-CN" altLang="en-US" sz="3000" b="1">
                <a:solidFill>
                  <a:srgbClr val="000000"/>
                </a:solidFill>
              </a:rPr>
              <a:t>午夜时屋里的灯光灭了。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7569200" y="1125538"/>
            <a:ext cx="1084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</a:rPr>
              <a:t>p 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 q</a:t>
            </a: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7235825" y="2133600"/>
            <a:ext cx="148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p  r</a:t>
            </a: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7235825" y="3141663"/>
            <a:ext cx="1463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s  u</a:t>
            </a:r>
          </a:p>
        </p:txBody>
      </p:sp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7226300" y="4149725"/>
            <a:ext cx="1419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s  r</a:t>
            </a:r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8335963" y="480853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7144015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/>
      <p:bldP spid="320518" grpId="0"/>
      <p:bldP spid="320519" grpId="0"/>
      <p:bldP spid="320520" grpId="0"/>
      <p:bldP spid="3205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4E71A1C-9CA4-480E-9EA2-5A29B509F7C8}" type="slidenum">
              <a:rPr lang="en-US" altLang="zh-CN" sz="1200" b="0" smtClean="0">
                <a:solidFill>
                  <a:srgbClr val="000000"/>
                </a:solidFill>
              </a:rPr>
              <a:pPr/>
              <a:t>15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000" smtClean="0">
                <a:latin typeface="Times New Roman" pitchFamily="18" charset="0"/>
              </a:rPr>
              <a:t>前提</a:t>
            </a:r>
            <a:r>
              <a:rPr lang="en-US" altLang="zh-CN" sz="3000" smtClean="0">
                <a:latin typeface="Times New Roman" pitchFamily="18" charset="0"/>
              </a:rPr>
              <a:t>:p </a:t>
            </a:r>
            <a:r>
              <a:rPr lang="en-US" altLang="zh-CN" sz="3000" smtClean="0">
                <a:latin typeface="Times New Roman" pitchFamily="18" charset="0"/>
                <a:sym typeface="Symbol" pitchFamily="18" charset="2"/>
              </a:rPr>
              <a:t> q , p  r , s  u, s  r, u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1) u 			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前提引入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2) s  u 	         	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前提引入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3) u  s 		2)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置换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4) s			1)3)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假言三段论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5) s  r		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前提引入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6) r			4)5)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假言三段论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7) p  r		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前提引入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8) r  p		7)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置换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9) p			6)8)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假言三段论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10) </a:t>
            </a:r>
            <a:r>
              <a:rPr lang="en-US" altLang="zh-CN" smtClean="0">
                <a:latin typeface="Times New Roman" pitchFamily="18" charset="0"/>
              </a:rPr>
              <a:t>p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 q 		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前提引入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11) q			9)10)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析取三段论</a:t>
            </a:r>
          </a:p>
        </p:txBody>
      </p:sp>
      <p:sp>
        <p:nvSpPr>
          <p:cNvPr id="321540" name="AutoShape 4" descr="新闻纸"/>
          <p:cNvSpPr>
            <a:spLocks noChangeArrowheads="1"/>
          </p:cNvSpPr>
          <p:nvPr/>
        </p:nvSpPr>
        <p:spPr bwMode="auto">
          <a:xfrm>
            <a:off x="5795963" y="1773238"/>
            <a:ext cx="3168650" cy="3384550"/>
          </a:xfrm>
          <a:prstGeom prst="irregularSeal2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69B3F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CC0000"/>
                </a:solidFill>
                <a:latin typeface="Tahoma" pitchFamily="34" charset="0"/>
                <a:ea typeface="黑体" pitchFamily="49" charset="-122"/>
              </a:rPr>
              <a:t>乙是盗窃犯</a:t>
            </a:r>
          </a:p>
        </p:txBody>
      </p:sp>
    </p:spTree>
    <p:extLst>
      <p:ext uri="{BB962C8B-B14F-4D97-AF65-F5344CB8AC3E}">
        <p14:creationId xmlns:p14="http://schemas.microsoft.com/office/powerpoint/2010/main" val="25506658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FD713340-ADAA-4B02-A593-12887C9C1FEB}" type="slidenum">
              <a:rPr lang="en-US" altLang="zh-CN" sz="1200" b="0" smtClean="0">
                <a:solidFill>
                  <a:srgbClr val="000000"/>
                </a:solidFill>
              </a:rPr>
              <a:pPr/>
              <a:t>2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基本要求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504031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mtClean="0">
                <a:latin typeface="Times New Roman" pitchFamily="18" charset="0"/>
              </a:rPr>
              <a:t>理解并记住推理形式结构的两种形式：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</a:t>
            </a:r>
            <a:r>
              <a:rPr lang="en-US" altLang="zh-CN" smtClean="0">
                <a:latin typeface="Times New Roman" pitchFamily="18" charset="0"/>
              </a:rPr>
              <a:t>1.  (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baseline="-25000" smtClean="0">
                <a:latin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mtClean="0">
                <a:latin typeface="Times New Roman" pitchFamily="18" charset="0"/>
              </a:rPr>
              <a:t>…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i="1" baseline="-25000" smtClean="0">
                <a:latin typeface="Times New Roman" pitchFamily="18" charset="0"/>
              </a:rPr>
              <a:t>k</a:t>
            </a:r>
            <a:r>
              <a:rPr lang="en-US" altLang="zh-CN" smtClean="0">
                <a:latin typeface="Times New Roman" pitchFamily="18" charset="0"/>
              </a:rPr>
              <a:t>)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</a:rPr>
              <a:t>B</a:t>
            </a:r>
            <a:endParaRPr lang="en-US" altLang="zh-CN" smtClean="0">
              <a:latin typeface="Times New Roman" pitchFamily="18" charset="0"/>
            </a:endParaRPr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    2.  </a:t>
            </a:r>
            <a:r>
              <a:rPr lang="zh-CN" altLang="en-US" smtClean="0">
                <a:latin typeface="Times New Roman" pitchFamily="18" charset="0"/>
              </a:rPr>
              <a:t>前提：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baseline="-25000" smtClean="0">
                <a:latin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</a:rPr>
              <a:t>, … , 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i="1" baseline="-25000" smtClean="0">
                <a:latin typeface="Times New Roman" pitchFamily="18" charset="0"/>
              </a:rPr>
              <a:t>k</a:t>
            </a:r>
            <a:r>
              <a:rPr lang="en-US" altLang="zh-CN" baseline="-25000" smtClean="0">
                <a:latin typeface="Times New Roman" pitchFamily="18" charset="0"/>
              </a:rPr>
              <a:t>  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         </a:t>
            </a:r>
            <a:r>
              <a:rPr lang="zh-CN" altLang="en-US" smtClean="0">
                <a:latin typeface="Times New Roman" pitchFamily="18" charset="0"/>
              </a:rPr>
              <a:t>结论：</a:t>
            </a:r>
            <a:r>
              <a:rPr lang="en-US" altLang="zh-CN" i="1" smtClean="0">
                <a:latin typeface="Times New Roman" pitchFamily="18" charset="0"/>
              </a:rPr>
              <a:t>B</a:t>
            </a:r>
            <a:endParaRPr lang="en-US" altLang="zh-CN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mtClean="0">
                <a:latin typeface="Times New Roman" pitchFamily="18" charset="0"/>
              </a:rPr>
              <a:t>熟练掌握判断推理是否正确的不同方法（如真值表法、等值演算法、主析取范式法等）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mtClean="0">
                <a:latin typeface="Times New Roman" pitchFamily="18" charset="0"/>
              </a:rPr>
              <a:t>牢记 </a:t>
            </a:r>
            <a:r>
              <a:rPr lang="en-US" altLang="zh-CN" i="1" smtClean="0">
                <a:latin typeface="Times New Roman" pitchFamily="18" charset="0"/>
              </a:rPr>
              <a:t>P </a:t>
            </a:r>
            <a:r>
              <a:rPr lang="zh-CN" altLang="en-US" smtClean="0">
                <a:latin typeface="Times New Roman" pitchFamily="18" charset="0"/>
              </a:rPr>
              <a:t>系统中各条推理规则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mtClean="0">
                <a:latin typeface="Times New Roman" pitchFamily="18" charset="0"/>
              </a:rPr>
              <a:t>熟练掌握构造证明的直接证明法、附加前提证明法和归谬法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mtClean="0">
                <a:latin typeface="Times New Roman" pitchFamily="18" charset="0"/>
              </a:rPr>
              <a:t>会解决实际中的简单推理问题</a:t>
            </a:r>
          </a:p>
        </p:txBody>
      </p:sp>
    </p:spTree>
    <p:extLst>
      <p:ext uri="{BB962C8B-B14F-4D97-AF65-F5344CB8AC3E}">
        <p14:creationId xmlns:p14="http://schemas.microsoft.com/office/powerpoint/2010/main" val="12289085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0AD583D7-4887-4D00-BBE6-731704D5974C}" type="slidenum">
              <a:rPr lang="en-US" altLang="zh-CN" sz="1200" b="0" smtClean="0">
                <a:solidFill>
                  <a:srgbClr val="000000"/>
                </a:solidFill>
              </a:rPr>
              <a:pPr/>
              <a:t>3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</a:rPr>
              <a:t>：判断推理是否正确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397875" cy="489426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</a:rPr>
              <a:t>1. </a:t>
            </a:r>
            <a:r>
              <a:rPr lang="zh-CN" altLang="en-US" sz="2800" smtClean="0">
                <a:latin typeface="Times New Roman" pitchFamily="18" charset="0"/>
              </a:rPr>
              <a:t>判断下面推理是否正确：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smtClean="0">
                <a:latin typeface="Times New Roman" pitchFamily="18" charset="0"/>
                <a:sym typeface="Wingdings" pitchFamily="2" charset="2"/>
              </a:rPr>
              <a:t>1)  </a:t>
            </a:r>
            <a:r>
              <a:rPr lang="zh-CN" altLang="en-US" sz="2800" smtClean="0">
                <a:latin typeface="Times New Roman" pitchFamily="18" charset="0"/>
                <a:sym typeface="Wingdings" pitchFamily="2" charset="2"/>
              </a:rPr>
              <a:t>前提：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</a:rPr>
              <a:t>, 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endParaRPr lang="en-US" altLang="zh-CN" sz="280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</a:rPr>
              <a:t>            </a:t>
            </a:r>
            <a:r>
              <a:rPr lang="zh-CN" altLang="en-US" sz="2800" smtClean="0">
                <a:latin typeface="Times New Roman" pitchFamily="18" charset="0"/>
              </a:rPr>
              <a:t>结论：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</a:p>
          <a:p>
            <a:pPr eaLnBrk="1" hangingPunct="1"/>
            <a:r>
              <a:rPr lang="zh-CN" altLang="en-US" sz="2800" smtClean="0"/>
              <a:t>解   推理的形式结构</a:t>
            </a:r>
            <a:r>
              <a:rPr lang="en-US" altLang="zh-CN" sz="2800" smtClean="0"/>
              <a:t>: 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i="1" smtClean="0">
                <a:latin typeface="Times New Roman" pitchFamily="18" charset="0"/>
              </a:rPr>
              <a:t>p 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方法一：等值演算法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          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i="1" smtClean="0">
                <a:latin typeface="Times New Roman" pitchFamily="18" charset="0"/>
              </a:rPr>
              <a:t>p </a:t>
            </a:r>
            <a:endParaRPr lang="en-US" altLang="zh-CN" sz="280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     </a:t>
            </a:r>
            <a:r>
              <a:rPr lang="en-US" altLang="zh-CN" sz="2800" smtClean="0">
                <a:latin typeface="Times New Roman" pitchFamily="18" charset="0"/>
              </a:rPr>
              <a:t>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smtClean="0">
                <a:latin typeface="Times New Roman" pitchFamily="18" charset="0"/>
              </a:rPr>
              <a:t>((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endParaRPr lang="en-US" altLang="zh-CN" sz="280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     </a:t>
            </a:r>
            <a:r>
              <a:rPr lang="en-US" altLang="zh-CN" sz="2800" smtClean="0">
                <a:latin typeface="Times New Roman" pitchFamily="18" charset="0"/>
              </a:rPr>
              <a:t> (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endParaRPr lang="en-US" altLang="zh-CN" sz="280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     </a:t>
            </a:r>
            <a:r>
              <a:rPr lang="en-US" altLang="zh-CN" sz="2800" smtClean="0">
                <a:latin typeface="Times New Roman" pitchFamily="18" charset="0"/>
              </a:rPr>
              <a:t> ((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</a:rPr>
              <a:t>))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endParaRPr lang="en-US" altLang="zh-CN" sz="280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     </a:t>
            </a:r>
            <a:r>
              <a:rPr lang="en-US" altLang="zh-CN" sz="2800" smtClean="0">
                <a:latin typeface="Times New Roman" pitchFamily="18" charset="0"/>
              </a:rPr>
              <a:t>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endParaRPr lang="en-US" altLang="zh-CN" sz="280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</a:rPr>
              <a:t>    </a:t>
            </a:r>
            <a:r>
              <a:rPr lang="zh-CN" altLang="en-US" sz="2800" smtClean="0">
                <a:latin typeface="Times New Roman" pitchFamily="18" charset="0"/>
              </a:rPr>
              <a:t>易知</a:t>
            </a:r>
            <a:r>
              <a:rPr lang="en-US" altLang="zh-CN" sz="2800" smtClean="0">
                <a:latin typeface="Times New Roman" pitchFamily="18" charset="0"/>
              </a:rPr>
              <a:t>10</a:t>
            </a:r>
            <a:r>
              <a:rPr lang="zh-CN" altLang="en-US" sz="2800" smtClean="0">
                <a:latin typeface="Times New Roman" pitchFamily="18" charset="0"/>
              </a:rPr>
              <a:t>是成假赋值，不是重言式，所以推理不正确</a:t>
            </a:r>
            <a:r>
              <a:rPr lang="en-US" altLang="zh-CN" sz="2800" smtClean="0">
                <a:latin typeface="Times New Roman" pitchFamily="18" charset="0"/>
              </a:rPr>
              <a:t>.</a:t>
            </a:r>
            <a:endParaRPr lang="en-US" altLang="zh-CN" sz="2800" i="1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788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221D818A-CEBD-4D4A-8D43-E94F1D6C0282}" type="slidenum">
              <a:rPr lang="en-US" altLang="zh-CN" sz="1200" b="0" smtClean="0">
                <a:solidFill>
                  <a:srgbClr val="000000"/>
                </a:solidFill>
              </a:rPr>
              <a:pPr/>
              <a:t>4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b="0" smtClean="0">
                <a:latin typeface="Times New Roman" pitchFamily="18" charset="0"/>
              </a:rPr>
              <a:t>1</a:t>
            </a:r>
            <a:r>
              <a:rPr lang="zh-CN" altLang="en-US" smtClean="0"/>
              <a:t>解答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方法二：主析取范式法，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</a:t>
            </a:r>
            <a:r>
              <a:rPr lang="en-US" altLang="zh-CN" smtClean="0">
                <a:latin typeface="Times New Roman" pitchFamily="18" charset="0"/>
              </a:rPr>
              <a:t>(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 smtClean="0">
                <a:latin typeface="Times New Roman" pitchFamily="18" charset="0"/>
              </a:rPr>
              <a:t>p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</a:rPr>
              <a:t>q</a:t>
            </a:r>
            <a:r>
              <a:rPr lang="en-US" altLang="zh-CN" smtClean="0">
                <a:latin typeface="Times New Roman" pitchFamily="18" charset="0"/>
              </a:rPr>
              <a:t>)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 smtClean="0">
                <a:latin typeface="Times New Roman" pitchFamily="18" charset="0"/>
              </a:rPr>
              <a:t>q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i="1" smtClean="0">
                <a:latin typeface="Times New Roman" pitchFamily="18" charset="0"/>
              </a:rPr>
              <a:t>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    ((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)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)</a:t>
            </a:r>
            <a:r>
              <a:rPr lang="en-US" altLang="zh-CN" i="1" smtClean="0">
                <a:latin typeface="Times New Roman" pitchFamily="18" charset="0"/>
              </a:rPr>
              <a:t>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    </a:t>
            </a:r>
            <a:r>
              <a:rPr lang="en-US" altLang="zh-CN" i="1" smtClean="0">
                <a:latin typeface="Times New Roman" pitchFamily="18" charset="0"/>
              </a:rPr>
              <a:t>p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 smtClean="0">
                <a:latin typeface="Times New Roman" pitchFamily="18" charset="0"/>
              </a:rPr>
              <a:t>q</a:t>
            </a:r>
            <a:endParaRPr lang="en-US" altLang="zh-CN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    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baseline="-25000" smtClean="0">
                <a:latin typeface="Times New Roman" pitchFamily="18" charset="0"/>
                <a:sym typeface="Symbol" pitchFamily="18" charset="2"/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    </a:t>
            </a:r>
            <a:r>
              <a:rPr lang="en-US" altLang="zh-CN" i="1" smtClean="0">
                <a:latin typeface="Times New Roman" pitchFamily="18" charset="0"/>
              </a:rPr>
              <a:t>m</a:t>
            </a:r>
            <a:r>
              <a:rPr lang="en-US" altLang="zh-CN" baseline="-25000" smtClean="0">
                <a:latin typeface="Times New Roman" pitchFamily="18" charset="0"/>
              </a:rPr>
              <a:t>0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 smtClean="0">
                <a:latin typeface="Times New Roman" pitchFamily="18" charset="0"/>
              </a:rPr>
              <a:t>m</a:t>
            </a:r>
            <a:r>
              <a:rPr lang="en-US" altLang="zh-CN" baseline="-25000" smtClean="0">
                <a:latin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 smtClean="0">
                <a:latin typeface="Times New Roman" pitchFamily="18" charset="0"/>
              </a:rPr>
              <a:t>m</a:t>
            </a:r>
            <a:r>
              <a:rPr lang="en-US" altLang="zh-CN" baseline="-25000" smtClean="0">
                <a:latin typeface="Times New Roman" pitchFamily="18" charset="0"/>
              </a:rPr>
              <a:t>3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未含</a:t>
            </a:r>
            <a:r>
              <a:rPr lang="en-US" altLang="zh-CN" i="1" smtClean="0">
                <a:latin typeface="Times New Roman" pitchFamily="18" charset="0"/>
              </a:rPr>
              <a:t>m</a:t>
            </a:r>
            <a:r>
              <a:rPr lang="en-US" altLang="zh-CN" baseline="-25000" smtClean="0">
                <a:latin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</a:rPr>
              <a:t>, </a:t>
            </a:r>
            <a:r>
              <a:rPr lang="zh-CN" altLang="en-US" smtClean="0">
                <a:latin typeface="Times New Roman" pitchFamily="18" charset="0"/>
              </a:rPr>
              <a:t>不是重言式</a:t>
            </a:r>
            <a:r>
              <a:rPr lang="en-US" altLang="zh-CN" smtClean="0">
                <a:latin typeface="Times New Roman" pitchFamily="18" charset="0"/>
              </a:rPr>
              <a:t>, </a:t>
            </a:r>
            <a:r>
              <a:rPr lang="zh-CN" altLang="en-US" smtClean="0">
                <a:latin typeface="Times New Roman" pitchFamily="18" charset="0"/>
              </a:rPr>
              <a:t>推理不正确</a:t>
            </a:r>
            <a:r>
              <a:rPr lang="en-US" altLang="zh-CN" smtClean="0">
                <a:latin typeface="Times New Roman" pitchFamily="18" charset="0"/>
              </a:rPr>
              <a:t>.</a:t>
            </a:r>
          </a:p>
          <a:p>
            <a:pPr eaLnBrk="1" hangingPunct="1"/>
            <a:endParaRPr lang="en-US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980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29519532-601E-44F0-A334-0EECF224DC6E}" type="slidenum">
              <a:rPr lang="en-US" altLang="zh-CN" sz="1200" b="0" smtClean="0">
                <a:solidFill>
                  <a:srgbClr val="000000"/>
                </a:solidFill>
              </a:rPr>
              <a:pPr/>
              <a:t>5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b="0" smtClean="0">
                <a:latin typeface="Times New Roman" pitchFamily="18" charset="0"/>
              </a:rPr>
              <a:t>1</a:t>
            </a:r>
            <a:r>
              <a:rPr lang="zh-CN" altLang="en-US" smtClean="0"/>
              <a:t>解答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8088"/>
            <a:ext cx="8229600" cy="3733800"/>
          </a:xfrm>
        </p:spPr>
        <p:txBody>
          <a:bodyPr/>
          <a:lstStyle/>
          <a:p>
            <a:pPr algn="just" eaLnBrk="1" hangingPunct="1"/>
            <a:r>
              <a:rPr lang="zh-CN" alt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方法三   真值表法</a:t>
            </a:r>
            <a:r>
              <a:rPr lang="zh-CN" altLang="en-US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just" eaLnBrk="1" hangingPunct="1"/>
            <a:endParaRPr lang="zh-CN" altLang="en-US" i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zh-CN" altLang="en-US" i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zh-CN" altLang="en-US" i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zh-CN" altLang="en-US" i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zh-CN" altLang="en-US" i="1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63"/>
          <p:cNvGrpSpPr>
            <a:grpSpLocks/>
          </p:cNvGrpSpPr>
          <p:nvPr/>
        </p:nvGrpSpPr>
        <p:grpSpPr bwMode="auto">
          <a:xfrm>
            <a:off x="107950" y="1917700"/>
            <a:ext cx="8893175" cy="2447925"/>
            <a:chOff x="431" y="1434"/>
            <a:chExt cx="4853" cy="1542"/>
          </a:xfrm>
        </p:grpSpPr>
        <p:sp>
          <p:nvSpPr>
            <p:cNvPr id="44040" name="Rectangle 19"/>
            <p:cNvSpPr>
              <a:spLocks noChangeArrowheads="1"/>
            </p:cNvSpPr>
            <p:nvPr/>
          </p:nvSpPr>
          <p:spPr bwMode="auto">
            <a:xfrm>
              <a:off x="3470" y="2661"/>
              <a:ext cx="181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041" name="Rectangle 18"/>
            <p:cNvSpPr>
              <a:spLocks noChangeArrowheads="1"/>
            </p:cNvSpPr>
            <p:nvPr/>
          </p:nvSpPr>
          <p:spPr bwMode="auto">
            <a:xfrm>
              <a:off x="749" y="2661"/>
              <a:ext cx="99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042" name="Rectangle 17"/>
            <p:cNvSpPr>
              <a:spLocks noChangeArrowheads="1"/>
            </p:cNvSpPr>
            <p:nvPr/>
          </p:nvSpPr>
          <p:spPr bwMode="auto">
            <a:xfrm>
              <a:off x="431" y="2661"/>
              <a:ext cx="104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043" name="Rectangle 16"/>
            <p:cNvSpPr>
              <a:spLocks noChangeArrowheads="1"/>
            </p:cNvSpPr>
            <p:nvPr/>
          </p:nvSpPr>
          <p:spPr bwMode="auto">
            <a:xfrm>
              <a:off x="3470" y="2358"/>
              <a:ext cx="181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044" name="Rectangle 15"/>
            <p:cNvSpPr>
              <a:spLocks noChangeArrowheads="1"/>
            </p:cNvSpPr>
            <p:nvPr/>
          </p:nvSpPr>
          <p:spPr bwMode="auto">
            <a:xfrm>
              <a:off x="749" y="2358"/>
              <a:ext cx="99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045" name="Rectangle 14"/>
            <p:cNvSpPr>
              <a:spLocks noChangeArrowheads="1"/>
            </p:cNvSpPr>
            <p:nvPr/>
          </p:nvSpPr>
          <p:spPr bwMode="auto">
            <a:xfrm>
              <a:off x="431" y="2358"/>
              <a:ext cx="104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046" name="Rectangle 13"/>
            <p:cNvSpPr>
              <a:spLocks noChangeArrowheads="1"/>
            </p:cNvSpPr>
            <p:nvPr/>
          </p:nvSpPr>
          <p:spPr bwMode="auto">
            <a:xfrm>
              <a:off x="3470" y="2054"/>
              <a:ext cx="181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047" name="Rectangle 12"/>
            <p:cNvSpPr>
              <a:spLocks noChangeArrowheads="1"/>
            </p:cNvSpPr>
            <p:nvPr/>
          </p:nvSpPr>
          <p:spPr bwMode="auto">
            <a:xfrm>
              <a:off x="749" y="2054"/>
              <a:ext cx="99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048" name="Rectangle 11"/>
            <p:cNvSpPr>
              <a:spLocks noChangeArrowheads="1"/>
            </p:cNvSpPr>
            <p:nvPr/>
          </p:nvSpPr>
          <p:spPr bwMode="auto">
            <a:xfrm>
              <a:off x="431" y="2054"/>
              <a:ext cx="104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049" name="Rectangle 10"/>
            <p:cNvSpPr>
              <a:spLocks noChangeArrowheads="1"/>
            </p:cNvSpPr>
            <p:nvPr/>
          </p:nvSpPr>
          <p:spPr bwMode="auto">
            <a:xfrm>
              <a:off x="3470" y="1751"/>
              <a:ext cx="181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050" name="Rectangle 9"/>
            <p:cNvSpPr>
              <a:spLocks noChangeArrowheads="1"/>
            </p:cNvSpPr>
            <p:nvPr/>
          </p:nvSpPr>
          <p:spPr bwMode="auto">
            <a:xfrm>
              <a:off x="749" y="1751"/>
              <a:ext cx="99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051" name="Rectangle 8"/>
            <p:cNvSpPr>
              <a:spLocks noChangeArrowheads="1"/>
            </p:cNvSpPr>
            <p:nvPr/>
          </p:nvSpPr>
          <p:spPr bwMode="auto">
            <a:xfrm>
              <a:off x="431" y="1751"/>
              <a:ext cx="104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052" name="Rectangle 7"/>
            <p:cNvSpPr>
              <a:spLocks noChangeArrowheads="1"/>
            </p:cNvSpPr>
            <p:nvPr/>
          </p:nvSpPr>
          <p:spPr bwMode="auto">
            <a:xfrm>
              <a:off x="3470" y="1434"/>
              <a:ext cx="181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(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p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q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)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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q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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p</a:t>
              </a:r>
              <a:endParaRPr lang="en-US" altLang="zh-CN" sz="2800" b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44053" name="Rectangle 6"/>
            <p:cNvSpPr>
              <a:spLocks noChangeArrowheads="1"/>
            </p:cNvSpPr>
            <p:nvPr/>
          </p:nvSpPr>
          <p:spPr bwMode="auto">
            <a:xfrm>
              <a:off x="749" y="1434"/>
              <a:ext cx="99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44054" name="Rectangle 5"/>
            <p:cNvSpPr>
              <a:spLocks noChangeArrowheads="1"/>
            </p:cNvSpPr>
            <p:nvPr/>
          </p:nvSpPr>
          <p:spPr bwMode="auto">
            <a:xfrm>
              <a:off x="431" y="1434"/>
              <a:ext cx="104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44055" name="Line 20"/>
            <p:cNvSpPr>
              <a:spLocks noChangeShapeType="1"/>
            </p:cNvSpPr>
            <p:nvPr/>
          </p:nvSpPr>
          <p:spPr bwMode="auto">
            <a:xfrm>
              <a:off x="657" y="1434"/>
              <a:ext cx="44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56" name="Line 26"/>
            <p:cNvSpPr>
              <a:spLocks noChangeShapeType="1"/>
            </p:cNvSpPr>
            <p:nvPr/>
          </p:nvSpPr>
          <p:spPr bwMode="auto">
            <a:xfrm>
              <a:off x="431" y="1434"/>
              <a:ext cx="0" cy="31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57" name="Line 29"/>
            <p:cNvSpPr>
              <a:spLocks noChangeShapeType="1"/>
            </p:cNvSpPr>
            <p:nvPr/>
          </p:nvSpPr>
          <p:spPr bwMode="auto">
            <a:xfrm>
              <a:off x="5284" y="1434"/>
              <a:ext cx="0" cy="31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58" name="Line 137"/>
            <p:cNvSpPr>
              <a:spLocks noChangeShapeType="1"/>
            </p:cNvSpPr>
            <p:nvPr/>
          </p:nvSpPr>
          <p:spPr bwMode="auto">
            <a:xfrm>
              <a:off x="431" y="1751"/>
              <a:ext cx="0" cy="30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59" name="Line 139"/>
            <p:cNvSpPr>
              <a:spLocks noChangeShapeType="1"/>
            </p:cNvSpPr>
            <p:nvPr/>
          </p:nvSpPr>
          <p:spPr bwMode="auto">
            <a:xfrm>
              <a:off x="5284" y="1751"/>
              <a:ext cx="0" cy="30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60" name="Line 140"/>
            <p:cNvSpPr>
              <a:spLocks noChangeShapeType="1"/>
            </p:cNvSpPr>
            <p:nvPr/>
          </p:nvSpPr>
          <p:spPr bwMode="auto">
            <a:xfrm>
              <a:off x="657" y="1751"/>
              <a:ext cx="4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61" name="Line 145"/>
            <p:cNvSpPr>
              <a:spLocks noChangeShapeType="1"/>
            </p:cNvSpPr>
            <p:nvPr/>
          </p:nvSpPr>
          <p:spPr bwMode="auto">
            <a:xfrm>
              <a:off x="431" y="2054"/>
              <a:ext cx="0" cy="30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62" name="Line 146"/>
            <p:cNvSpPr>
              <a:spLocks noChangeShapeType="1"/>
            </p:cNvSpPr>
            <p:nvPr/>
          </p:nvSpPr>
          <p:spPr bwMode="auto">
            <a:xfrm>
              <a:off x="431" y="2358"/>
              <a:ext cx="0" cy="30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63" name="Line 147"/>
            <p:cNvSpPr>
              <a:spLocks noChangeShapeType="1"/>
            </p:cNvSpPr>
            <p:nvPr/>
          </p:nvSpPr>
          <p:spPr bwMode="auto">
            <a:xfrm>
              <a:off x="431" y="2661"/>
              <a:ext cx="0" cy="30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64" name="Line 151"/>
            <p:cNvSpPr>
              <a:spLocks noChangeShapeType="1"/>
            </p:cNvSpPr>
            <p:nvPr/>
          </p:nvSpPr>
          <p:spPr bwMode="auto">
            <a:xfrm>
              <a:off x="5284" y="2054"/>
              <a:ext cx="0" cy="30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65" name="Line 152"/>
            <p:cNvSpPr>
              <a:spLocks noChangeShapeType="1"/>
            </p:cNvSpPr>
            <p:nvPr/>
          </p:nvSpPr>
          <p:spPr bwMode="auto">
            <a:xfrm>
              <a:off x="5284" y="2358"/>
              <a:ext cx="0" cy="30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66" name="Line 153"/>
            <p:cNvSpPr>
              <a:spLocks noChangeShapeType="1"/>
            </p:cNvSpPr>
            <p:nvPr/>
          </p:nvSpPr>
          <p:spPr bwMode="auto">
            <a:xfrm>
              <a:off x="5284" y="2661"/>
              <a:ext cx="0" cy="30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67" name="Rectangle 157"/>
            <p:cNvSpPr>
              <a:spLocks noChangeArrowheads="1"/>
            </p:cNvSpPr>
            <p:nvPr/>
          </p:nvSpPr>
          <p:spPr bwMode="auto">
            <a:xfrm>
              <a:off x="1474" y="1434"/>
              <a:ext cx="817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p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q</a:t>
              </a:r>
            </a:p>
            <a:p>
              <a:pPr marL="469900" indent="-469900"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0</a:t>
              </a:r>
            </a:p>
            <a:p>
              <a:pPr marL="469900" indent="-469900"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1</a:t>
              </a:r>
            </a:p>
            <a:p>
              <a:pPr marL="469900" indent="-469900"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1</a:t>
              </a:r>
            </a:p>
            <a:p>
              <a:pPr marL="469900" indent="-469900"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1</a:t>
              </a:r>
            </a:p>
          </p:txBody>
        </p:sp>
        <p:sp>
          <p:nvSpPr>
            <p:cNvPr id="44068" name="Rectangle 158"/>
            <p:cNvSpPr>
              <a:spLocks noChangeArrowheads="1"/>
            </p:cNvSpPr>
            <p:nvPr/>
          </p:nvSpPr>
          <p:spPr bwMode="auto">
            <a:xfrm>
              <a:off x="2245" y="1434"/>
              <a:ext cx="1134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69900" indent="-469900"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(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p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q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)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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q</a:t>
              </a:r>
            </a:p>
            <a:p>
              <a:pPr marL="469900" indent="-469900"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   0</a:t>
              </a:r>
            </a:p>
            <a:p>
              <a:pPr marL="469900" indent="-469900"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   0</a:t>
              </a:r>
            </a:p>
            <a:p>
              <a:pPr marL="469900" indent="-469900"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   1</a:t>
              </a:r>
            </a:p>
            <a:p>
              <a:pPr marL="469900" indent="-469900"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   0</a:t>
              </a:r>
            </a:p>
          </p:txBody>
        </p:sp>
        <p:sp>
          <p:nvSpPr>
            <p:cNvPr id="44069" name="Line 159"/>
            <p:cNvSpPr>
              <a:spLocks noChangeShapeType="1"/>
            </p:cNvSpPr>
            <p:nvPr/>
          </p:nvSpPr>
          <p:spPr bwMode="auto">
            <a:xfrm>
              <a:off x="657" y="2976"/>
              <a:ext cx="44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70" name="Line 160"/>
            <p:cNvSpPr>
              <a:spLocks noChangeShapeType="1"/>
            </p:cNvSpPr>
            <p:nvPr/>
          </p:nvSpPr>
          <p:spPr bwMode="auto">
            <a:xfrm>
              <a:off x="1429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71" name="Line 161"/>
            <p:cNvSpPr>
              <a:spLocks noChangeShapeType="1"/>
            </p:cNvSpPr>
            <p:nvPr/>
          </p:nvSpPr>
          <p:spPr bwMode="auto">
            <a:xfrm>
              <a:off x="2200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072" name="Line 162"/>
            <p:cNvSpPr>
              <a:spLocks noChangeShapeType="1"/>
            </p:cNvSpPr>
            <p:nvPr/>
          </p:nvSpPr>
          <p:spPr bwMode="auto">
            <a:xfrm>
              <a:off x="3424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8212" name="Rectangle 164"/>
          <p:cNvSpPr>
            <a:spLocks noChangeArrowheads="1"/>
          </p:cNvSpPr>
          <p:nvPr/>
        </p:nvSpPr>
        <p:spPr bwMode="auto">
          <a:xfrm>
            <a:off x="468313" y="5229225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just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o"/>
            </a:pP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方法四  直接观察出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是成假赋值</a:t>
            </a:r>
          </a:p>
        </p:txBody>
      </p:sp>
      <p:sp>
        <p:nvSpPr>
          <p:cNvPr id="258214" name="Rectangle 166"/>
          <p:cNvSpPr>
            <a:spLocks noChangeArrowheads="1"/>
          </p:cNvSpPr>
          <p:nvPr/>
        </p:nvSpPr>
        <p:spPr bwMode="auto">
          <a:xfrm>
            <a:off x="876300" y="4581525"/>
            <a:ext cx="4200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不是重言式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推理不正确</a:t>
            </a:r>
          </a:p>
        </p:txBody>
      </p:sp>
    </p:spTree>
    <p:extLst>
      <p:ext uri="{BB962C8B-B14F-4D97-AF65-F5344CB8AC3E}">
        <p14:creationId xmlns:p14="http://schemas.microsoft.com/office/powerpoint/2010/main" val="24065561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212" grpId="0"/>
      <p:bldP spid="2582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9EA61355-2BDE-4714-B286-0181247D5B5B}" type="slidenum">
              <a:rPr lang="en-US" altLang="zh-CN" sz="1200" b="0" smtClean="0">
                <a:solidFill>
                  <a:srgbClr val="000000"/>
                </a:solidFill>
              </a:rPr>
              <a:pPr/>
              <a:t>6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itchFamily="18" charset="0"/>
              </a:rPr>
              <a:t>1</a:t>
            </a:r>
            <a:endParaRPr lang="en-US" altLang="zh-CN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Times New Roman" pitchFamily="18" charset="0"/>
              </a:rPr>
              <a:t>(2) </a:t>
            </a:r>
            <a:r>
              <a:rPr lang="zh-CN" altLang="en-US" sz="2800" smtClean="0">
                <a:latin typeface="Times New Roman" pitchFamily="18" charset="0"/>
              </a:rPr>
              <a:t>前提：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r</a:t>
            </a:r>
            <a:r>
              <a:rPr lang="en-US" altLang="zh-CN" sz="2800" smtClean="0">
                <a:latin typeface="Times New Roman" pitchFamily="18" charset="0"/>
              </a:rPr>
              <a:t>,   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i="1" smtClean="0">
                <a:latin typeface="Times New Roman" pitchFamily="18" charset="0"/>
              </a:rPr>
              <a:t>r </a:t>
            </a:r>
            <a:endParaRPr lang="en-US" altLang="zh-CN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</a:rPr>
              <a:t>           </a:t>
            </a:r>
            <a:r>
              <a:rPr lang="zh-CN" altLang="en-US" sz="2800" smtClean="0">
                <a:latin typeface="Times New Roman" pitchFamily="18" charset="0"/>
              </a:rPr>
              <a:t>结论：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itchFamily="18" charset="0"/>
              </a:rPr>
              <a:t>解  推理的形式结构：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r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i="1" smtClean="0">
                <a:latin typeface="Times New Roman" pitchFamily="18" charset="0"/>
              </a:rPr>
              <a:t>r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(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用等值演算法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    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r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i="1" smtClean="0">
                <a:latin typeface="Times New Roman" pitchFamily="18" charset="0"/>
              </a:rPr>
              <a:t>r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(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(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)(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i="1" smtClean="0">
                <a:latin typeface="Times New Roman" pitchFamily="18" charset="0"/>
              </a:rPr>
              <a:t>r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(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smtClean="0">
                <a:latin typeface="Times New Roman" pitchFamily="18" charset="0"/>
              </a:rPr>
              <a:t>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((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)(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))(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smtClean="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((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)(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)(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))(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altLang="en-US" sz="280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 ((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)(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)(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))(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sz="2800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1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推理正确</a:t>
            </a:r>
            <a:endParaRPr lang="zh-CN" altLang="en-US" sz="28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92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B6450D9A-CAB2-44A3-9857-7A109E211D34}" type="slidenum">
              <a:rPr lang="en-US" altLang="zh-CN" sz="1200" b="0" smtClean="0">
                <a:solidFill>
                  <a:srgbClr val="000000"/>
                </a:solidFill>
              </a:rPr>
              <a:pPr/>
              <a:t>7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/>
              <a:t>：构造证明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z="2800" smtClean="0">
                <a:latin typeface="Times New Roman" pitchFamily="18" charset="0"/>
              </a:rPr>
              <a:t>在系统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zh-CN" altLang="en-US" sz="2800" smtClean="0">
                <a:latin typeface="Times New Roman" pitchFamily="18" charset="0"/>
              </a:rPr>
              <a:t>中构造下面推理的证明：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      如果今天是周六，我们就到颐和园或圆明园玩</a:t>
            </a:r>
            <a:r>
              <a:rPr lang="en-US" altLang="zh-CN" sz="2800" smtClean="0">
                <a:latin typeface="Times New Roman" pitchFamily="18" charset="0"/>
              </a:rPr>
              <a:t>. </a:t>
            </a:r>
            <a:r>
              <a:rPr lang="zh-CN" altLang="en-US" sz="2800" smtClean="0">
                <a:latin typeface="Times New Roman" pitchFamily="18" charset="0"/>
              </a:rPr>
              <a:t>如果颐和园游人太多，就不去颐和园</a:t>
            </a:r>
            <a:r>
              <a:rPr lang="en-US" altLang="zh-CN" sz="2800" smtClean="0">
                <a:latin typeface="Times New Roman" pitchFamily="18" charset="0"/>
              </a:rPr>
              <a:t>. </a:t>
            </a:r>
            <a:r>
              <a:rPr lang="zh-CN" altLang="en-US" sz="2800" smtClean="0">
                <a:latin typeface="Times New Roman" pitchFamily="18" charset="0"/>
              </a:rPr>
              <a:t>今天是周六，并且颐和园游太多</a:t>
            </a:r>
            <a:r>
              <a:rPr lang="en-US" altLang="zh-CN" sz="2800" smtClean="0">
                <a:latin typeface="Times New Roman" pitchFamily="18" charset="0"/>
              </a:rPr>
              <a:t>. </a:t>
            </a:r>
            <a:r>
              <a:rPr lang="zh-CN" altLang="en-US" sz="2800" smtClean="0">
                <a:latin typeface="Times New Roman" pitchFamily="18" charset="0"/>
              </a:rPr>
              <a:t>所以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zh-CN" altLang="en-US" sz="2800" smtClean="0">
                <a:latin typeface="Times New Roman" pitchFamily="18" charset="0"/>
              </a:rPr>
              <a:t>我们去圆明园或动物园玩</a:t>
            </a:r>
            <a:r>
              <a:rPr lang="en-US" altLang="zh-CN" sz="2800" smtClean="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smtClean="0">
                <a:latin typeface="Times New Roman" pitchFamily="18" charset="0"/>
              </a:rPr>
              <a:t>证明</a:t>
            </a:r>
            <a:r>
              <a:rPr lang="zh-CN" altLang="en-US" sz="2800" smtClean="0">
                <a:latin typeface="Times New Roman" pitchFamily="18" charset="0"/>
                <a:sym typeface="Wingdings" pitchFamily="2" charset="2"/>
              </a:rPr>
              <a:t>：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altLang="zh-CN" sz="2800" smtClean="0">
                <a:latin typeface="Times New Roman" pitchFamily="18" charset="0"/>
                <a:sym typeface="Wingdings" pitchFamily="2" charset="2"/>
              </a:rPr>
              <a:t>(1) </a:t>
            </a:r>
            <a:r>
              <a:rPr lang="zh-CN" altLang="en-US" sz="2800" smtClean="0">
                <a:latin typeface="Times New Roman" pitchFamily="18" charset="0"/>
              </a:rPr>
              <a:t>设 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zh-CN" altLang="en-US" sz="2800" smtClean="0">
                <a:latin typeface="Times New Roman" pitchFamily="18" charset="0"/>
              </a:rPr>
              <a:t>：今天是周六，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zh-CN" altLang="en-US" sz="2800" smtClean="0">
                <a:latin typeface="Times New Roman" pitchFamily="18" charset="0"/>
              </a:rPr>
              <a:t>：到颐和园玩，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             </a:t>
            </a:r>
            <a:r>
              <a:rPr lang="en-US" altLang="zh-CN" sz="2800" i="1" smtClean="0">
                <a:latin typeface="Times New Roman" pitchFamily="18" charset="0"/>
              </a:rPr>
              <a:t>r</a:t>
            </a:r>
            <a:r>
              <a:rPr lang="zh-CN" altLang="en-US" sz="2800" smtClean="0">
                <a:latin typeface="Times New Roman" pitchFamily="18" charset="0"/>
              </a:rPr>
              <a:t>：到圆明园玩，</a:t>
            </a:r>
            <a:r>
              <a:rPr lang="en-US" altLang="zh-CN" sz="2800" i="1" smtClean="0">
                <a:latin typeface="Times New Roman" pitchFamily="18" charset="0"/>
              </a:rPr>
              <a:t>s</a:t>
            </a:r>
            <a:r>
              <a:rPr lang="zh-CN" altLang="en-US" sz="2800" smtClean="0">
                <a:latin typeface="Times New Roman" pitchFamily="18" charset="0"/>
              </a:rPr>
              <a:t>：颐和园游人太多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             </a:t>
            </a:r>
            <a:r>
              <a:rPr lang="en-US" altLang="zh-CN" sz="2800" i="1" smtClean="0">
                <a:latin typeface="Times New Roman" pitchFamily="18" charset="0"/>
              </a:rPr>
              <a:t>t</a:t>
            </a:r>
            <a:r>
              <a:rPr lang="zh-CN" altLang="en-US" sz="2800" smtClean="0">
                <a:latin typeface="Times New Roman" pitchFamily="18" charset="0"/>
              </a:rPr>
              <a:t>：到动物园玩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  </a:t>
            </a:r>
            <a:r>
              <a:rPr lang="en-US" altLang="zh-CN" sz="2800" smtClean="0">
                <a:latin typeface="Times New Roman" pitchFamily="18" charset="0"/>
              </a:rPr>
              <a:t>(2) </a:t>
            </a:r>
            <a:r>
              <a:rPr lang="zh-CN" altLang="en-US" sz="2800" smtClean="0">
                <a:latin typeface="Times New Roman" pitchFamily="18" charset="0"/>
              </a:rPr>
              <a:t>前提：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</a:rPr>
              <a:t>r</a:t>
            </a:r>
            <a:r>
              <a:rPr lang="en-US" altLang="zh-CN" sz="2800" smtClean="0">
                <a:latin typeface="Times New Roman" pitchFamily="18" charset="0"/>
              </a:rPr>
              <a:t>),   </a:t>
            </a:r>
            <a:r>
              <a:rPr lang="en-US" altLang="zh-CN" sz="2800" i="1" smtClean="0">
                <a:latin typeface="Times New Roman" pitchFamily="18" charset="0"/>
              </a:rPr>
              <a:t>s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i="1" smtClean="0">
                <a:latin typeface="Times New Roman" pitchFamily="18" charset="0"/>
              </a:rPr>
              <a:t>q</a:t>
            </a:r>
            <a:r>
              <a:rPr lang="en-US" altLang="zh-CN" sz="2800" smtClean="0">
                <a:latin typeface="Times New Roman" pitchFamily="18" charset="0"/>
              </a:rPr>
              <a:t>,   </a:t>
            </a:r>
            <a:r>
              <a:rPr lang="en-US" altLang="zh-CN" sz="2800" i="1" smtClean="0">
                <a:latin typeface="Times New Roman" pitchFamily="18" charset="0"/>
              </a:rPr>
              <a:t>p</a:t>
            </a:r>
            <a:r>
              <a:rPr lang="en-US" altLang="zh-CN" sz="2800" smtClean="0">
                <a:latin typeface="Times New Roman" pitchFamily="18" charset="0"/>
              </a:rPr>
              <a:t>,  </a:t>
            </a:r>
            <a:r>
              <a:rPr lang="en-US" altLang="zh-CN" sz="2800" i="1" smtClean="0">
                <a:latin typeface="Times New Roman" pitchFamily="18" charset="0"/>
              </a:rPr>
              <a:t>s</a:t>
            </a:r>
            <a:endParaRPr lang="en-US" altLang="zh-CN" sz="2800" smtClean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smtClean="0">
                <a:latin typeface="Times New Roman" pitchFamily="18" charset="0"/>
              </a:rPr>
              <a:t>        </a:t>
            </a:r>
            <a:r>
              <a:rPr lang="zh-CN" altLang="en-US" sz="2800" smtClean="0">
                <a:latin typeface="Times New Roman" pitchFamily="18" charset="0"/>
              </a:rPr>
              <a:t>结论：</a:t>
            </a:r>
            <a:r>
              <a:rPr lang="en-US" altLang="zh-CN" sz="2800" i="1" smtClean="0">
                <a:latin typeface="Times New Roman" pitchFamily="18" charset="0"/>
              </a:rPr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smtClean="0">
                <a:latin typeface="Times New Roman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750822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E4F7BCC-3621-4A99-938D-BD6F4396AC8D}" type="slidenum">
              <a:rPr lang="en-US" altLang="zh-CN" sz="1200" b="0" smtClean="0">
                <a:solidFill>
                  <a:srgbClr val="000000"/>
                </a:solidFill>
              </a:rPr>
              <a:pPr/>
              <a:t>8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练习</a:t>
            </a:r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解答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9688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(3) </a:t>
            </a:r>
            <a:r>
              <a:rPr lang="zh-CN" altLang="en-US" smtClean="0">
                <a:latin typeface="Times New Roman" pitchFamily="18" charset="0"/>
              </a:rPr>
              <a:t>证法一（直接证法）：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① </a:t>
            </a:r>
            <a:r>
              <a:rPr lang="en-US" altLang="zh-CN" i="1" smtClean="0">
                <a:latin typeface="Times New Roman" pitchFamily="18" charset="0"/>
              </a:rPr>
              <a:t>p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mtClean="0">
                <a:latin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q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 smtClean="0">
                <a:latin typeface="Times New Roman" pitchFamily="18" charset="0"/>
              </a:rPr>
              <a:t>r</a:t>
            </a:r>
            <a:r>
              <a:rPr lang="en-US" altLang="zh-CN" smtClean="0">
                <a:latin typeface="Times New Roman" pitchFamily="18" charset="0"/>
              </a:rPr>
              <a:t>) 	</a:t>
            </a:r>
            <a:r>
              <a:rPr lang="zh-CN" altLang="en-US" smtClean="0">
                <a:latin typeface="Times New Roman" pitchFamily="18" charset="0"/>
              </a:rPr>
              <a:t>前提引入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② </a:t>
            </a:r>
            <a:r>
              <a:rPr lang="en-US" altLang="zh-CN" i="1" smtClean="0">
                <a:latin typeface="Times New Roman" pitchFamily="18" charset="0"/>
              </a:rPr>
              <a:t>p</a:t>
            </a:r>
            <a:r>
              <a:rPr lang="en-US" altLang="zh-CN" smtClean="0">
                <a:latin typeface="Times New Roman" pitchFamily="18" charset="0"/>
              </a:rPr>
              <a:t>                      	</a:t>
            </a:r>
            <a:r>
              <a:rPr lang="zh-CN" altLang="en-US" smtClean="0">
                <a:latin typeface="Times New Roman" pitchFamily="18" charset="0"/>
              </a:rPr>
              <a:t>前提引入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③ </a:t>
            </a:r>
            <a:r>
              <a:rPr lang="en-US" altLang="zh-CN" i="1" smtClean="0">
                <a:latin typeface="Times New Roman" pitchFamily="18" charset="0"/>
              </a:rPr>
              <a:t>q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 smtClean="0">
                <a:latin typeface="Times New Roman" pitchFamily="18" charset="0"/>
              </a:rPr>
              <a:t>r</a:t>
            </a:r>
            <a:r>
              <a:rPr lang="en-US" altLang="zh-CN" smtClean="0">
                <a:latin typeface="Times New Roman" pitchFamily="18" charset="0"/>
              </a:rPr>
              <a:t>                   ①②</a:t>
            </a:r>
            <a:r>
              <a:rPr lang="zh-CN" altLang="en-US" smtClean="0">
                <a:latin typeface="Times New Roman" pitchFamily="18" charset="0"/>
              </a:rPr>
              <a:t>假言推理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④ </a:t>
            </a:r>
            <a:r>
              <a:rPr lang="en-US" altLang="zh-CN" i="1" smtClean="0">
                <a:latin typeface="Times New Roman" pitchFamily="18" charset="0"/>
              </a:rPr>
              <a:t>s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i="1" smtClean="0">
                <a:latin typeface="Times New Roman" pitchFamily="18" charset="0"/>
              </a:rPr>
              <a:t>q</a:t>
            </a:r>
            <a:r>
              <a:rPr lang="en-US" altLang="zh-CN" smtClean="0">
                <a:latin typeface="Times New Roman" pitchFamily="18" charset="0"/>
              </a:rPr>
              <a:t>              	</a:t>
            </a:r>
            <a:r>
              <a:rPr lang="zh-CN" altLang="en-US" smtClean="0">
                <a:latin typeface="Times New Roman" pitchFamily="18" charset="0"/>
              </a:rPr>
              <a:t>前提引入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⑤ </a:t>
            </a:r>
            <a:r>
              <a:rPr lang="en-US" altLang="zh-CN" i="1" smtClean="0">
                <a:latin typeface="Times New Roman" pitchFamily="18" charset="0"/>
              </a:rPr>
              <a:t>s</a:t>
            </a:r>
            <a:r>
              <a:rPr lang="en-US" altLang="zh-CN" smtClean="0">
                <a:latin typeface="Times New Roman" pitchFamily="18" charset="0"/>
              </a:rPr>
              <a:t>                      	</a:t>
            </a:r>
            <a:r>
              <a:rPr lang="zh-CN" altLang="en-US" smtClean="0">
                <a:latin typeface="Times New Roman" pitchFamily="18" charset="0"/>
              </a:rPr>
              <a:t>前提引入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⑥ </a:t>
            </a:r>
            <a:r>
              <a:rPr lang="zh-CN" altLang="en-US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 smtClean="0">
                <a:latin typeface="Times New Roman" pitchFamily="18" charset="0"/>
              </a:rPr>
              <a:t>q</a:t>
            </a:r>
            <a:r>
              <a:rPr lang="en-US" altLang="zh-CN" smtClean="0">
                <a:latin typeface="Times New Roman" pitchFamily="18" charset="0"/>
              </a:rPr>
              <a:t>                    ④⑤</a:t>
            </a:r>
            <a:r>
              <a:rPr lang="zh-CN" altLang="en-US" smtClean="0">
                <a:latin typeface="Times New Roman" pitchFamily="18" charset="0"/>
              </a:rPr>
              <a:t>假言推理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⑦ </a:t>
            </a:r>
            <a:r>
              <a:rPr lang="en-US" altLang="zh-CN" i="1" smtClean="0">
                <a:latin typeface="Times New Roman" pitchFamily="18" charset="0"/>
              </a:rPr>
              <a:t>r</a:t>
            </a:r>
            <a:r>
              <a:rPr lang="en-US" altLang="zh-CN" smtClean="0">
                <a:latin typeface="Times New Roman" pitchFamily="18" charset="0"/>
              </a:rPr>
              <a:t>                       ③⑥</a:t>
            </a:r>
            <a:r>
              <a:rPr lang="zh-CN" altLang="en-US" smtClean="0">
                <a:latin typeface="Times New Roman" pitchFamily="18" charset="0"/>
              </a:rPr>
              <a:t>析取三段论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         ⑧ </a:t>
            </a:r>
            <a:r>
              <a:rPr lang="en-US" altLang="zh-CN" i="1" smtClean="0">
                <a:latin typeface="Times New Roman" pitchFamily="18" charset="0"/>
              </a:rPr>
              <a:t>r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 smtClean="0">
                <a:latin typeface="Times New Roman" pitchFamily="18" charset="0"/>
              </a:rPr>
              <a:t>t</a:t>
            </a:r>
            <a:r>
              <a:rPr lang="en-US" altLang="zh-CN" smtClean="0">
                <a:latin typeface="Times New Roman" pitchFamily="18" charset="0"/>
              </a:rPr>
              <a:t>                    ⑦</a:t>
            </a:r>
            <a:r>
              <a:rPr lang="zh-CN" altLang="en-US" smtClean="0">
                <a:latin typeface="Times New Roman" pitchFamily="18" charset="0"/>
              </a:rPr>
              <a:t>附加</a:t>
            </a:r>
          </a:p>
        </p:txBody>
      </p:sp>
    </p:spTree>
    <p:extLst>
      <p:ext uri="{BB962C8B-B14F-4D97-AF65-F5344CB8AC3E}">
        <p14:creationId xmlns:p14="http://schemas.microsoft.com/office/powerpoint/2010/main" val="38913589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46C00307-C99A-4A47-A594-FBD1F03AB31A}" type="slidenum">
              <a:rPr lang="en-US" altLang="zh-CN" sz="1200" b="0" smtClean="0">
                <a:solidFill>
                  <a:srgbClr val="000000"/>
                </a:solidFill>
              </a:rPr>
              <a:pPr/>
              <a:t>9</a:t>
            </a:fld>
            <a:endParaRPr lang="en-US" altLang="zh-CN" sz="1200" b="0" smtClean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练习</a:t>
            </a:r>
            <a:r>
              <a:rPr lang="en-US" altLang="zh-CN" smtClean="0">
                <a:latin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</a:rPr>
              <a:t>解答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600" smtClean="0">
                <a:latin typeface="Times New Roman" pitchFamily="18" charset="0"/>
              </a:rPr>
              <a:t>(3) </a:t>
            </a:r>
            <a:r>
              <a:rPr lang="zh-CN" altLang="en-US" sz="2600" smtClean="0">
                <a:latin typeface="Times New Roman" pitchFamily="18" charset="0"/>
              </a:rPr>
              <a:t>证法二（归谬法）：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Times New Roman" pitchFamily="18" charset="0"/>
              </a:rPr>
              <a:t>         </a:t>
            </a:r>
            <a:r>
              <a:rPr lang="en-US" altLang="zh-CN" sz="2600" smtClean="0">
                <a:latin typeface="Times New Roman" pitchFamily="18" charset="0"/>
              </a:rPr>
              <a:t>1) </a:t>
            </a:r>
            <a:r>
              <a:rPr lang="en-US" altLang="zh-CN" sz="2600" i="1" smtClean="0">
                <a:latin typeface="Times New Roman" pitchFamily="18" charset="0"/>
              </a:rPr>
              <a:t>p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600" smtClean="0">
                <a:latin typeface="Times New Roman" pitchFamily="18" charset="0"/>
              </a:rPr>
              <a:t>(</a:t>
            </a:r>
            <a:r>
              <a:rPr lang="en-US" altLang="zh-CN" sz="2600" i="1" smtClean="0">
                <a:latin typeface="Times New Roman" pitchFamily="18" charset="0"/>
              </a:rPr>
              <a:t>q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600" i="1" smtClean="0">
                <a:latin typeface="Times New Roman" pitchFamily="18" charset="0"/>
              </a:rPr>
              <a:t>r</a:t>
            </a:r>
            <a:r>
              <a:rPr lang="en-US" altLang="zh-CN" sz="2600" smtClean="0">
                <a:latin typeface="Times New Roman" pitchFamily="18" charset="0"/>
              </a:rPr>
              <a:t>) 		</a:t>
            </a:r>
            <a:r>
              <a:rPr lang="zh-CN" altLang="en-US" sz="2600" smtClean="0">
                <a:latin typeface="Times New Roman" pitchFamily="18" charset="0"/>
              </a:rPr>
              <a:t>前提引入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Times New Roman" pitchFamily="18" charset="0"/>
              </a:rPr>
              <a:t>         </a:t>
            </a:r>
            <a:r>
              <a:rPr lang="en-US" altLang="zh-CN" sz="2600" smtClean="0">
                <a:latin typeface="Times New Roman" pitchFamily="18" charset="0"/>
              </a:rPr>
              <a:t>2) </a:t>
            </a:r>
            <a:r>
              <a:rPr lang="en-US" altLang="zh-CN" sz="2600" i="1" smtClean="0">
                <a:latin typeface="Times New Roman" pitchFamily="18" charset="0"/>
              </a:rPr>
              <a:t>p</a:t>
            </a:r>
            <a:r>
              <a:rPr lang="en-US" altLang="zh-CN" sz="2600" smtClean="0">
                <a:latin typeface="Times New Roman" pitchFamily="18" charset="0"/>
              </a:rPr>
              <a:t>                      	</a:t>
            </a:r>
            <a:r>
              <a:rPr lang="zh-CN" altLang="en-US" sz="2600" smtClean="0">
                <a:latin typeface="Times New Roman" pitchFamily="18" charset="0"/>
              </a:rPr>
              <a:t>前提引入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Times New Roman" pitchFamily="18" charset="0"/>
              </a:rPr>
              <a:t>         </a:t>
            </a:r>
            <a:r>
              <a:rPr lang="en-US" altLang="zh-CN" sz="2600" smtClean="0">
                <a:latin typeface="Times New Roman" pitchFamily="18" charset="0"/>
              </a:rPr>
              <a:t>3) </a:t>
            </a:r>
            <a:r>
              <a:rPr lang="en-US" altLang="zh-CN" sz="2600" i="1" smtClean="0">
                <a:latin typeface="Times New Roman" pitchFamily="18" charset="0"/>
              </a:rPr>
              <a:t>q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600" i="1" smtClean="0">
                <a:latin typeface="Times New Roman" pitchFamily="18" charset="0"/>
              </a:rPr>
              <a:t>r</a:t>
            </a:r>
            <a:r>
              <a:rPr lang="en-US" altLang="zh-CN" sz="2600" smtClean="0">
                <a:latin typeface="Times New Roman" pitchFamily="18" charset="0"/>
              </a:rPr>
              <a:t>                   	1)2)</a:t>
            </a:r>
            <a:r>
              <a:rPr lang="zh-CN" altLang="en-US" sz="2600" smtClean="0">
                <a:latin typeface="Times New Roman" pitchFamily="18" charset="0"/>
              </a:rPr>
              <a:t>假言推理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Times New Roman" pitchFamily="18" charset="0"/>
              </a:rPr>
              <a:t>         </a:t>
            </a:r>
            <a:r>
              <a:rPr lang="en-US" altLang="zh-CN" sz="2600" smtClean="0">
                <a:latin typeface="Times New Roman" pitchFamily="18" charset="0"/>
              </a:rPr>
              <a:t>4) </a:t>
            </a:r>
            <a:r>
              <a:rPr lang="en-US" altLang="zh-CN" sz="2600" i="1" smtClean="0">
                <a:latin typeface="Times New Roman" pitchFamily="18" charset="0"/>
              </a:rPr>
              <a:t>s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600" i="1" smtClean="0">
                <a:latin typeface="Times New Roman" pitchFamily="18" charset="0"/>
              </a:rPr>
              <a:t>q</a:t>
            </a:r>
            <a:r>
              <a:rPr lang="en-US" altLang="zh-CN" sz="2600" smtClean="0">
                <a:latin typeface="Times New Roman" pitchFamily="18" charset="0"/>
              </a:rPr>
              <a:t>              	</a:t>
            </a:r>
            <a:r>
              <a:rPr lang="zh-CN" altLang="en-US" sz="2600" smtClean="0">
                <a:latin typeface="Times New Roman" pitchFamily="18" charset="0"/>
              </a:rPr>
              <a:t>前提引入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Times New Roman" pitchFamily="18" charset="0"/>
              </a:rPr>
              <a:t>         </a:t>
            </a:r>
            <a:r>
              <a:rPr lang="en-US" altLang="zh-CN" sz="2600" smtClean="0">
                <a:latin typeface="Times New Roman" pitchFamily="18" charset="0"/>
              </a:rPr>
              <a:t>5) </a:t>
            </a:r>
            <a:r>
              <a:rPr lang="en-US" altLang="zh-CN" sz="2600" i="1" smtClean="0">
                <a:latin typeface="Times New Roman" pitchFamily="18" charset="0"/>
              </a:rPr>
              <a:t>s</a:t>
            </a:r>
            <a:r>
              <a:rPr lang="en-US" altLang="zh-CN" sz="2600" smtClean="0">
                <a:latin typeface="Times New Roman" pitchFamily="18" charset="0"/>
              </a:rPr>
              <a:t>                      	</a:t>
            </a:r>
            <a:r>
              <a:rPr lang="zh-CN" altLang="en-US" sz="2600" smtClean="0">
                <a:latin typeface="Times New Roman" pitchFamily="18" charset="0"/>
              </a:rPr>
              <a:t>前提引入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Times New Roman" pitchFamily="18" charset="0"/>
              </a:rPr>
              <a:t>         </a:t>
            </a:r>
            <a:r>
              <a:rPr lang="en-US" altLang="zh-CN" sz="2600" smtClean="0">
                <a:latin typeface="Times New Roman" pitchFamily="18" charset="0"/>
              </a:rPr>
              <a:t>6) 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600" i="1" smtClean="0">
                <a:latin typeface="Times New Roman" pitchFamily="18" charset="0"/>
              </a:rPr>
              <a:t>q</a:t>
            </a:r>
            <a:r>
              <a:rPr lang="en-US" altLang="zh-CN" sz="2600" smtClean="0">
                <a:latin typeface="Times New Roman" pitchFamily="18" charset="0"/>
              </a:rPr>
              <a:t>                    	4)5)</a:t>
            </a:r>
            <a:r>
              <a:rPr lang="zh-CN" altLang="en-US" sz="2600" smtClean="0">
                <a:latin typeface="Times New Roman" pitchFamily="18" charset="0"/>
              </a:rPr>
              <a:t>假言推理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Times New Roman" pitchFamily="18" charset="0"/>
              </a:rPr>
              <a:t>         </a:t>
            </a:r>
            <a:r>
              <a:rPr lang="en-US" altLang="zh-CN" sz="2600" smtClean="0">
                <a:latin typeface="Times New Roman" pitchFamily="18" charset="0"/>
              </a:rPr>
              <a:t>7) </a:t>
            </a:r>
            <a:r>
              <a:rPr lang="en-US" altLang="zh-CN" sz="2600" i="1" smtClean="0">
                <a:latin typeface="Times New Roman" pitchFamily="18" charset="0"/>
              </a:rPr>
              <a:t>r</a:t>
            </a:r>
            <a:r>
              <a:rPr lang="en-US" altLang="zh-CN" sz="2600" smtClean="0">
                <a:latin typeface="Times New Roman" pitchFamily="18" charset="0"/>
              </a:rPr>
              <a:t>                       	3)6)</a:t>
            </a:r>
            <a:r>
              <a:rPr lang="zh-CN" altLang="en-US" sz="2600" smtClean="0">
                <a:latin typeface="Times New Roman" pitchFamily="18" charset="0"/>
              </a:rPr>
              <a:t>析取三段论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Times New Roman" pitchFamily="18" charset="0"/>
              </a:rPr>
              <a:t>         </a:t>
            </a:r>
            <a:r>
              <a:rPr lang="en-US" altLang="zh-CN" sz="2600" smtClean="0">
                <a:latin typeface="Times New Roman" pitchFamily="18" charset="0"/>
              </a:rPr>
              <a:t>8) 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600" smtClean="0">
                <a:latin typeface="Times New Roman" pitchFamily="18" charset="0"/>
              </a:rPr>
              <a:t>(</a:t>
            </a:r>
            <a:r>
              <a:rPr lang="en-US" altLang="zh-CN" sz="2600" i="1" smtClean="0">
                <a:latin typeface="Times New Roman" pitchFamily="18" charset="0"/>
              </a:rPr>
              <a:t>r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600" i="1" smtClean="0">
                <a:latin typeface="Times New Roman" pitchFamily="18" charset="0"/>
              </a:rPr>
              <a:t>t</a:t>
            </a:r>
            <a:r>
              <a:rPr lang="en-US" altLang="zh-CN" sz="2600" smtClean="0">
                <a:latin typeface="Times New Roman" pitchFamily="18" charset="0"/>
              </a:rPr>
              <a:t>)		</a:t>
            </a:r>
            <a:r>
              <a:rPr lang="zh-CN" altLang="en-US" sz="2600" smtClean="0">
                <a:latin typeface="Times New Roman" pitchFamily="18" charset="0"/>
              </a:rPr>
              <a:t>附加前提引入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Times New Roman" pitchFamily="18" charset="0"/>
              </a:rPr>
              <a:t> 	   </a:t>
            </a:r>
            <a:r>
              <a:rPr lang="en-US" altLang="zh-CN" sz="2600" smtClean="0">
                <a:latin typeface="Times New Roman" pitchFamily="18" charset="0"/>
              </a:rPr>
              <a:t>9) 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600" i="1" smtClean="0">
                <a:latin typeface="Times New Roman" pitchFamily="18" charset="0"/>
              </a:rPr>
              <a:t>r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600" i="1" smtClean="0">
                <a:latin typeface="Times New Roman" pitchFamily="18" charset="0"/>
              </a:rPr>
              <a:t>t</a:t>
            </a:r>
            <a:r>
              <a:rPr lang="en-US" altLang="zh-CN" sz="2600" smtClean="0">
                <a:latin typeface="Times New Roman" pitchFamily="18" charset="0"/>
              </a:rPr>
              <a:t>		8)</a:t>
            </a:r>
            <a:r>
              <a:rPr lang="zh-CN" altLang="en-US" sz="2600" smtClean="0">
                <a:latin typeface="Times New Roman" pitchFamily="18" charset="0"/>
              </a:rPr>
              <a:t>置换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宋体" pitchFamily="2" charset="-122"/>
              </a:rPr>
              <a:t>	 </a:t>
            </a:r>
            <a:r>
              <a:rPr lang="en-US" altLang="zh-CN" sz="2600" smtClean="0">
                <a:latin typeface="宋体" pitchFamily="2" charset="-122"/>
              </a:rPr>
              <a:t>10)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600" i="1" smtClean="0">
                <a:latin typeface="Times New Roman" pitchFamily="18" charset="0"/>
              </a:rPr>
              <a:t>r	</a:t>
            </a:r>
            <a:r>
              <a:rPr lang="en-US" altLang="zh-CN" sz="2600" smtClean="0">
                <a:latin typeface="Times New Roman" pitchFamily="18" charset="0"/>
              </a:rPr>
              <a:t>		</a:t>
            </a:r>
            <a:r>
              <a:rPr lang="en-US" altLang="zh-CN" sz="2600" smtClean="0">
                <a:latin typeface="宋体" pitchFamily="2" charset="-122"/>
              </a:rPr>
              <a:t>9)</a:t>
            </a:r>
            <a:r>
              <a:rPr lang="zh-CN" altLang="en-US" sz="2600" smtClean="0">
                <a:latin typeface="Times New Roman" pitchFamily="18" charset="0"/>
              </a:rPr>
              <a:t>化简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smtClean="0">
                <a:latin typeface="Times New Roman" pitchFamily="18" charset="0"/>
              </a:rPr>
              <a:t> 	  </a:t>
            </a:r>
            <a:r>
              <a:rPr lang="en-US" altLang="zh-CN" sz="2600" smtClean="0">
                <a:latin typeface="Times New Roman" pitchFamily="18" charset="0"/>
              </a:rPr>
              <a:t>11) </a:t>
            </a:r>
            <a:r>
              <a:rPr lang="en-US" altLang="zh-CN" sz="2600" i="1" smtClean="0">
                <a:latin typeface="Times New Roman" pitchFamily="18" charset="0"/>
              </a:rPr>
              <a:t>r</a:t>
            </a:r>
            <a:r>
              <a:rPr lang="en-US" altLang="zh-CN" sz="2600" smtClean="0">
                <a:latin typeface="Times New Roman" pitchFamily="18" charset="0"/>
              </a:rPr>
              <a:t> 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600" i="1" smtClean="0">
                <a:latin typeface="Times New Roman" pitchFamily="18" charset="0"/>
              </a:rPr>
              <a:t>r		</a:t>
            </a:r>
            <a:r>
              <a:rPr lang="en-US" altLang="zh-CN" sz="2600" smtClean="0">
                <a:latin typeface="Times New Roman" pitchFamily="18" charset="0"/>
              </a:rPr>
              <a:t>10)</a:t>
            </a:r>
            <a:r>
              <a:rPr lang="zh-CN" altLang="en-US" sz="2600" smtClean="0">
                <a:latin typeface="Times New Roman" pitchFamily="18" charset="0"/>
              </a:rPr>
              <a:t>合取引入</a:t>
            </a:r>
          </a:p>
        </p:txBody>
      </p:sp>
    </p:spTree>
    <p:extLst>
      <p:ext uri="{BB962C8B-B14F-4D97-AF65-F5344CB8AC3E}">
        <p14:creationId xmlns:p14="http://schemas.microsoft.com/office/powerpoint/2010/main" val="13403196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Microsoft Office PowerPoint</Application>
  <PresentationFormat>全屏显示(4:3)</PresentationFormat>
  <Paragraphs>200</Paragraphs>
  <Slides>15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Profile</vt:lpstr>
      <vt:lpstr>第三章 习题课</vt:lpstr>
      <vt:lpstr>基本要求</vt:lpstr>
      <vt:lpstr>练习1：判断推理是否正确</vt:lpstr>
      <vt:lpstr>练习1解答</vt:lpstr>
      <vt:lpstr>练习1解答</vt:lpstr>
      <vt:lpstr>练习1</vt:lpstr>
      <vt:lpstr>练习2：构造证明</vt:lpstr>
      <vt:lpstr>练习2解答</vt:lpstr>
      <vt:lpstr>练习2解答</vt:lpstr>
      <vt:lpstr>练习3</vt:lpstr>
      <vt:lpstr>(mq)(ms)(sr)(rq)</vt:lpstr>
      <vt:lpstr>请问谁是盗窃犯？</vt:lpstr>
      <vt:lpstr>请问谁是盗窃犯？</vt:lpstr>
      <vt:lpstr>请问谁是盗窃犯？</vt:lpstr>
      <vt:lpstr>前提:p  q , p  r , s  u, s  r, 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习题课</dc:title>
  <dc:creator>liu</dc:creator>
  <cp:lastModifiedBy>liu</cp:lastModifiedBy>
  <cp:revision>1</cp:revision>
  <dcterms:created xsi:type="dcterms:W3CDTF">2020-09-26T10:04:32Z</dcterms:created>
  <dcterms:modified xsi:type="dcterms:W3CDTF">2020-09-26T10:04:52Z</dcterms:modified>
</cp:coreProperties>
</file>