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793BE-E0F6-4D34-B71C-0CB75A93D235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86137-7AD0-436D-A23A-7525A56186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773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846FBD4-021C-4879-9F11-83FFD395FDBE}" type="slidenum">
              <a:rPr lang="en-US" altLang="zh-CN">
                <a:solidFill>
                  <a:prstClr val="black"/>
                </a:solidFill>
              </a:rPr>
              <a:pPr/>
              <a:t>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987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A080D3D6-F4CC-43F9-BB6B-59DAFFF47AE3}" type="slidenum">
              <a:rPr lang="en-US" altLang="zh-CN">
                <a:solidFill>
                  <a:prstClr val="black"/>
                </a:solidFill>
              </a:rPr>
              <a:pPr/>
              <a:t>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6113E0A2-EA05-4BC5-83D1-2CBFBC88CC69}" type="slidenum">
              <a:rPr lang="en-US" altLang="zh-CN">
                <a:solidFill>
                  <a:prstClr val="black"/>
                </a:solidFill>
              </a:rPr>
              <a:pPr/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192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fld id="{FDFA2D83-3083-4D92-A024-1148C19D6CE9}" type="slidenum">
              <a:rPr lang="en-US" altLang="zh-CN">
                <a:solidFill>
                  <a:prstClr val="black"/>
                </a:solidFill>
              </a:rPr>
              <a:pPr/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294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zh-CN" altLang="en-US" sz="27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1BB47-211D-4F80-9FA2-DE945DDAF9F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3151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7D781-BA1C-4EE9-939C-72311D2A314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211451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188913"/>
            <a:ext cx="2001837" cy="58308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188913"/>
            <a:ext cx="5854700" cy="58308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455F3-7DC7-4FA0-909B-CC655179ABE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39556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863DD-FA19-4055-9C60-3B5D6523634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6064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B537E-594B-4EFC-BF6A-5DC5894775E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89417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125538"/>
            <a:ext cx="39243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25538"/>
            <a:ext cx="39243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275A4-A243-4E88-98AE-1FD4E55BED0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54828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4D4B8-C31F-4341-96C3-B8384E72F8B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259377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EAF47-33A0-45F9-B919-7F75A57D609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17118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1A510-CA91-4017-BA6B-40F6A0CC42C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744651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7D916-7E3B-4ABE-8339-6FF4C1416A3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962608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974F0-85F4-4D79-B717-24FC5603D16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56038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188913"/>
            <a:ext cx="800100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125538"/>
            <a:ext cx="80010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81075"/>
            <a:ext cx="7958138" cy="109538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zh-CN" altLang="en-US" sz="27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zh-CN" altLang="en-US" sz="27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37581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3758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37581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28DE6D0A-6DD5-415E-8942-AC20B89CAD88}" type="slidenum">
              <a:rPr lang="en-US" altLang="zh-CN">
                <a:solidFill>
                  <a:srgbClr val="000000"/>
                </a:solidFill>
                <a:latin typeface="Verdana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7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p" bldLvl="2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58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58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58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58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58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58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58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58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58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58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5A400BA-BE5A-467D-B87E-7D51C4971EA6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1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第四章 习题课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smtClean="0"/>
              <a:t>个体词、谓词、量词</a:t>
            </a:r>
          </a:p>
          <a:p>
            <a:pPr eaLnBrk="1" hangingPunct="1"/>
            <a:r>
              <a:rPr lang="zh-CN" altLang="en-US" smtClean="0"/>
              <a:t>一阶逻辑命题符号化</a:t>
            </a:r>
          </a:p>
          <a:p>
            <a:pPr eaLnBrk="1" hangingPunct="1"/>
            <a:r>
              <a:rPr lang="zh-CN" altLang="en-US" smtClean="0"/>
              <a:t>一阶语言</a:t>
            </a:r>
            <a:r>
              <a:rPr lang="en-US" altLang="zh-CN" smtClean="0">
                <a:latin typeface="Palace Script MT" pitchFamily="66" charset="0"/>
              </a:rPr>
              <a:t>L</a:t>
            </a:r>
            <a:r>
              <a:rPr lang="zh-CN" altLang="en-US" smtClean="0"/>
              <a:t>：项、原子公式、合式公式</a:t>
            </a:r>
          </a:p>
          <a:p>
            <a:pPr eaLnBrk="1" hangingPunct="1"/>
            <a:r>
              <a:rPr lang="zh-CN" altLang="en-US" smtClean="0"/>
              <a:t>公式的解释</a:t>
            </a:r>
          </a:p>
          <a:p>
            <a:pPr lvl="1" eaLnBrk="1" hangingPunct="1"/>
            <a:r>
              <a:rPr lang="zh-CN" altLang="en-US" smtClean="0"/>
              <a:t>量词的辖域、指导变元、个体变项的自由出现与约束出现、闭式、解释</a:t>
            </a:r>
          </a:p>
          <a:p>
            <a:pPr eaLnBrk="1" hangingPunct="1"/>
            <a:r>
              <a:rPr lang="zh-CN" altLang="en-US" smtClean="0"/>
              <a:t>公式的类型</a:t>
            </a:r>
          </a:p>
          <a:p>
            <a:pPr lvl="1" eaLnBrk="1" hangingPunct="1"/>
            <a:r>
              <a:rPr lang="zh-CN" altLang="en-US" smtClean="0"/>
              <a:t>永真式</a:t>
            </a:r>
            <a:r>
              <a:rPr lang="en-US" altLang="zh-CN" smtClean="0"/>
              <a:t>(</a:t>
            </a:r>
            <a:r>
              <a:rPr lang="zh-CN" altLang="en-US" smtClean="0"/>
              <a:t>逻辑有效式</a:t>
            </a:r>
            <a:r>
              <a:rPr lang="en-US" altLang="zh-CN" smtClean="0"/>
              <a:t>)</a:t>
            </a:r>
            <a:r>
              <a:rPr lang="zh-CN" altLang="en-US" smtClean="0"/>
              <a:t>、矛盾式</a:t>
            </a:r>
            <a:r>
              <a:rPr lang="en-US" altLang="zh-CN" smtClean="0"/>
              <a:t>(</a:t>
            </a:r>
            <a:r>
              <a:rPr lang="zh-CN" altLang="en-US" smtClean="0"/>
              <a:t>永假式</a:t>
            </a:r>
            <a:r>
              <a:rPr lang="en-US" altLang="zh-CN" smtClean="0"/>
              <a:t>)</a:t>
            </a:r>
            <a:r>
              <a:rPr lang="zh-CN" altLang="en-US" smtClean="0"/>
              <a:t>、可满足式</a:t>
            </a:r>
          </a:p>
        </p:txBody>
      </p:sp>
    </p:spTree>
    <p:extLst>
      <p:ext uri="{BB962C8B-B14F-4D97-AF65-F5344CB8AC3E}">
        <p14:creationId xmlns:p14="http://schemas.microsoft.com/office/powerpoint/2010/main" val="32849246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3C3AD4D8-4B53-493C-9416-6CED9C55F126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10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71683" name="Text Box 8"/>
          <p:cNvSpPr txBox="1">
            <a:spLocks noChangeArrowheads="1"/>
          </p:cNvSpPr>
          <p:nvPr/>
        </p:nvSpPr>
        <p:spPr bwMode="auto">
          <a:xfrm>
            <a:off x="395288" y="1125538"/>
            <a:ext cx="8280400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3. </a:t>
            </a:r>
            <a:r>
              <a:rPr lang="zh-CN" altLang="en-US">
                <a:solidFill>
                  <a:srgbClr val="000000"/>
                </a:solidFill>
              </a:rPr>
              <a:t>给定解释 </a:t>
            </a:r>
            <a:r>
              <a:rPr lang="en-US" altLang="zh-CN" i="1">
                <a:solidFill>
                  <a:srgbClr val="000000"/>
                </a:solidFill>
              </a:rPr>
              <a:t>I </a:t>
            </a:r>
            <a:r>
              <a:rPr lang="zh-CN" altLang="en-US">
                <a:solidFill>
                  <a:srgbClr val="000000"/>
                </a:solidFill>
              </a:rPr>
              <a:t>如下</a:t>
            </a:r>
            <a:r>
              <a:rPr lang="en-US" altLang="zh-CN">
                <a:solidFill>
                  <a:srgbClr val="000000"/>
                </a:solidFill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    (a) </a:t>
            </a:r>
            <a:r>
              <a:rPr lang="zh-CN" altLang="en-US">
                <a:solidFill>
                  <a:srgbClr val="000000"/>
                </a:solidFill>
              </a:rPr>
              <a:t>个体域</a:t>
            </a: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=N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    (b) 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en-US" altLang="zh-CN">
                <a:solidFill>
                  <a:srgbClr val="000000"/>
                </a:solidFill>
              </a:rPr>
              <a:t>=2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    (c) </a:t>
            </a:r>
            <a:r>
              <a:rPr lang="en-US" altLang="zh-CN" i="1">
                <a:solidFill>
                  <a:srgbClr val="000000"/>
                </a:solidFill>
              </a:rPr>
              <a:t>f(x,y</a:t>
            </a:r>
            <a:r>
              <a:rPr lang="en-US" altLang="zh-CN">
                <a:solidFill>
                  <a:srgbClr val="000000"/>
                </a:solidFill>
              </a:rPr>
              <a:t>)=</a:t>
            </a:r>
            <a:r>
              <a:rPr lang="en-US" altLang="zh-CN" i="1">
                <a:solidFill>
                  <a:srgbClr val="000000"/>
                </a:solidFill>
              </a:rPr>
              <a:t>x+y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 i="1">
                <a:solidFill>
                  <a:srgbClr val="000000"/>
                </a:solidFill>
              </a:rPr>
              <a:t>g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</a:rPr>
              <a:t>)=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latin typeface="Verdana" pitchFamily="34" charset="0"/>
                <a:sym typeface="Symbol" pitchFamily="18" charset="2"/>
              </a:rPr>
              <a:t></a:t>
            </a:r>
            <a:r>
              <a:rPr lang="en-US" altLang="zh-CN" i="1">
                <a:solidFill>
                  <a:srgbClr val="000000"/>
                </a:solidFill>
              </a:rPr>
              <a:t>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    (d) </a:t>
            </a:r>
            <a:r>
              <a:rPr lang="en-US" altLang="zh-CN" i="1">
                <a:solidFill>
                  <a:srgbClr val="000000"/>
                </a:solidFill>
              </a:rPr>
              <a:t>F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</a:rPr>
              <a:t>):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=</a:t>
            </a:r>
            <a:r>
              <a:rPr lang="en-US" altLang="zh-CN" i="1">
                <a:solidFill>
                  <a:srgbClr val="000000"/>
                </a:solidFill>
              </a:rPr>
              <a:t>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   </a:t>
            </a:r>
            <a:r>
              <a:rPr lang="zh-CN" altLang="en-US">
                <a:solidFill>
                  <a:srgbClr val="000000"/>
                </a:solidFill>
              </a:rPr>
              <a:t>说明下列公式在 </a:t>
            </a:r>
            <a:r>
              <a:rPr lang="en-US" altLang="zh-CN" i="1">
                <a:solidFill>
                  <a:srgbClr val="000000"/>
                </a:solidFill>
              </a:rPr>
              <a:t>I </a:t>
            </a:r>
            <a:r>
              <a:rPr lang="zh-CN" altLang="en-US">
                <a:solidFill>
                  <a:srgbClr val="000000"/>
                </a:solidFill>
              </a:rPr>
              <a:t>下的涵义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zh-CN" altLang="en-US">
                <a:solidFill>
                  <a:srgbClr val="000000"/>
                </a:solidFill>
              </a:rPr>
              <a:t>并讨论真值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0000"/>
                </a:solidFill>
              </a:rPr>
              <a:t>    </a:t>
            </a:r>
            <a:r>
              <a:rPr lang="en-US" altLang="zh-CN">
                <a:solidFill>
                  <a:srgbClr val="000000"/>
                </a:solidFill>
              </a:rPr>
              <a:t>(1) 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altLang="zh-CN" i="1">
                <a:solidFill>
                  <a:srgbClr val="000000"/>
                </a:solidFill>
              </a:rPr>
              <a:t>xF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g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en-US" altLang="zh-CN">
                <a:solidFill>
                  <a:srgbClr val="000000"/>
                </a:solidFill>
              </a:rPr>
              <a:t>),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    (2) 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altLang="zh-CN" i="1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F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f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en-US" altLang="zh-CN">
                <a:solidFill>
                  <a:srgbClr val="000000"/>
                </a:solidFill>
              </a:rPr>
              <a:t>),</a:t>
            </a:r>
            <a:r>
              <a:rPr lang="en-US" altLang="zh-CN" i="1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000000"/>
                </a:solidFill>
              </a:rPr>
              <a:t>F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f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en-US" altLang="zh-CN">
                <a:solidFill>
                  <a:srgbClr val="000000"/>
                </a:solidFill>
              </a:rPr>
              <a:t>),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    (3) 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altLang="zh-CN" i="1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</a:t>
            </a:r>
            <a:r>
              <a:rPr lang="en-US" altLang="zh-CN" i="1">
                <a:solidFill>
                  <a:srgbClr val="000000"/>
                </a:solidFill>
              </a:rPr>
              <a:t>zF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f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</a:rPr>
              <a:t>),</a:t>
            </a:r>
            <a:r>
              <a:rPr lang="en-US" altLang="zh-CN" i="1">
                <a:solidFill>
                  <a:srgbClr val="000000"/>
                </a:solidFill>
              </a:rPr>
              <a:t>z</a:t>
            </a:r>
            <a:r>
              <a:rPr lang="en-US" altLang="zh-CN">
                <a:solidFill>
                  <a:srgbClr val="000000"/>
                </a:solidFill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    (4) 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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altLang="zh-CN" i="1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altLang="zh-CN" i="1">
                <a:solidFill>
                  <a:srgbClr val="000000"/>
                </a:solidFill>
              </a:rPr>
              <a:t>zF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f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z</a:t>
            </a:r>
            <a:r>
              <a:rPr lang="en-US" altLang="zh-CN">
                <a:solidFill>
                  <a:srgbClr val="000000"/>
                </a:solidFill>
              </a:rPr>
              <a:t>),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>
                <a:solidFill>
                  <a:srgbClr val="000000"/>
                </a:solidFill>
              </a:rPr>
              <a:t>    (5) </a:t>
            </a:r>
            <a:r>
              <a:rPr lang="en-US" altLang="zh-CN">
                <a:solidFill>
                  <a:srgbClr val="000000"/>
                </a:solidFill>
                <a:sym typeface="Symbol" pitchFamily="18" charset="2"/>
              </a:rPr>
              <a:t></a:t>
            </a:r>
            <a:r>
              <a:rPr lang="en-US" altLang="zh-CN" i="1">
                <a:solidFill>
                  <a:srgbClr val="000000"/>
                </a:solidFill>
              </a:rPr>
              <a:t>xF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f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),</a:t>
            </a:r>
            <a:r>
              <a:rPr lang="en-US" altLang="zh-CN" i="1">
                <a:solidFill>
                  <a:srgbClr val="000000"/>
                </a:solidFill>
              </a:rPr>
              <a:t>g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x</a:t>
            </a:r>
            <a:r>
              <a:rPr lang="en-US" altLang="zh-CN">
                <a:solidFill>
                  <a:srgbClr val="000000"/>
                </a:solidFill>
              </a:rPr>
              <a:t>))</a:t>
            </a: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练习</a:t>
            </a:r>
            <a:r>
              <a:rPr lang="en-US" altLang="zh-CN" smtClean="0">
                <a:latin typeface="Times New Roman" pitchFamily="18" charset="0"/>
              </a:rPr>
              <a:t>3</a:t>
            </a:r>
          </a:p>
        </p:txBody>
      </p:sp>
      <p:sp>
        <p:nvSpPr>
          <p:cNvPr id="71685" name="Line 9"/>
          <p:cNvSpPr>
            <a:spLocks noChangeShapeType="1"/>
          </p:cNvSpPr>
          <p:nvPr/>
        </p:nvSpPr>
        <p:spPr bwMode="auto">
          <a:xfrm>
            <a:off x="1463675" y="2205038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zh-CN" altLang="en-US" sz="27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71686" name="Line 10"/>
          <p:cNvSpPr>
            <a:spLocks noChangeShapeType="1"/>
          </p:cNvSpPr>
          <p:nvPr/>
        </p:nvSpPr>
        <p:spPr bwMode="auto">
          <a:xfrm>
            <a:off x="1441450" y="2611438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zh-CN" altLang="en-US" sz="27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71687" name="Line 11"/>
          <p:cNvSpPr>
            <a:spLocks noChangeShapeType="1"/>
          </p:cNvSpPr>
          <p:nvPr/>
        </p:nvSpPr>
        <p:spPr bwMode="auto">
          <a:xfrm>
            <a:off x="3241675" y="2695575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zh-CN" altLang="en-US" sz="27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71688" name="Line 12"/>
          <p:cNvSpPr>
            <a:spLocks noChangeShapeType="1"/>
          </p:cNvSpPr>
          <p:nvPr/>
        </p:nvSpPr>
        <p:spPr bwMode="auto">
          <a:xfrm>
            <a:off x="1509713" y="3055938"/>
            <a:ext cx="179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zh-CN" altLang="en-US" sz="2700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8291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5004FF0-32F7-4B18-88C2-4B4B9FC1C2D6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11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>
                <a:latin typeface="Times New Roman" pitchFamily="18" charset="0"/>
              </a:rPr>
              <a:t>3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3284538"/>
            <a:ext cx="6624638" cy="10810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(3) </a:t>
            </a:r>
            <a:r>
              <a:rPr lang="en-US" altLang="zh-CN" smtClean="0">
                <a:sym typeface="Symbol" pitchFamily="18" charset="2"/>
              </a:rPr>
              <a:t></a:t>
            </a:r>
            <a:r>
              <a:rPr lang="en-US" altLang="zh-CN" i="1" smtClean="0"/>
              <a:t>x</a:t>
            </a:r>
            <a:r>
              <a:rPr lang="en-US" altLang="zh-CN" smtClean="0">
                <a:sym typeface="Symbol" pitchFamily="18" charset="2"/>
              </a:rPr>
              <a:t>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</a:t>
            </a:r>
            <a:r>
              <a:rPr lang="en-US" altLang="zh-CN" i="1" smtClean="0"/>
              <a:t>zF</a:t>
            </a:r>
            <a:r>
              <a:rPr lang="en-US" altLang="zh-CN" smtClean="0"/>
              <a:t>(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</a:t>
            </a:r>
            <a:r>
              <a:rPr lang="en-US" altLang="zh-CN" i="1" smtClean="0"/>
              <a:t>y</a:t>
            </a:r>
            <a:r>
              <a:rPr lang="en-US" altLang="zh-CN" smtClean="0"/>
              <a:t>),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      </a:t>
            </a:r>
            <a:r>
              <a:rPr lang="en-US" altLang="zh-CN" i="1" smtClean="0"/>
              <a:t>x</a:t>
            </a:r>
            <a:r>
              <a:rPr lang="en-US" altLang="zh-CN" smtClean="0">
                <a:sym typeface="Symbol" pitchFamily="18" charset="2"/>
              </a:rPr>
              <a:t>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</a:t>
            </a:r>
            <a:r>
              <a:rPr lang="en-US" altLang="zh-CN" i="1" smtClean="0"/>
              <a:t>z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+</a:t>
            </a:r>
            <a:r>
              <a:rPr lang="en-US" altLang="zh-CN" i="1" smtClean="0"/>
              <a:t>y</a:t>
            </a:r>
            <a:r>
              <a:rPr lang="en-US" altLang="zh-CN" smtClean="0"/>
              <a:t>=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zh-CN" altLang="en-US" sz="27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04485" name="Rectangle 5"/>
          <p:cNvSpPr>
            <a:spLocks noChangeArrowheads="1"/>
          </p:cNvSpPr>
          <p:nvPr/>
        </p:nvSpPr>
        <p:spPr bwMode="auto">
          <a:xfrm>
            <a:off x="612775" y="5229225"/>
            <a:ext cx="59753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3000" b="1">
                <a:solidFill>
                  <a:srgbClr val="000000"/>
                </a:solidFill>
              </a:rPr>
              <a:t>(5) 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</a:t>
            </a:r>
            <a:r>
              <a:rPr lang="en-US" altLang="zh-CN" sz="3000" b="1" i="1">
                <a:solidFill>
                  <a:srgbClr val="000000"/>
                </a:solidFill>
              </a:rPr>
              <a:t>xF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f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</a:rPr>
              <a:t>,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</a:rPr>
              <a:t>),</a:t>
            </a:r>
            <a:r>
              <a:rPr lang="en-US" altLang="zh-CN" sz="3000" b="1" i="1">
                <a:solidFill>
                  <a:srgbClr val="000000"/>
                </a:solidFill>
              </a:rPr>
              <a:t>g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</a:rPr>
              <a:t>,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</a:rPr>
              <a:t>))</a:t>
            </a:r>
          </a:p>
          <a:p>
            <a:pPr marL="469900" indent="-4699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      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</a:rPr>
              <a:t>+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</a:rPr>
              <a:t>=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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04486" name="Rectangle 6"/>
          <p:cNvSpPr>
            <a:spLocks noChangeArrowheads="1"/>
          </p:cNvSpPr>
          <p:nvPr/>
        </p:nvSpPr>
        <p:spPr bwMode="auto">
          <a:xfrm>
            <a:off x="612775" y="4221163"/>
            <a:ext cx="6046788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3000" b="1">
                <a:solidFill>
                  <a:srgbClr val="000000"/>
                </a:solidFill>
              </a:rPr>
              <a:t>(4) 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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altLang="zh-CN" sz="3000" b="1" i="1">
                <a:solidFill>
                  <a:srgbClr val="000000"/>
                </a:solidFill>
              </a:rPr>
              <a:t>y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altLang="zh-CN" sz="3000" b="1" i="1">
                <a:solidFill>
                  <a:srgbClr val="000000"/>
                </a:solidFill>
              </a:rPr>
              <a:t>zF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f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y</a:t>
            </a:r>
            <a:r>
              <a:rPr lang="en-US" altLang="zh-CN" sz="3000" b="1">
                <a:solidFill>
                  <a:srgbClr val="000000"/>
                </a:solidFill>
              </a:rPr>
              <a:t>,</a:t>
            </a:r>
            <a:r>
              <a:rPr lang="en-US" altLang="zh-CN" sz="3000" b="1" i="1">
                <a:solidFill>
                  <a:srgbClr val="000000"/>
                </a:solidFill>
              </a:rPr>
              <a:t>z</a:t>
            </a:r>
            <a:r>
              <a:rPr lang="en-US" altLang="zh-CN" sz="3000" b="1">
                <a:solidFill>
                  <a:srgbClr val="000000"/>
                </a:solidFill>
              </a:rPr>
              <a:t>),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</a:rPr>
              <a:t>)</a:t>
            </a:r>
          </a:p>
          <a:p>
            <a:pPr marL="469900" indent="-4699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      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altLang="zh-CN" sz="3000" b="1" i="1">
                <a:solidFill>
                  <a:srgbClr val="000000"/>
                </a:solidFill>
              </a:rPr>
              <a:t>y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altLang="zh-CN" sz="3000" b="1" i="1">
                <a:solidFill>
                  <a:srgbClr val="000000"/>
                </a:solidFill>
              </a:rPr>
              <a:t>z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y</a:t>
            </a:r>
            <a:r>
              <a:rPr lang="en-US" altLang="zh-CN" sz="3000" b="1">
                <a:solidFill>
                  <a:srgbClr val="000000"/>
                </a:solidFill>
              </a:rPr>
              <a:t>+</a:t>
            </a:r>
            <a:r>
              <a:rPr lang="en-US" altLang="zh-CN" sz="3000" b="1" i="1">
                <a:solidFill>
                  <a:srgbClr val="000000"/>
                </a:solidFill>
              </a:rPr>
              <a:t>z</a:t>
            </a:r>
            <a:r>
              <a:rPr lang="en-US" altLang="zh-CN" sz="3000" b="1">
                <a:solidFill>
                  <a:srgbClr val="000000"/>
                </a:solidFill>
              </a:rPr>
              <a:t>=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04487" name="Rectangle 7"/>
          <p:cNvSpPr>
            <a:spLocks noChangeArrowheads="1"/>
          </p:cNvSpPr>
          <p:nvPr/>
        </p:nvSpPr>
        <p:spPr bwMode="auto">
          <a:xfrm>
            <a:off x="6373813" y="4508500"/>
            <a:ext cx="647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3000" b="1">
                <a:solidFill>
                  <a:srgbClr val="CC0000"/>
                </a:solidFill>
              </a:rPr>
              <a:t>假</a:t>
            </a:r>
            <a:r>
              <a:rPr lang="zh-CN" altLang="en-US" sz="3000" b="1">
                <a:solidFill>
                  <a:srgbClr val="000000"/>
                </a:solidFill>
              </a:rPr>
              <a:t>             </a:t>
            </a:r>
          </a:p>
        </p:txBody>
      </p:sp>
      <p:sp>
        <p:nvSpPr>
          <p:cNvPr id="404488" name="Rectangle 8"/>
          <p:cNvSpPr>
            <a:spLocks noChangeArrowheads="1"/>
          </p:cNvSpPr>
          <p:nvPr/>
        </p:nvSpPr>
        <p:spPr bwMode="auto">
          <a:xfrm>
            <a:off x="6373813" y="3500438"/>
            <a:ext cx="863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3000" b="1">
                <a:solidFill>
                  <a:srgbClr val="CC0000"/>
                </a:solidFill>
              </a:rPr>
              <a:t>真</a:t>
            </a:r>
          </a:p>
        </p:txBody>
      </p:sp>
      <p:sp>
        <p:nvSpPr>
          <p:cNvPr id="404489" name="Rectangle 9"/>
          <p:cNvSpPr>
            <a:spLocks noChangeArrowheads="1"/>
          </p:cNvSpPr>
          <p:nvPr/>
        </p:nvSpPr>
        <p:spPr bwMode="auto">
          <a:xfrm>
            <a:off x="6373813" y="5661025"/>
            <a:ext cx="6477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3000" b="1">
                <a:solidFill>
                  <a:srgbClr val="CC0000"/>
                </a:solidFill>
              </a:rPr>
              <a:t>真</a:t>
            </a:r>
          </a:p>
        </p:txBody>
      </p:sp>
      <p:sp>
        <p:nvSpPr>
          <p:cNvPr id="404492" name="Rectangle 12"/>
          <p:cNvSpPr>
            <a:spLocks noChangeArrowheads="1"/>
          </p:cNvSpPr>
          <p:nvPr/>
        </p:nvSpPr>
        <p:spPr bwMode="auto">
          <a:xfrm>
            <a:off x="612775" y="1125538"/>
            <a:ext cx="5583238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Tx/>
              <a:buAutoNum type="arabicParenBoth"/>
            </a:pP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altLang="zh-CN" sz="3000" b="1" i="1">
                <a:solidFill>
                  <a:srgbClr val="000000"/>
                </a:solidFill>
              </a:rPr>
              <a:t>xF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g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</a:rPr>
              <a:t>,</a:t>
            </a:r>
            <a:r>
              <a:rPr lang="en-US" altLang="zh-CN" sz="3000" b="1" i="1">
                <a:solidFill>
                  <a:srgbClr val="000000"/>
                </a:solidFill>
              </a:rPr>
              <a:t>a</a:t>
            </a:r>
            <a:r>
              <a:rPr lang="en-US" altLang="zh-CN" sz="3000" b="1">
                <a:solidFill>
                  <a:srgbClr val="000000"/>
                </a:solidFill>
              </a:rPr>
              <a:t>),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</a:rPr>
              <a:t>)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     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</a:rPr>
              <a:t>(2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</a:rPr>
              <a:t>=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04493" name="Rectangle 13"/>
          <p:cNvSpPr>
            <a:spLocks noChangeArrowheads="1"/>
          </p:cNvSpPr>
          <p:nvPr/>
        </p:nvSpPr>
        <p:spPr bwMode="auto">
          <a:xfrm>
            <a:off x="6372225" y="1412875"/>
            <a:ext cx="7921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3000" b="1">
                <a:solidFill>
                  <a:srgbClr val="CC0000"/>
                </a:solidFill>
              </a:rPr>
              <a:t>假</a:t>
            </a:r>
            <a:r>
              <a:rPr lang="zh-CN" altLang="en-US" sz="3000" b="1">
                <a:solidFill>
                  <a:srgbClr val="000000"/>
                </a:solidFill>
              </a:rPr>
              <a:t>               </a:t>
            </a:r>
          </a:p>
        </p:txBody>
      </p:sp>
      <p:sp>
        <p:nvSpPr>
          <p:cNvPr id="404494" name="Rectangle 14"/>
          <p:cNvSpPr>
            <a:spLocks noChangeArrowheads="1"/>
          </p:cNvSpPr>
          <p:nvPr/>
        </p:nvSpPr>
        <p:spPr bwMode="auto">
          <a:xfrm>
            <a:off x="612775" y="2205038"/>
            <a:ext cx="755967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3000" b="1">
                <a:solidFill>
                  <a:srgbClr val="000000"/>
                </a:solidFill>
              </a:rPr>
              <a:t>(2) 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altLang="zh-CN" sz="3000" b="1" i="1">
                <a:solidFill>
                  <a:srgbClr val="000000"/>
                </a:solidFill>
              </a:rPr>
              <a:t>y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F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f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</a:rPr>
              <a:t>,</a:t>
            </a:r>
            <a:r>
              <a:rPr lang="en-US" altLang="zh-CN" sz="3000" b="1" i="1">
                <a:solidFill>
                  <a:srgbClr val="000000"/>
                </a:solidFill>
              </a:rPr>
              <a:t>a</a:t>
            </a:r>
            <a:r>
              <a:rPr lang="en-US" altLang="zh-CN" sz="3000" b="1">
                <a:solidFill>
                  <a:srgbClr val="000000"/>
                </a:solidFill>
              </a:rPr>
              <a:t>),</a:t>
            </a:r>
            <a:r>
              <a:rPr lang="en-US" altLang="zh-CN" sz="3000" b="1" i="1">
                <a:solidFill>
                  <a:srgbClr val="000000"/>
                </a:solidFill>
              </a:rPr>
              <a:t>y</a:t>
            </a:r>
            <a:r>
              <a:rPr lang="en-US" altLang="zh-CN" sz="3000" b="1">
                <a:solidFill>
                  <a:srgbClr val="000000"/>
                </a:solidFill>
              </a:rPr>
              <a:t>)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altLang="zh-CN" sz="3000" b="1" i="1">
                <a:solidFill>
                  <a:srgbClr val="000000"/>
                </a:solidFill>
              </a:rPr>
              <a:t>F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f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y</a:t>
            </a:r>
            <a:r>
              <a:rPr lang="en-US" altLang="zh-CN" sz="3000" b="1">
                <a:solidFill>
                  <a:srgbClr val="000000"/>
                </a:solidFill>
              </a:rPr>
              <a:t>,</a:t>
            </a:r>
            <a:r>
              <a:rPr lang="en-US" altLang="zh-CN" sz="3000" b="1" i="1">
                <a:solidFill>
                  <a:srgbClr val="000000"/>
                </a:solidFill>
              </a:rPr>
              <a:t>a</a:t>
            </a:r>
            <a:r>
              <a:rPr lang="en-US" altLang="zh-CN" sz="3000" b="1">
                <a:solidFill>
                  <a:srgbClr val="000000"/>
                </a:solidFill>
              </a:rPr>
              <a:t>),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</a:rPr>
              <a:t>))</a:t>
            </a:r>
          </a:p>
          <a:p>
            <a:pPr marL="469900" indent="-4699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      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altLang="zh-CN" sz="3000" b="1" i="1">
                <a:solidFill>
                  <a:srgbClr val="000000"/>
                </a:solidFill>
              </a:rPr>
              <a:t>y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</a:rPr>
              <a:t>+2=</a:t>
            </a:r>
            <a:r>
              <a:rPr lang="en-US" altLang="zh-CN" sz="3000" b="1" i="1">
                <a:solidFill>
                  <a:srgbClr val="000000"/>
                </a:solidFill>
              </a:rPr>
              <a:t>y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</a:t>
            </a:r>
            <a:r>
              <a:rPr lang="en-US" altLang="zh-CN" sz="3000" b="1" i="1">
                <a:solidFill>
                  <a:srgbClr val="000000"/>
                </a:solidFill>
              </a:rPr>
              <a:t>y</a:t>
            </a:r>
            <a:r>
              <a:rPr lang="en-US" altLang="zh-CN" sz="3000" b="1">
                <a:solidFill>
                  <a:srgbClr val="000000"/>
                </a:solidFill>
              </a:rPr>
              <a:t>+2=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</a:rPr>
              <a:t>)</a:t>
            </a:r>
            <a:endParaRPr lang="en-US" altLang="zh-CN" sz="3000" b="1">
              <a:solidFill>
                <a:srgbClr val="CC0000"/>
              </a:solidFill>
            </a:endParaRPr>
          </a:p>
        </p:txBody>
      </p:sp>
      <p:sp>
        <p:nvSpPr>
          <p:cNvPr id="404496" name="Rectangle 16"/>
          <p:cNvSpPr>
            <a:spLocks noChangeArrowheads="1"/>
          </p:cNvSpPr>
          <p:nvPr/>
        </p:nvSpPr>
        <p:spPr bwMode="auto">
          <a:xfrm>
            <a:off x="6061075" y="2492375"/>
            <a:ext cx="88741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>
                <a:solidFill>
                  <a:srgbClr val="CC0000"/>
                </a:solidFill>
                <a:latin typeface="Verdana" pitchFamily="34" charset="0"/>
              </a:rPr>
              <a:t>假</a:t>
            </a:r>
          </a:p>
        </p:txBody>
      </p:sp>
    </p:spTree>
    <p:extLst>
      <p:ext uri="{BB962C8B-B14F-4D97-AF65-F5344CB8AC3E}">
        <p14:creationId xmlns:p14="http://schemas.microsoft.com/office/powerpoint/2010/main" val="23095559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4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4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4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4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4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/>
      <p:bldP spid="404485" grpId="0"/>
      <p:bldP spid="404486" grpId="0"/>
      <p:bldP spid="404487" grpId="0"/>
      <p:bldP spid="404488" grpId="0"/>
      <p:bldP spid="404489" grpId="0"/>
      <p:bldP spid="404492" grpId="0"/>
      <p:bldP spid="404493" grpId="0"/>
      <p:bldP spid="404494" grpId="0"/>
      <p:bldP spid="4044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498CB66-504F-49B6-ADF6-32357DA98A72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12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4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125538"/>
            <a:ext cx="8397875" cy="4894262"/>
          </a:xfrm>
        </p:spPr>
        <p:txBody>
          <a:bodyPr/>
          <a:lstStyle/>
          <a:p>
            <a:pPr marL="571500" indent="-571500" eaLnBrk="1" hangingPunct="1">
              <a:lnSpc>
                <a:spcPct val="90000"/>
              </a:lnSpc>
            </a:pPr>
            <a:r>
              <a:rPr lang="en-US" altLang="zh-CN" smtClean="0"/>
              <a:t>4. </a:t>
            </a:r>
            <a:r>
              <a:rPr lang="zh-CN" altLang="en-US" smtClean="0"/>
              <a:t>证明下面公式既不是永真式也不是矛盾式</a:t>
            </a:r>
            <a:r>
              <a:rPr lang="en-US" altLang="zh-CN" smtClean="0"/>
              <a:t>: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AutoNum type="arabicParenBoth"/>
            </a:pPr>
            <a:r>
              <a:rPr lang="en-US" altLang="zh-CN" smtClean="0">
                <a:sym typeface="Symbol" pitchFamily="18" charset="2"/>
              </a:rPr>
              <a:t></a:t>
            </a:r>
            <a:r>
              <a:rPr lang="en-US" altLang="zh-CN" i="1" smtClean="0"/>
              <a:t>x</a:t>
            </a:r>
            <a:r>
              <a:rPr lang="en-US" altLang="zh-CN" smtClean="0"/>
              <a:t>(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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))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(2) </a:t>
            </a:r>
            <a:r>
              <a:rPr lang="en-US" altLang="zh-CN" smtClean="0">
                <a:sym typeface="Symbol" pitchFamily="18" charset="2"/>
              </a:rPr>
              <a:t></a:t>
            </a:r>
            <a:r>
              <a:rPr lang="en-US" altLang="zh-CN" i="1" smtClean="0"/>
              <a:t>x</a:t>
            </a:r>
            <a:r>
              <a:rPr lang="en-US" altLang="zh-CN" smtClean="0">
                <a:sym typeface="Symbol" pitchFamily="18" charset="2"/>
              </a:rPr>
              <a:t></a:t>
            </a:r>
            <a:r>
              <a:rPr lang="en-US" altLang="zh-CN" i="1" smtClean="0"/>
              <a:t>y</a:t>
            </a:r>
            <a:r>
              <a:rPr lang="en-US" altLang="zh-CN" smtClean="0"/>
              <a:t>(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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i="1" smtClean="0"/>
              <a:t>H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</a:t>
            </a:r>
            <a:r>
              <a:rPr lang="en-US" altLang="zh-CN" i="1" smtClean="0"/>
              <a:t>y</a:t>
            </a:r>
            <a:r>
              <a:rPr lang="en-US" altLang="zh-CN" smtClean="0"/>
              <a:t>))</a:t>
            </a:r>
          </a:p>
          <a:p>
            <a:pPr marL="571500" indent="-571500" eaLnBrk="1" hangingPunct="1">
              <a:lnSpc>
                <a:spcPct val="90000"/>
              </a:lnSpc>
            </a:pPr>
            <a:r>
              <a:rPr lang="zh-CN" altLang="en-US" smtClean="0"/>
              <a:t>解：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1)</a:t>
            </a:r>
            <a:r>
              <a:rPr lang="zh-CN" altLang="en-US" smtClean="0"/>
              <a:t>解释</a:t>
            </a:r>
            <a:r>
              <a:rPr lang="en-US" altLang="zh-CN" smtClean="0"/>
              <a:t>1: 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1</a:t>
            </a:r>
            <a:r>
              <a:rPr lang="en-US" altLang="zh-CN" smtClean="0"/>
              <a:t>=N, 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):</a:t>
            </a:r>
            <a:r>
              <a:rPr lang="en-US" altLang="zh-CN" i="1" smtClean="0"/>
              <a:t>x</a:t>
            </a:r>
            <a:r>
              <a:rPr lang="zh-CN" altLang="en-US" smtClean="0"/>
              <a:t>是偶数</a:t>
            </a:r>
            <a:r>
              <a:rPr lang="en-US" altLang="zh-CN" smtClean="0"/>
              <a:t>,  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): </a:t>
            </a:r>
            <a:r>
              <a:rPr lang="en-US" altLang="zh-CN" i="1" smtClean="0"/>
              <a:t>x</a:t>
            </a:r>
            <a:r>
              <a:rPr lang="zh-CN" altLang="en-US" smtClean="0"/>
              <a:t>是奇数    </a:t>
            </a:r>
            <a:r>
              <a:rPr lang="zh-CN" altLang="en-US" smtClean="0">
                <a:solidFill>
                  <a:schemeClr val="accent2"/>
                </a:solidFill>
              </a:rPr>
              <a:t>真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   解释</a:t>
            </a:r>
            <a:r>
              <a:rPr lang="en-US" altLang="zh-CN" smtClean="0"/>
              <a:t>2: 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2</a:t>
            </a:r>
            <a:r>
              <a:rPr lang="en-US" altLang="zh-CN" smtClean="0"/>
              <a:t>=N, 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):</a:t>
            </a:r>
            <a:r>
              <a:rPr lang="en-US" altLang="zh-CN" i="1" smtClean="0"/>
              <a:t>x</a:t>
            </a:r>
            <a:r>
              <a:rPr lang="zh-CN" altLang="en-US" smtClean="0"/>
              <a:t>是负数</a:t>
            </a:r>
            <a:r>
              <a:rPr lang="en-US" altLang="zh-CN" smtClean="0"/>
              <a:t>, 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): </a:t>
            </a:r>
            <a:r>
              <a:rPr lang="en-US" altLang="zh-CN" i="1" smtClean="0"/>
              <a:t>x</a:t>
            </a:r>
            <a:r>
              <a:rPr lang="zh-CN" altLang="en-US" smtClean="0"/>
              <a:t>是无理数 </a:t>
            </a:r>
            <a:r>
              <a:rPr lang="zh-CN" altLang="en-US" smtClean="0">
                <a:solidFill>
                  <a:schemeClr val="accent2"/>
                </a:solidFill>
              </a:rPr>
              <a:t>假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2)</a:t>
            </a:r>
            <a:r>
              <a:rPr lang="zh-CN" altLang="en-US" smtClean="0"/>
              <a:t>解释</a:t>
            </a:r>
            <a:r>
              <a:rPr lang="en-US" altLang="zh-CN" smtClean="0"/>
              <a:t>1: 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1</a:t>
            </a:r>
            <a:r>
              <a:rPr lang="en-US" altLang="zh-CN" smtClean="0"/>
              <a:t>=Z, 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):</a:t>
            </a:r>
            <a:r>
              <a:rPr lang="en-US" altLang="zh-CN" i="1" smtClean="0"/>
              <a:t>x</a:t>
            </a:r>
            <a:r>
              <a:rPr lang="zh-CN" altLang="en-US" smtClean="0"/>
              <a:t>是正数</a:t>
            </a:r>
            <a:r>
              <a:rPr lang="en-US" altLang="zh-CN" smtClean="0"/>
              <a:t>,  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): </a:t>
            </a:r>
            <a:r>
              <a:rPr lang="en-US" altLang="zh-CN" i="1" smtClean="0"/>
              <a:t>x</a:t>
            </a:r>
            <a:r>
              <a:rPr lang="zh-CN" altLang="en-US" smtClean="0"/>
              <a:t>是负数</a:t>
            </a:r>
            <a:r>
              <a:rPr lang="en-US" altLang="zh-CN" smtClean="0"/>
              <a:t>,    </a:t>
            </a:r>
            <a:r>
              <a:rPr lang="en-US" altLang="zh-CN" i="1" smtClean="0"/>
              <a:t>H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</a:t>
            </a:r>
            <a:r>
              <a:rPr lang="en-US" altLang="zh-CN" i="1" smtClean="0"/>
              <a:t>y</a:t>
            </a:r>
            <a:r>
              <a:rPr lang="en-US" altLang="zh-CN" smtClean="0"/>
              <a:t>):</a:t>
            </a:r>
            <a:r>
              <a:rPr lang="en-US" altLang="zh-CN" i="1" smtClean="0"/>
              <a:t>x</a:t>
            </a:r>
            <a:r>
              <a:rPr lang="en-US" altLang="zh-CN" smtClean="0"/>
              <a:t>&gt;</a:t>
            </a:r>
            <a:r>
              <a:rPr lang="en-US" altLang="zh-CN" i="1" smtClean="0"/>
              <a:t>y</a:t>
            </a:r>
            <a:r>
              <a:rPr lang="en-US" altLang="zh-CN" smtClean="0"/>
              <a:t>                                                          </a:t>
            </a:r>
            <a:r>
              <a:rPr lang="zh-CN" altLang="en-US" smtClean="0">
                <a:solidFill>
                  <a:schemeClr val="accent2"/>
                </a:solidFill>
              </a:rPr>
              <a:t>真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   解释</a:t>
            </a:r>
            <a:r>
              <a:rPr lang="en-US" altLang="zh-CN" smtClean="0"/>
              <a:t>2: </a:t>
            </a:r>
            <a:r>
              <a:rPr lang="en-US" altLang="zh-CN" i="1" smtClean="0"/>
              <a:t>D</a:t>
            </a:r>
            <a:r>
              <a:rPr lang="en-US" altLang="zh-CN" baseline="-25000" smtClean="0"/>
              <a:t>2</a:t>
            </a:r>
            <a:r>
              <a:rPr lang="en-US" altLang="zh-CN" smtClean="0"/>
              <a:t>=Z, 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):</a:t>
            </a:r>
            <a:r>
              <a:rPr lang="en-US" altLang="zh-CN" i="1" smtClean="0"/>
              <a:t>x</a:t>
            </a:r>
            <a:r>
              <a:rPr lang="zh-CN" altLang="en-US" smtClean="0"/>
              <a:t>是偶数</a:t>
            </a:r>
            <a:r>
              <a:rPr lang="en-US" altLang="zh-CN" smtClean="0"/>
              <a:t>,  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): </a:t>
            </a:r>
            <a:r>
              <a:rPr lang="en-US" altLang="zh-CN" i="1" smtClean="0"/>
              <a:t>x</a:t>
            </a:r>
            <a:r>
              <a:rPr lang="zh-CN" altLang="en-US" smtClean="0"/>
              <a:t>是奇数</a:t>
            </a:r>
            <a:r>
              <a:rPr lang="en-US" altLang="zh-CN" smtClean="0"/>
              <a:t>,     </a:t>
            </a:r>
            <a:r>
              <a:rPr lang="en-US" altLang="zh-CN" i="1" smtClean="0"/>
              <a:t>H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</a:t>
            </a:r>
            <a:r>
              <a:rPr lang="en-US" altLang="zh-CN" i="1" smtClean="0"/>
              <a:t>y</a:t>
            </a:r>
            <a:r>
              <a:rPr lang="en-US" altLang="zh-CN" smtClean="0"/>
              <a:t>):</a:t>
            </a:r>
            <a:r>
              <a:rPr lang="en-US" altLang="zh-CN" i="1" smtClean="0"/>
              <a:t>x</a:t>
            </a:r>
            <a:r>
              <a:rPr lang="en-US" altLang="zh-CN" smtClean="0"/>
              <a:t>&gt;</a:t>
            </a:r>
            <a:r>
              <a:rPr lang="en-US" altLang="zh-CN" i="1" smtClean="0"/>
              <a:t>y                                                          </a:t>
            </a:r>
            <a:r>
              <a:rPr lang="zh-CN" altLang="en-US" smtClean="0">
                <a:solidFill>
                  <a:schemeClr val="accent2"/>
                </a:solidFill>
              </a:rPr>
              <a:t>假</a:t>
            </a:r>
          </a:p>
        </p:txBody>
      </p:sp>
    </p:spTree>
    <p:extLst>
      <p:ext uri="{BB962C8B-B14F-4D97-AF65-F5344CB8AC3E}">
        <p14:creationId xmlns:p14="http://schemas.microsoft.com/office/powerpoint/2010/main" val="11442816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5AD0D8E4-BDB4-4D27-9512-3C512ED68619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13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>
                <a:latin typeface="Times New Roman" pitchFamily="18" charset="0"/>
              </a:rPr>
              <a:t>5</a:t>
            </a:r>
            <a:endParaRPr lang="en-US" altLang="zh-CN" b="0" smtClean="0">
              <a:latin typeface="Times New Roman" pitchFamily="18" charset="0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519113" y="1125538"/>
            <a:ext cx="801370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Char char="o"/>
            </a:pPr>
            <a:r>
              <a:rPr lang="en-US" altLang="zh-CN" sz="3000" b="1">
                <a:solidFill>
                  <a:srgbClr val="000000"/>
                </a:solidFill>
              </a:rPr>
              <a:t>5. </a:t>
            </a:r>
            <a:r>
              <a:rPr lang="zh-CN" altLang="en-US" sz="3000" b="1">
                <a:solidFill>
                  <a:srgbClr val="000000"/>
                </a:solidFill>
              </a:rPr>
              <a:t>证明下列公式为永真式</a:t>
            </a:r>
            <a:r>
              <a:rPr lang="en-US" altLang="zh-CN" sz="3000" b="1">
                <a:solidFill>
                  <a:srgbClr val="000000"/>
                </a:solidFill>
              </a:rPr>
              <a:t>:</a:t>
            </a:r>
          </a:p>
          <a:p>
            <a:pPr marL="469900" indent="-4699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3000" b="1">
                <a:solidFill>
                  <a:srgbClr val="000000"/>
                </a:solidFill>
              </a:rPr>
              <a:t>    (1) (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altLang="zh-CN" sz="3000" b="1" i="1">
                <a:solidFill>
                  <a:srgbClr val="000000"/>
                </a:solidFill>
              </a:rPr>
              <a:t>xF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</a:rPr>
              <a:t>)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</a:t>
            </a:r>
            <a:r>
              <a:rPr lang="en-US" altLang="zh-CN" sz="3000" b="1" i="1">
                <a:solidFill>
                  <a:srgbClr val="000000"/>
                </a:solidFill>
                <a:sym typeface="Symbol" pitchFamily="18" charset="2"/>
              </a:rPr>
              <a:t>y</a:t>
            </a:r>
            <a:r>
              <a:rPr lang="en-US" altLang="zh-CN" sz="3000" b="1" i="1">
                <a:solidFill>
                  <a:srgbClr val="000000"/>
                </a:solidFill>
              </a:rPr>
              <a:t>G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y</a:t>
            </a:r>
            <a:r>
              <a:rPr lang="en-US" altLang="zh-CN" sz="3000" b="1">
                <a:solidFill>
                  <a:srgbClr val="000000"/>
                </a:solidFill>
              </a:rPr>
              <a:t>))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</a:t>
            </a:r>
            <a:r>
              <a:rPr lang="en-US" altLang="zh-CN" sz="3000" b="1" i="1">
                <a:solidFill>
                  <a:srgbClr val="000000"/>
                </a:solidFill>
                <a:sym typeface="Symbol" pitchFamily="18" charset="2"/>
              </a:rPr>
              <a:t>xF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)</a:t>
            </a:r>
            <a:r>
              <a:rPr lang="en-US" altLang="zh-CN" sz="3000" b="1" i="1">
                <a:solidFill>
                  <a:srgbClr val="000000"/>
                </a:solidFill>
              </a:rPr>
              <a:t>yG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y</a:t>
            </a:r>
            <a:r>
              <a:rPr lang="en-US" altLang="zh-CN" sz="3000" b="1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72742" name="Rectangle 6"/>
          <p:cNvSpPr>
            <a:spLocks noChangeArrowheads="1"/>
          </p:cNvSpPr>
          <p:nvPr/>
        </p:nvSpPr>
        <p:spPr bwMode="auto">
          <a:xfrm>
            <a:off x="877888" y="2781300"/>
            <a:ext cx="64309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3000" b="1">
                <a:solidFill>
                  <a:srgbClr val="000000"/>
                </a:solidFill>
              </a:rPr>
              <a:t>(2) 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F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</a:rPr>
              <a:t>)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(</a:t>
            </a:r>
            <a:r>
              <a:rPr lang="en-US" altLang="zh-CN" sz="3000" b="1" i="1">
                <a:solidFill>
                  <a:srgbClr val="000000"/>
                </a:solidFill>
                <a:sym typeface="Symbol" pitchFamily="18" charset="2"/>
              </a:rPr>
              <a:t>F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)</a:t>
            </a:r>
            <a:r>
              <a:rPr lang="en-US" altLang="zh-CN" sz="3000" b="1" i="1">
                <a:solidFill>
                  <a:srgbClr val="000000"/>
                </a:solidFill>
              </a:rPr>
              <a:t>G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</a:rPr>
              <a:t>)))</a:t>
            </a:r>
          </a:p>
        </p:txBody>
      </p:sp>
      <p:sp>
        <p:nvSpPr>
          <p:cNvPr id="372743" name="Rectangle 7"/>
          <p:cNvSpPr>
            <a:spLocks noChangeArrowheads="1"/>
          </p:cNvSpPr>
          <p:nvPr/>
        </p:nvSpPr>
        <p:spPr bwMode="auto">
          <a:xfrm>
            <a:off x="1166813" y="2205038"/>
            <a:ext cx="58531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3000" b="1">
                <a:solidFill>
                  <a:srgbClr val="CC0000"/>
                </a:solidFill>
              </a:rPr>
              <a:t>(</a:t>
            </a:r>
            <a:r>
              <a:rPr lang="en-US" altLang="zh-CN" sz="3000" b="1" i="1">
                <a:solidFill>
                  <a:srgbClr val="CC0000"/>
                </a:solidFill>
              </a:rPr>
              <a:t>A</a:t>
            </a:r>
            <a:r>
              <a:rPr lang="en-US" altLang="zh-CN" sz="3000" b="1">
                <a:solidFill>
                  <a:srgbClr val="CC0000"/>
                </a:solidFill>
                <a:sym typeface="Symbol" pitchFamily="18" charset="2"/>
              </a:rPr>
              <a:t></a:t>
            </a:r>
            <a:r>
              <a:rPr lang="en-US" altLang="zh-CN" sz="3000" b="1" i="1">
                <a:solidFill>
                  <a:srgbClr val="CC0000"/>
                </a:solidFill>
                <a:sym typeface="Symbol" pitchFamily="18" charset="2"/>
              </a:rPr>
              <a:t>B</a:t>
            </a:r>
            <a:r>
              <a:rPr lang="en-US" altLang="zh-CN" sz="3000" b="1">
                <a:solidFill>
                  <a:srgbClr val="CC0000"/>
                </a:solidFill>
              </a:rPr>
              <a:t>)</a:t>
            </a:r>
            <a:r>
              <a:rPr lang="en-US" altLang="zh-CN" sz="3000" b="1">
                <a:solidFill>
                  <a:srgbClr val="CC0000"/>
                </a:solidFill>
                <a:sym typeface="Symbol" pitchFamily="18" charset="2"/>
              </a:rPr>
              <a:t></a:t>
            </a:r>
            <a:r>
              <a:rPr lang="en-US" altLang="zh-CN" sz="3000" b="1" i="1">
                <a:solidFill>
                  <a:srgbClr val="CC0000"/>
                </a:solidFill>
                <a:sym typeface="Symbol" pitchFamily="18" charset="2"/>
              </a:rPr>
              <a:t>A</a:t>
            </a:r>
            <a:r>
              <a:rPr lang="en-US" altLang="zh-CN" sz="3000" b="1">
                <a:solidFill>
                  <a:srgbClr val="CC0000"/>
                </a:solidFill>
                <a:sym typeface="Symbol" pitchFamily="18" charset="2"/>
              </a:rPr>
              <a:t></a:t>
            </a:r>
            <a:r>
              <a:rPr lang="en-US" altLang="zh-CN" sz="3000" b="1" i="1">
                <a:solidFill>
                  <a:srgbClr val="CC0000"/>
                </a:solidFill>
              </a:rPr>
              <a:t>B</a:t>
            </a:r>
            <a:r>
              <a:rPr lang="zh-CN" altLang="en-US" sz="3000" b="1">
                <a:solidFill>
                  <a:srgbClr val="CC0000"/>
                </a:solidFill>
              </a:rPr>
              <a:t>的代换实例</a:t>
            </a:r>
          </a:p>
        </p:txBody>
      </p:sp>
      <p:sp>
        <p:nvSpPr>
          <p:cNvPr id="372744" name="Rectangle 8"/>
          <p:cNvSpPr>
            <a:spLocks noChangeArrowheads="1"/>
          </p:cNvSpPr>
          <p:nvPr/>
        </p:nvSpPr>
        <p:spPr bwMode="auto">
          <a:xfrm>
            <a:off x="1093788" y="3357563"/>
            <a:ext cx="729456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3000" b="1">
                <a:solidFill>
                  <a:srgbClr val="CC0000"/>
                </a:solidFill>
              </a:rPr>
              <a:t>设</a:t>
            </a:r>
            <a:r>
              <a:rPr lang="en-US" altLang="zh-CN" sz="3000" b="1" i="1">
                <a:solidFill>
                  <a:srgbClr val="CC0000"/>
                </a:solidFill>
              </a:rPr>
              <a:t>I</a:t>
            </a:r>
            <a:r>
              <a:rPr lang="zh-CN" altLang="en-US" sz="3000" b="1">
                <a:solidFill>
                  <a:srgbClr val="CC0000"/>
                </a:solidFill>
              </a:rPr>
              <a:t>是任意的一个解释</a:t>
            </a:r>
            <a:r>
              <a:rPr lang="en-US" altLang="zh-CN" sz="3000" b="1">
                <a:solidFill>
                  <a:srgbClr val="CC0000"/>
                </a:solidFill>
              </a:rPr>
              <a:t>, </a:t>
            </a:r>
            <a:r>
              <a:rPr lang="zh-CN" altLang="en-US" sz="3000" b="1">
                <a:solidFill>
                  <a:srgbClr val="CC0000"/>
                </a:solidFill>
              </a:rPr>
              <a:t>对每一个</a:t>
            </a:r>
            <a:r>
              <a:rPr lang="en-US" altLang="zh-CN" sz="3000" b="1" i="1">
                <a:solidFill>
                  <a:srgbClr val="CC0000"/>
                </a:solidFill>
              </a:rPr>
              <a:t>x</a:t>
            </a:r>
            <a:r>
              <a:rPr lang="en-US" altLang="zh-CN" sz="3000" b="1">
                <a:solidFill>
                  <a:srgbClr val="CC0000"/>
                </a:solidFill>
                <a:sym typeface="Symbol" pitchFamily="18" charset="2"/>
              </a:rPr>
              <a:t></a:t>
            </a:r>
            <a:r>
              <a:rPr lang="en-US" altLang="zh-CN" sz="3000" b="1" i="1">
                <a:solidFill>
                  <a:srgbClr val="CC0000"/>
                </a:solidFill>
                <a:sym typeface="Symbol" pitchFamily="18" charset="2"/>
              </a:rPr>
              <a:t>D</a:t>
            </a:r>
            <a:r>
              <a:rPr lang="en-US" altLang="zh-CN" sz="3000" b="1" i="1" baseline="-25000">
                <a:solidFill>
                  <a:srgbClr val="CC0000"/>
                </a:solidFill>
                <a:sym typeface="Symbol" pitchFamily="18" charset="2"/>
              </a:rPr>
              <a:t>I</a:t>
            </a:r>
            <a:r>
              <a:rPr lang="en-US" altLang="zh-CN" sz="3000" b="1">
                <a:solidFill>
                  <a:srgbClr val="CC0000"/>
                </a:solidFill>
                <a:sym typeface="Symbol" pitchFamily="18" charset="2"/>
              </a:rPr>
              <a:t>,</a:t>
            </a:r>
          </a:p>
          <a:p>
            <a:pPr marL="469900" indent="-46990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3000" b="1" i="1">
                <a:solidFill>
                  <a:srgbClr val="CC0000"/>
                </a:solidFill>
              </a:rPr>
              <a:t>        F</a:t>
            </a:r>
            <a:r>
              <a:rPr lang="en-US" altLang="zh-CN" sz="3000" b="1">
                <a:solidFill>
                  <a:srgbClr val="CC0000"/>
                </a:solidFill>
              </a:rPr>
              <a:t>(</a:t>
            </a:r>
            <a:r>
              <a:rPr lang="en-US" altLang="zh-CN" sz="3000" b="1" i="1">
                <a:solidFill>
                  <a:srgbClr val="CC0000"/>
                </a:solidFill>
              </a:rPr>
              <a:t>x</a:t>
            </a:r>
            <a:r>
              <a:rPr lang="en-US" altLang="zh-CN" sz="3000" b="1">
                <a:solidFill>
                  <a:srgbClr val="CC0000"/>
                </a:solidFill>
              </a:rPr>
              <a:t>)</a:t>
            </a:r>
            <a:r>
              <a:rPr lang="en-US" altLang="zh-CN" sz="3000" b="1">
                <a:solidFill>
                  <a:srgbClr val="CC0000"/>
                </a:solidFill>
                <a:sym typeface="Symbol" pitchFamily="18" charset="2"/>
              </a:rPr>
              <a:t>(</a:t>
            </a:r>
            <a:r>
              <a:rPr lang="en-US" altLang="zh-CN" sz="3000" b="1" i="1">
                <a:solidFill>
                  <a:srgbClr val="CC0000"/>
                </a:solidFill>
                <a:sym typeface="Symbol" pitchFamily="18" charset="2"/>
              </a:rPr>
              <a:t>F</a:t>
            </a:r>
            <a:r>
              <a:rPr lang="en-US" altLang="zh-CN" sz="3000" b="1">
                <a:solidFill>
                  <a:srgbClr val="CC0000"/>
                </a:solidFill>
                <a:sym typeface="Symbol" pitchFamily="18" charset="2"/>
              </a:rPr>
              <a:t>(</a:t>
            </a:r>
            <a:r>
              <a:rPr lang="en-US" altLang="zh-CN" sz="3000" b="1" i="1">
                <a:solidFill>
                  <a:srgbClr val="CC0000"/>
                </a:solidFill>
                <a:sym typeface="Symbol" pitchFamily="18" charset="2"/>
              </a:rPr>
              <a:t>x</a:t>
            </a:r>
            <a:r>
              <a:rPr lang="en-US" altLang="zh-CN" sz="3000" b="1">
                <a:solidFill>
                  <a:srgbClr val="CC0000"/>
                </a:solidFill>
                <a:sym typeface="Symbol" pitchFamily="18" charset="2"/>
              </a:rPr>
              <a:t>)</a:t>
            </a:r>
            <a:r>
              <a:rPr lang="en-US" altLang="zh-CN" sz="3000" b="1" i="1">
                <a:solidFill>
                  <a:srgbClr val="CC0000"/>
                </a:solidFill>
              </a:rPr>
              <a:t>G</a:t>
            </a:r>
            <a:r>
              <a:rPr lang="en-US" altLang="zh-CN" sz="3000" b="1">
                <a:solidFill>
                  <a:srgbClr val="CC0000"/>
                </a:solidFill>
              </a:rPr>
              <a:t>(</a:t>
            </a:r>
            <a:r>
              <a:rPr lang="en-US" altLang="zh-CN" sz="3000" b="1" i="1">
                <a:solidFill>
                  <a:srgbClr val="CC0000"/>
                </a:solidFill>
              </a:rPr>
              <a:t>x</a:t>
            </a:r>
            <a:r>
              <a:rPr lang="en-US" altLang="zh-CN" sz="3000" b="1">
                <a:solidFill>
                  <a:srgbClr val="CC0000"/>
                </a:solidFill>
              </a:rPr>
              <a:t>))</a:t>
            </a:r>
            <a:r>
              <a:rPr lang="zh-CN" altLang="en-US" sz="3000" b="1">
                <a:solidFill>
                  <a:srgbClr val="CC0000"/>
                </a:solidFill>
              </a:rPr>
              <a:t>恒为真</a:t>
            </a:r>
          </a:p>
        </p:txBody>
      </p:sp>
    </p:spTree>
    <p:extLst>
      <p:ext uri="{BB962C8B-B14F-4D97-AF65-F5344CB8AC3E}">
        <p14:creationId xmlns:p14="http://schemas.microsoft.com/office/powerpoint/2010/main" val="42550620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2" grpId="0"/>
      <p:bldP spid="372743" grpId="0"/>
      <p:bldP spid="3727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883F7B8D-67B8-4F42-B849-1144280C0375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2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基本要求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准确地将给定命题符号化</a:t>
            </a:r>
          </a:p>
          <a:p>
            <a:pPr eaLnBrk="1" hangingPunct="1"/>
            <a:r>
              <a:rPr lang="zh-CN" altLang="en-US" smtClean="0"/>
              <a:t>理解一阶语言的概念</a:t>
            </a:r>
          </a:p>
          <a:p>
            <a:pPr eaLnBrk="1" hangingPunct="1"/>
            <a:r>
              <a:rPr lang="zh-CN" altLang="en-US" smtClean="0"/>
              <a:t>深刻理解一阶语言的解释</a:t>
            </a:r>
          </a:p>
          <a:p>
            <a:pPr eaLnBrk="1" hangingPunct="1"/>
            <a:r>
              <a:rPr lang="zh-CN" altLang="en-US" smtClean="0"/>
              <a:t>熟练地给出公式的解释</a:t>
            </a:r>
          </a:p>
          <a:p>
            <a:pPr eaLnBrk="1" hangingPunct="1"/>
            <a:r>
              <a:rPr lang="zh-CN" altLang="en-US" smtClean="0"/>
              <a:t>记住闭式的性质并能应用它</a:t>
            </a:r>
          </a:p>
          <a:p>
            <a:pPr eaLnBrk="1" hangingPunct="1"/>
            <a:r>
              <a:rPr lang="zh-CN" altLang="en-US" smtClean="0"/>
              <a:t>深刻理解永真式、矛盾式、可满足式的概念</a:t>
            </a:r>
            <a:r>
              <a:rPr lang="en-US" altLang="zh-CN" smtClean="0"/>
              <a:t>, </a:t>
            </a:r>
            <a:r>
              <a:rPr lang="zh-CN" altLang="en-US" smtClean="0"/>
              <a:t>会判断简单公式的类型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048293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BEC4B3E-9625-49B0-8346-89B00D069440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3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1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在分别取个体域为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       </a:t>
            </a:r>
            <a:r>
              <a:rPr lang="en-US" altLang="zh-CN" smtClean="0"/>
              <a:t>(a) </a:t>
            </a:r>
            <a:r>
              <a:rPr lang="en-US" altLang="zh-CN" i="1" smtClean="0"/>
              <a:t>D</a:t>
            </a:r>
            <a:r>
              <a:rPr lang="en-US" altLang="zh-CN" smtClean="0"/>
              <a:t>1=N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i="1" smtClean="0"/>
              <a:t>       </a:t>
            </a:r>
            <a:r>
              <a:rPr lang="en-US" altLang="zh-CN" smtClean="0"/>
              <a:t>(b) </a:t>
            </a:r>
            <a:r>
              <a:rPr lang="en-US" altLang="zh-CN" i="1" smtClean="0"/>
              <a:t>D</a:t>
            </a:r>
            <a:r>
              <a:rPr lang="en-US" altLang="zh-CN" smtClean="0"/>
              <a:t>2=R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       (c) </a:t>
            </a:r>
            <a:r>
              <a:rPr lang="en-US" altLang="zh-CN" i="1" smtClean="0"/>
              <a:t>D</a:t>
            </a:r>
            <a:r>
              <a:rPr lang="en-US" altLang="zh-CN" smtClean="0"/>
              <a:t>3</a:t>
            </a:r>
            <a:r>
              <a:rPr lang="zh-CN" altLang="en-US" smtClean="0"/>
              <a:t>为全总个体域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  的条件下</a:t>
            </a:r>
            <a:r>
              <a:rPr lang="en-US" altLang="zh-CN" smtClean="0"/>
              <a:t>, </a:t>
            </a:r>
            <a:r>
              <a:rPr lang="zh-CN" altLang="en-US" smtClean="0"/>
              <a:t>将下面命题符号化，并讨论真值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  </a:t>
            </a:r>
            <a:r>
              <a:rPr lang="en-US" altLang="zh-CN" smtClean="0"/>
              <a:t>(1)  </a:t>
            </a:r>
            <a:r>
              <a:rPr lang="zh-CN" altLang="en-US" smtClean="0"/>
              <a:t>对于任意的数</a:t>
            </a:r>
            <a:r>
              <a:rPr lang="en-US" altLang="zh-CN" i="1" smtClean="0"/>
              <a:t>x</a:t>
            </a:r>
            <a:r>
              <a:rPr lang="zh-CN" altLang="en-US" smtClean="0"/>
              <a:t>，均有</a:t>
            </a:r>
            <a:r>
              <a:rPr lang="en-US" altLang="zh-CN" smtClean="0"/>
              <a:t>(x</a:t>
            </a:r>
            <a:r>
              <a:rPr lang="en-US" altLang="zh-CN" baseline="30000" smtClean="0"/>
              <a:t>2</a:t>
            </a:r>
            <a:r>
              <a:rPr lang="en-US" altLang="zh-CN" smtClean="0"/>
              <a:t>-4)=(x-2)(x+2)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  (2)  </a:t>
            </a:r>
            <a:r>
              <a:rPr lang="zh-CN" altLang="en-US" smtClean="0"/>
              <a:t>存在数</a:t>
            </a:r>
            <a:r>
              <a:rPr lang="en-US" altLang="zh-CN" i="1" smtClean="0"/>
              <a:t>x</a:t>
            </a:r>
            <a:r>
              <a:rPr lang="zh-CN" altLang="en-US" smtClean="0"/>
              <a:t>，使得</a:t>
            </a:r>
            <a:r>
              <a:rPr lang="zh-CN" altLang="en-US" i="1" smtClean="0"/>
              <a:t>  </a:t>
            </a:r>
            <a:r>
              <a:rPr lang="en-US" altLang="zh-CN" i="1" smtClean="0"/>
              <a:t>x</a:t>
            </a:r>
            <a:r>
              <a:rPr lang="en-US" altLang="zh-CN" smtClean="0"/>
              <a:t>+7=5</a:t>
            </a:r>
            <a:endParaRPr lang="en-US" altLang="zh-CN" b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/>
              <a:t>解：</a:t>
            </a:r>
            <a:r>
              <a:rPr lang="en-US" altLang="zh-CN" smtClean="0"/>
              <a:t>(1) </a:t>
            </a:r>
            <a:r>
              <a:rPr lang="zh-CN" altLang="en-US" smtClean="0"/>
              <a:t>设</a:t>
            </a:r>
            <a:r>
              <a:rPr lang="en-US" altLang="zh-CN" smtClean="0"/>
              <a:t>G(x): (x</a:t>
            </a:r>
            <a:r>
              <a:rPr lang="en-US" altLang="zh-CN" baseline="30000" smtClean="0"/>
              <a:t>2</a:t>
            </a:r>
            <a:r>
              <a:rPr lang="en-US" altLang="zh-CN" smtClean="0"/>
              <a:t>-4)=(x-2)(x+2)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              (a) </a:t>
            </a:r>
            <a:r>
              <a:rPr lang="en-US" altLang="zh-CN" smtClean="0">
                <a:sym typeface="Symbol" pitchFamily="18" charset="2"/>
              </a:rPr>
              <a:t></a:t>
            </a:r>
            <a:r>
              <a:rPr lang="en-US" altLang="zh-CN" i="1" smtClean="0"/>
              <a:t>xG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                                         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              (b) </a:t>
            </a:r>
            <a:r>
              <a:rPr lang="en-US" altLang="zh-CN" smtClean="0">
                <a:sym typeface="Symbol" pitchFamily="18" charset="2"/>
              </a:rPr>
              <a:t></a:t>
            </a:r>
            <a:r>
              <a:rPr lang="en-US" altLang="zh-CN" i="1" smtClean="0"/>
              <a:t>xG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              (c) </a:t>
            </a:r>
            <a:r>
              <a:rPr lang="zh-CN" altLang="en-US" smtClean="0"/>
              <a:t>又设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):</a:t>
            </a:r>
            <a:r>
              <a:rPr lang="en-US" altLang="zh-CN" i="1" smtClean="0"/>
              <a:t>x</a:t>
            </a:r>
            <a:r>
              <a:rPr lang="zh-CN" altLang="en-US" smtClean="0"/>
              <a:t>是实数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               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i="1" smtClean="0"/>
              <a:t>x</a:t>
            </a:r>
            <a:r>
              <a:rPr lang="en-US" altLang="zh-CN" smtClean="0"/>
              <a:t>(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))</a:t>
            </a:r>
          </a:p>
        </p:txBody>
      </p:sp>
      <p:sp>
        <p:nvSpPr>
          <p:cNvPr id="489476" name="Text Box 4"/>
          <p:cNvSpPr txBox="1">
            <a:spLocks noChangeArrowheads="1"/>
          </p:cNvSpPr>
          <p:nvPr/>
        </p:nvSpPr>
        <p:spPr bwMode="auto">
          <a:xfrm>
            <a:off x="5795963" y="5661025"/>
            <a:ext cx="1223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CC0000"/>
                </a:solidFill>
              </a:rPr>
              <a:t> </a:t>
            </a:r>
            <a:r>
              <a:rPr lang="zh-CN" altLang="en-US">
                <a:solidFill>
                  <a:srgbClr val="CC0000"/>
                </a:solidFill>
              </a:rPr>
              <a:t>真</a:t>
            </a:r>
          </a:p>
        </p:txBody>
      </p:sp>
      <p:sp>
        <p:nvSpPr>
          <p:cNvPr id="489477" name="Text Box 5"/>
          <p:cNvSpPr txBox="1">
            <a:spLocks noChangeArrowheads="1"/>
          </p:cNvSpPr>
          <p:nvPr/>
        </p:nvSpPr>
        <p:spPr bwMode="auto">
          <a:xfrm>
            <a:off x="5795963" y="4797425"/>
            <a:ext cx="1223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CC0000"/>
                </a:solidFill>
              </a:rPr>
              <a:t> </a:t>
            </a:r>
            <a:r>
              <a:rPr lang="zh-CN" altLang="en-US">
                <a:solidFill>
                  <a:srgbClr val="CC0000"/>
                </a:solidFill>
              </a:rPr>
              <a:t>真</a:t>
            </a:r>
          </a:p>
        </p:txBody>
      </p:sp>
      <p:sp>
        <p:nvSpPr>
          <p:cNvPr id="489478" name="Text Box 6"/>
          <p:cNvSpPr txBox="1">
            <a:spLocks noChangeArrowheads="1"/>
          </p:cNvSpPr>
          <p:nvPr/>
        </p:nvSpPr>
        <p:spPr bwMode="auto">
          <a:xfrm>
            <a:off x="5795963" y="4392613"/>
            <a:ext cx="1223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CC0000"/>
                </a:solidFill>
              </a:rPr>
              <a:t> </a:t>
            </a:r>
            <a:r>
              <a:rPr lang="zh-CN" altLang="en-US">
                <a:solidFill>
                  <a:srgbClr val="CC0000"/>
                </a:solidFill>
              </a:rPr>
              <a:t>真</a:t>
            </a:r>
          </a:p>
        </p:txBody>
      </p:sp>
    </p:spTree>
    <p:extLst>
      <p:ext uri="{BB962C8B-B14F-4D97-AF65-F5344CB8AC3E}">
        <p14:creationId xmlns:p14="http://schemas.microsoft.com/office/powerpoint/2010/main" val="42143767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6" grpId="0"/>
      <p:bldP spid="489477" grpId="0"/>
      <p:bldP spid="4894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7DDD315D-5A4F-4014-856E-74E0EAE487E9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4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imes New Roman" pitchFamily="18" charset="0"/>
              </a:rPr>
              <a:t>练习</a:t>
            </a:r>
            <a:r>
              <a:rPr lang="en-US" altLang="zh-CN" smtClean="0">
                <a:latin typeface="Times New Roman" pitchFamily="18" charset="0"/>
              </a:rPr>
              <a:t>1(</a:t>
            </a:r>
            <a:r>
              <a:rPr lang="zh-CN" altLang="en-US" smtClean="0">
                <a:latin typeface="Times New Roman" pitchFamily="18" charset="0"/>
              </a:rPr>
              <a:t>续</a:t>
            </a:r>
            <a:r>
              <a:rPr lang="en-US" altLang="zh-CN" smtClean="0">
                <a:latin typeface="Times New Roman" pitchFamily="18" charset="0"/>
              </a:rPr>
              <a:t>)</a:t>
            </a:r>
          </a:p>
        </p:txBody>
      </p:sp>
      <p:sp>
        <p:nvSpPr>
          <p:cNvPr id="655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endParaRPr lang="zh-CN" altLang="en-US" sz="27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317462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455613" y="1700213"/>
            <a:ext cx="4621212" cy="1081087"/>
          </a:xfrm>
          <a:noFill/>
        </p:spPr>
        <p:txBody>
          <a:bodyPr/>
          <a:lstStyle/>
          <a:p>
            <a:pPr marL="274638" indent="-274638" eaLnBrk="1" hangingPunct="1">
              <a:buFont typeface="Wingdings" pitchFamily="2" charset="2"/>
              <a:buNone/>
            </a:pPr>
            <a:r>
              <a:rPr lang="zh-CN" altLang="en-US" smtClean="0"/>
              <a:t>解   设</a:t>
            </a:r>
            <a:r>
              <a:rPr lang="en-US" altLang="zh-CN" i="1" smtClean="0"/>
              <a:t>H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：</a:t>
            </a:r>
            <a:r>
              <a:rPr lang="en-US" altLang="zh-CN" i="1" smtClean="0"/>
              <a:t>x</a:t>
            </a:r>
            <a:r>
              <a:rPr lang="en-US" altLang="zh-CN" smtClean="0"/>
              <a:t>+7=5</a:t>
            </a:r>
          </a:p>
          <a:p>
            <a:pPr marL="274638" indent="-274638" eaLnBrk="1" hangingPunct="1">
              <a:buFont typeface="Wingdings" pitchFamily="2" charset="2"/>
              <a:buNone/>
            </a:pPr>
            <a:r>
              <a:rPr lang="en-US" altLang="zh-CN" smtClean="0"/>
              <a:t>      (a) </a:t>
            </a:r>
            <a:r>
              <a:rPr lang="en-US" altLang="zh-CN" smtClean="0">
                <a:sym typeface="Symbol" pitchFamily="18" charset="2"/>
              </a:rPr>
              <a:t></a:t>
            </a:r>
            <a:r>
              <a:rPr lang="en-US" altLang="zh-CN" i="1" smtClean="0"/>
              <a:t>xH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</a:p>
        </p:txBody>
      </p:sp>
      <p:sp>
        <p:nvSpPr>
          <p:cNvPr id="65542" name="Rectangle 23"/>
          <p:cNvSpPr>
            <a:spLocks noChangeArrowheads="1"/>
          </p:cNvSpPr>
          <p:nvPr/>
        </p:nvSpPr>
        <p:spPr bwMode="auto">
          <a:xfrm>
            <a:off x="312738" y="1196975"/>
            <a:ext cx="84359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4638" indent="-274638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3000" b="1">
                <a:solidFill>
                  <a:srgbClr val="000000"/>
                </a:solidFill>
              </a:rPr>
              <a:t> (2)  </a:t>
            </a:r>
            <a:r>
              <a:rPr lang="zh-CN" altLang="en-US" sz="3000" b="1">
                <a:solidFill>
                  <a:srgbClr val="000000"/>
                </a:solidFill>
              </a:rPr>
              <a:t>存在数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zh-CN" altLang="en-US" sz="3000" b="1">
                <a:solidFill>
                  <a:srgbClr val="000000"/>
                </a:solidFill>
              </a:rPr>
              <a:t>，使得</a:t>
            </a:r>
            <a:r>
              <a:rPr lang="zh-CN" altLang="en-US" sz="3000" b="1" i="1">
                <a:solidFill>
                  <a:srgbClr val="000000"/>
                </a:solidFill>
              </a:rPr>
              <a:t>  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</a:rPr>
              <a:t>+7=5</a:t>
            </a:r>
          </a:p>
        </p:txBody>
      </p:sp>
      <p:sp>
        <p:nvSpPr>
          <p:cNvPr id="317464" name="Rectangle 24"/>
          <p:cNvSpPr>
            <a:spLocks noChangeArrowheads="1"/>
          </p:cNvSpPr>
          <p:nvPr/>
        </p:nvSpPr>
        <p:spPr bwMode="auto">
          <a:xfrm>
            <a:off x="1031875" y="2709863"/>
            <a:ext cx="30353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4638" indent="-274638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3000" b="1">
                <a:solidFill>
                  <a:srgbClr val="000000"/>
                </a:solidFill>
              </a:rPr>
              <a:t>(b) 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</a:t>
            </a:r>
            <a:r>
              <a:rPr lang="en-US" altLang="zh-CN" sz="3000" b="1" i="1">
                <a:solidFill>
                  <a:srgbClr val="000000"/>
                </a:solidFill>
              </a:rPr>
              <a:t>xH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17465" name="Rectangle 25"/>
          <p:cNvSpPr>
            <a:spLocks noChangeArrowheads="1"/>
          </p:cNvSpPr>
          <p:nvPr/>
        </p:nvSpPr>
        <p:spPr bwMode="auto">
          <a:xfrm>
            <a:off x="1031875" y="3213100"/>
            <a:ext cx="39719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4638" indent="-274638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3000" b="1">
                <a:solidFill>
                  <a:srgbClr val="000000"/>
                </a:solidFill>
              </a:rPr>
              <a:t>(c) </a:t>
            </a:r>
            <a:r>
              <a:rPr lang="zh-CN" altLang="en-US" sz="3000" b="1">
                <a:solidFill>
                  <a:srgbClr val="000000"/>
                </a:solidFill>
              </a:rPr>
              <a:t>又设</a:t>
            </a:r>
            <a:r>
              <a:rPr lang="en-US" altLang="zh-CN" sz="3000" b="1" i="1">
                <a:solidFill>
                  <a:srgbClr val="000000"/>
                </a:solidFill>
              </a:rPr>
              <a:t>F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</a:rPr>
              <a:t>)</a:t>
            </a:r>
            <a:r>
              <a:rPr lang="zh-CN" altLang="en-US" sz="3000" b="1">
                <a:solidFill>
                  <a:srgbClr val="000000"/>
                </a:solidFill>
              </a:rPr>
              <a:t>：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zh-CN" altLang="en-US" sz="3000" b="1">
                <a:solidFill>
                  <a:srgbClr val="000000"/>
                </a:solidFill>
              </a:rPr>
              <a:t>为实数</a:t>
            </a:r>
          </a:p>
          <a:p>
            <a:pPr marL="274638" indent="-274638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3000" b="1">
                <a:solidFill>
                  <a:srgbClr val="000000"/>
                </a:solidFill>
              </a:rPr>
              <a:t>        </a:t>
            </a:r>
            <a:r>
              <a:rPr lang="zh-CN" altLang="en-US" sz="3000" b="1">
                <a:solidFill>
                  <a:srgbClr val="000000"/>
                </a:solidFill>
                <a:sym typeface="Symbol" pitchFamily="18" charset="2"/>
              </a:rPr>
              <a:t>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F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</a:rPr>
              <a:t>)</a:t>
            </a: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</a:t>
            </a:r>
            <a:r>
              <a:rPr lang="en-US" altLang="zh-CN" sz="3000" b="1" i="1">
                <a:solidFill>
                  <a:srgbClr val="000000"/>
                </a:solidFill>
              </a:rPr>
              <a:t>H</a:t>
            </a:r>
            <a:r>
              <a:rPr lang="en-US" altLang="zh-CN" sz="3000" b="1">
                <a:solidFill>
                  <a:srgbClr val="000000"/>
                </a:solidFill>
              </a:rPr>
              <a:t>(</a:t>
            </a:r>
            <a:r>
              <a:rPr lang="en-US" altLang="zh-CN" sz="3000" b="1" i="1">
                <a:solidFill>
                  <a:srgbClr val="000000"/>
                </a:solidFill>
              </a:rPr>
              <a:t>x</a:t>
            </a:r>
            <a:r>
              <a:rPr lang="en-US" altLang="zh-CN" sz="3000" b="1">
                <a:solidFill>
                  <a:srgbClr val="000000"/>
                </a:solidFill>
              </a:rPr>
              <a:t>))</a:t>
            </a:r>
          </a:p>
        </p:txBody>
      </p:sp>
      <p:sp>
        <p:nvSpPr>
          <p:cNvPr id="317466" name="Rectangle 26"/>
          <p:cNvSpPr>
            <a:spLocks noChangeArrowheads="1"/>
          </p:cNvSpPr>
          <p:nvPr/>
        </p:nvSpPr>
        <p:spPr bwMode="auto">
          <a:xfrm>
            <a:off x="312738" y="4581525"/>
            <a:ext cx="843597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4638" indent="-274638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3000" b="1">
                <a:solidFill>
                  <a:srgbClr val="000000"/>
                </a:solidFill>
              </a:rPr>
              <a:t>   </a:t>
            </a:r>
            <a:r>
              <a:rPr lang="zh-CN" altLang="en-US" sz="3000" b="1">
                <a:solidFill>
                  <a:srgbClr val="000000"/>
                </a:solidFill>
              </a:rPr>
              <a:t>本例说明：不同个体域内，命题符号化形式可能不同（也可能相同），真值可能不同（也可能相同）</a:t>
            </a:r>
            <a:r>
              <a:rPr lang="en-US" altLang="zh-CN" sz="3000" b="1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17467" name="Rectangle 27"/>
          <p:cNvSpPr>
            <a:spLocks noChangeArrowheads="1"/>
          </p:cNvSpPr>
          <p:nvPr/>
        </p:nvSpPr>
        <p:spPr bwMode="auto">
          <a:xfrm>
            <a:off x="5148263" y="2708275"/>
            <a:ext cx="10080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4638" indent="-274638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3000" b="1">
                <a:solidFill>
                  <a:srgbClr val="CC0000"/>
                </a:solidFill>
              </a:rPr>
              <a:t>真</a:t>
            </a:r>
          </a:p>
        </p:txBody>
      </p:sp>
      <p:sp>
        <p:nvSpPr>
          <p:cNvPr id="317468" name="Rectangle 28"/>
          <p:cNvSpPr>
            <a:spLocks noChangeArrowheads="1"/>
          </p:cNvSpPr>
          <p:nvPr/>
        </p:nvSpPr>
        <p:spPr bwMode="auto">
          <a:xfrm>
            <a:off x="5148263" y="3571875"/>
            <a:ext cx="10080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4638" indent="-274638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3000" b="1">
                <a:solidFill>
                  <a:srgbClr val="CC0000"/>
                </a:solidFill>
              </a:rPr>
              <a:t>真</a:t>
            </a:r>
          </a:p>
        </p:txBody>
      </p:sp>
      <p:sp>
        <p:nvSpPr>
          <p:cNvPr id="317469" name="Rectangle 29"/>
          <p:cNvSpPr>
            <a:spLocks noChangeArrowheads="1"/>
          </p:cNvSpPr>
          <p:nvPr/>
        </p:nvSpPr>
        <p:spPr bwMode="auto">
          <a:xfrm>
            <a:off x="5148263" y="2133600"/>
            <a:ext cx="10080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4638" indent="-274638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zh-CN" altLang="en-US" sz="3000" b="1">
                <a:solidFill>
                  <a:srgbClr val="CC0000"/>
                </a:solidFill>
              </a:rPr>
              <a:t>假</a:t>
            </a:r>
          </a:p>
        </p:txBody>
      </p:sp>
    </p:spTree>
    <p:extLst>
      <p:ext uri="{BB962C8B-B14F-4D97-AF65-F5344CB8AC3E}">
        <p14:creationId xmlns:p14="http://schemas.microsoft.com/office/powerpoint/2010/main" val="16505497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2" grpId="0" build="p" bldLvl="2"/>
      <p:bldP spid="317464" grpId="0"/>
      <p:bldP spid="317465" grpId="0"/>
      <p:bldP spid="317466" grpId="0"/>
      <p:bldP spid="317467" grpId="0"/>
      <p:bldP spid="317468" grpId="0"/>
      <p:bldP spid="3174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B011E080-72DF-40BA-AFAB-768A682C1AC5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5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2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CN" smtClean="0"/>
              <a:t>2.  </a:t>
            </a:r>
            <a:r>
              <a:rPr lang="zh-CN" altLang="en-US" smtClean="0"/>
              <a:t>在一阶逻辑中将下列命题符号化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mtClean="0"/>
              <a:t>  </a:t>
            </a:r>
            <a:r>
              <a:rPr lang="en-US" altLang="zh-CN" smtClean="0"/>
              <a:t>(1) </a:t>
            </a:r>
            <a:r>
              <a:rPr lang="zh-CN" altLang="en-US" smtClean="0"/>
              <a:t>大熊猫都可爱。</a:t>
            </a:r>
          </a:p>
          <a:p>
            <a:pPr eaLnBrk="1" hangingPunct="1">
              <a:spcBef>
                <a:spcPct val="10000"/>
              </a:spcBef>
            </a:pPr>
            <a:endParaRPr lang="zh-CN" altLang="en-US" smtClean="0"/>
          </a:p>
          <a:p>
            <a:pPr eaLnBrk="1" hangingPunct="1">
              <a:spcBef>
                <a:spcPct val="10000"/>
              </a:spcBef>
            </a:pPr>
            <a:endParaRPr lang="zh-CN" altLang="en-US" smtClean="0"/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mtClean="0"/>
              <a:t>(2) </a:t>
            </a:r>
            <a:r>
              <a:rPr lang="zh-CN" altLang="en-US" smtClean="0"/>
              <a:t>有人爱发脾气。</a:t>
            </a:r>
          </a:p>
          <a:p>
            <a:pPr eaLnBrk="1" hangingPunct="1">
              <a:spcBef>
                <a:spcPct val="10000"/>
              </a:spcBef>
            </a:pPr>
            <a:endParaRPr lang="zh-CN" altLang="en-US" smtClean="0"/>
          </a:p>
          <a:p>
            <a:pPr eaLnBrk="1" hangingPunct="1">
              <a:spcBef>
                <a:spcPct val="10000"/>
              </a:spcBef>
            </a:pPr>
            <a:endParaRPr lang="zh-CN" altLang="en-US" smtClean="0"/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mtClean="0"/>
              <a:t>(3) </a:t>
            </a:r>
            <a:r>
              <a:rPr lang="zh-CN" altLang="en-US" smtClean="0"/>
              <a:t>说所有人都爱吃面包是不对的。</a:t>
            </a:r>
          </a:p>
          <a:p>
            <a:pPr eaLnBrk="1" hangingPunct="1">
              <a:spcBef>
                <a:spcPct val="10000"/>
              </a:spcBef>
            </a:pPr>
            <a:endParaRPr lang="en-US" altLang="zh-CN" smtClean="0"/>
          </a:p>
        </p:txBody>
      </p:sp>
      <p:sp>
        <p:nvSpPr>
          <p:cNvPr id="398340" name="Text Box 4"/>
          <p:cNvSpPr txBox="1">
            <a:spLocks noChangeArrowheads="1"/>
          </p:cNvSpPr>
          <p:nvPr/>
        </p:nvSpPr>
        <p:spPr bwMode="auto">
          <a:xfrm>
            <a:off x="971550" y="2060575"/>
            <a:ext cx="56165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>
                <a:solidFill>
                  <a:srgbClr val="CC0000"/>
                </a:solidFill>
                <a:sym typeface="Symbol" pitchFamily="18" charset="2"/>
              </a:rPr>
              <a:t>设</a:t>
            </a: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): 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zh-CN" altLang="en-US">
                <a:solidFill>
                  <a:srgbClr val="CC0000"/>
                </a:solidFill>
              </a:rPr>
              <a:t>为大熊猫，</a:t>
            </a:r>
            <a:r>
              <a:rPr lang="en-US" altLang="zh-CN" i="1">
                <a:solidFill>
                  <a:srgbClr val="CC0000"/>
                </a:solidFill>
              </a:rPr>
              <a:t>G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): 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zh-CN" altLang="en-US">
                <a:solidFill>
                  <a:srgbClr val="CC0000"/>
                </a:solidFill>
              </a:rPr>
              <a:t>可爱</a:t>
            </a:r>
            <a:endParaRPr lang="zh-CN" altLang="en-US" b="0">
              <a:solidFill>
                <a:srgbClr val="CC0000"/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>
                <a:solidFill>
                  <a:srgbClr val="CC0000"/>
                </a:solidFill>
                <a:sym typeface="Symbol" pitchFamily="18" charset="2"/>
              </a:rPr>
              <a:t>       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>
                <a:solidFill>
                  <a:srgbClr val="CC0000"/>
                </a:solidFill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CC0000"/>
                </a:solidFill>
              </a:rPr>
              <a:t>G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))</a:t>
            </a:r>
            <a:r>
              <a:rPr lang="en-US" altLang="zh-CN">
                <a:solidFill>
                  <a:srgbClr val="CC0000"/>
                </a:solidFill>
                <a:latin typeface="Arial" pitchFamily="34" charset="0"/>
              </a:rPr>
              <a:t>    </a:t>
            </a:r>
          </a:p>
        </p:txBody>
      </p:sp>
      <p:sp>
        <p:nvSpPr>
          <p:cNvPr id="398341" name="Text Box 5"/>
          <p:cNvSpPr txBox="1">
            <a:spLocks noChangeArrowheads="1"/>
          </p:cNvSpPr>
          <p:nvPr/>
        </p:nvSpPr>
        <p:spPr bwMode="auto">
          <a:xfrm>
            <a:off x="1042988" y="3644900"/>
            <a:ext cx="5688012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>
                <a:solidFill>
                  <a:srgbClr val="CC0000"/>
                </a:solidFill>
              </a:rPr>
              <a:t>设</a:t>
            </a: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):  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zh-CN" altLang="en-US">
                <a:solidFill>
                  <a:srgbClr val="CC0000"/>
                </a:solidFill>
              </a:rPr>
              <a:t>是人，</a:t>
            </a:r>
            <a:r>
              <a:rPr lang="en-US" altLang="zh-CN" i="1">
                <a:solidFill>
                  <a:srgbClr val="CC0000"/>
                </a:solidFill>
              </a:rPr>
              <a:t>G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): 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zh-CN" altLang="en-US">
                <a:solidFill>
                  <a:srgbClr val="CC0000"/>
                </a:solidFill>
              </a:rPr>
              <a:t>爱发脾气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>
                <a:solidFill>
                  <a:srgbClr val="CC0000"/>
                </a:solidFill>
                <a:sym typeface="Symbol" pitchFamily="18" charset="2"/>
              </a:rPr>
              <a:t>      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>
                <a:solidFill>
                  <a:srgbClr val="CC0000"/>
                </a:solidFill>
                <a:sym typeface="Symbol" pitchFamily="18" charset="2"/>
              </a:rPr>
              <a:t></a:t>
            </a:r>
            <a:r>
              <a:rPr lang="en-US" altLang="zh-CN" i="1">
                <a:solidFill>
                  <a:srgbClr val="CC0000"/>
                </a:solidFill>
              </a:rPr>
              <a:t>G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))</a:t>
            </a:r>
          </a:p>
        </p:txBody>
      </p:sp>
      <p:sp>
        <p:nvSpPr>
          <p:cNvPr id="398342" name="Text Box 6"/>
          <p:cNvSpPr txBox="1">
            <a:spLocks noChangeArrowheads="1"/>
          </p:cNvSpPr>
          <p:nvPr/>
        </p:nvSpPr>
        <p:spPr bwMode="auto">
          <a:xfrm>
            <a:off x="1044575" y="5157788"/>
            <a:ext cx="7199313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>
                <a:solidFill>
                  <a:srgbClr val="CC0000"/>
                </a:solidFill>
              </a:rPr>
              <a:t>设</a:t>
            </a: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):  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zh-CN" altLang="en-US">
                <a:solidFill>
                  <a:srgbClr val="CC0000"/>
                </a:solidFill>
              </a:rPr>
              <a:t>是人，</a:t>
            </a:r>
            <a:r>
              <a:rPr lang="en-US" altLang="zh-CN" i="1">
                <a:solidFill>
                  <a:srgbClr val="CC0000"/>
                </a:solidFill>
              </a:rPr>
              <a:t>G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): 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zh-CN" altLang="en-US">
                <a:solidFill>
                  <a:srgbClr val="CC0000"/>
                </a:solidFill>
              </a:rPr>
              <a:t>爱吃面包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b="0">
                <a:solidFill>
                  <a:srgbClr val="CC0000"/>
                </a:solidFill>
              </a:rPr>
              <a:t> </a:t>
            </a:r>
            <a:r>
              <a:rPr lang="zh-CN" altLang="en-US">
                <a:solidFill>
                  <a:srgbClr val="CC0000"/>
                </a:solidFill>
                <a:sym typeface="Symbol" pitchFamily="18" charset="2"/>
              </a:rPr>
              <a:t>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>
                <a:solidFill>
                  <a:srgbClr val="CC0000"/>
                </a:solidFill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CC0000"/>
                </a:solidFill>
              </a:rPr>
              <a:t>G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)) </a:t>
            </a:r>
            <a:r>
              <a:rPr lang="zh-CN" altLang="en-US">
                <a:solidFill>
                  <a:srgbClr val="CC0000"/>
                </a:solidFill>
              </a:rPr>
              <a:t>或 </a:t>
            </a:r>
            <a:r>
              <a:rPr lang="zh-CN" altLang="en-US">
                <a:solidFill>
                  <a:srgbClr val="CC0000"/>
                </a:solidFill>
                <a:sym typeface="Symbol" pitchFamily="18" charset="2"/>
              </a:rPr>
              <a:t>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>
                <a:solidFill>
                  <a:srgbClr val="CC0000"/>
                </a:solidFill>
                <a:sym typeface="Symbol" pitchFamily="18" charset="2"/>
              </a:rPr>
              <a:t></a:t>
            </a:r>
            <a:r>
              <a:rPr lang="en-US" altLang="zh-CN" i="1">
                <a:solidFill>
                  <a:srgbClr val="CC0000"/>
                </a:solidFill>
              </a:rPr>
              <a:t>G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7267184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8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8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8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8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0" grpId="0" build="p"/>
      <p:bldP spid="398341" grpId="0" build="p"/>
      <p:bldP spid="39834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0B200E74-1C01-4FD5-A5A7-774776072D62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6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>
                <a:latin typeface="Times New Roman" pitchFamily="18" charset="0"/>
              </a:rPr>
              <a:t>2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(4) </a:t>
            </a:r>
            <a:r>
              <a:rPr lang="zh-CN" altLang="en-US" smtClean="0"/>
              <a:t>没有不爱吃糖的人。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zh-CN" altLang="en-US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zh-CN" altLang="en-US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(5) </a:t>
            </a:r>
            <a:r>
              <a:rPr lang="zh-CN" altLang="en-US" smtClean="0"/>
              <a:t>任何两个不同的人都不一样高。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zh-CN" altLang="en-US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zh-CN" altLang="en-US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zh-CN" altLang="en-US" smtClean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(6) </a:t>
            </a:r>
            <a:r>
              <a:rPr lang="zh-CN" altLang="en-US" smtClean="0"/>
              <a:t>不是所有的汽车都比所有的火车快。</a:t>
            </a:r>
          </a:p>
        </p:txBody>
      </p:sp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468313" y="1557338"/>
            <a:ext cx="68389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CC0000"/>
                </a:solidFill>
              </a:rPr>
              <a:t>设</a:t>
            </a: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): 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zh-CN" altLang="en-US">
                <a:solidFill>
                  <a:srgbClr val="CC0000"/>
                </a:solidFill>
              </a:rPr>
              <a:t>是人，</a:t>
            </a:r>
            <a:r>
              <a:rPr lang="en-US" altLang="zh-CN" i="1">
                <a:solidFill>
                  <a:srgbClr val="CC0000"/>
                </a:solidFill>
              </a:rPr>
              <a:t>G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): 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zh-CN" altLang="en-US">
                <a:solidFill>
                  <a:srgbClr val="CC0000"/>
                </a:solidFill>
              </a:rPr>
              <a:t>爱吃糖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CC0000"/>
                </a:solidFill>
                <a:sym typeface="Symbol" pitchFamily="18" charset="2"/>
              </a:rPr>
              <a:t>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>
                <a:solidFill>
                  <a:srgbClr val="CC0000"/>
                </a:solidFill>
                <a:sym typeface="Symbol" pitchFamily="18" charset="2"/>
              </a:rPr>
              <a:t></a:t>
            </a:r>
            <a:r>
              <a:rPr lang="en-US" altLang="zh-CN" i="1">
                <a:solidFill>
                  <a:srgbClr val="CC0000"/>
                </a:solidFill>
              </a:rPr>
              <a:t>G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)) </a:t>
            </a:r>
            <a:r>
              <a:rPr lang="zh-CN" altLang="en-US">
                <a:solidFill>
                  <a:srgbClr val="CC0000"/>
                </a:solidFill>
              </a:rPr>
              <a:t>或 </a:t>
            </a:r>
            <a:r>
              <a:rPr lang="zh-CN" altLang="en-US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>
                <a:solidFill>
                  <a:srgbClr val="CC0000"/>
                </a:solidFill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CC0000"/>
                </a:solidFill>
              </a:rPr>
              <a:t>G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))</a:t>
            </a:r>
          </a:p>
        </p:txBody>
      </p:sp>
      <p:sp>
        <p:nvSpPr>
          <p:cNvPr id="399365" name="Text Box 5"/>
          <p:cNvSpPr txBox="1">
            <a:spLocks noChangeArrowheads="1"/>
          </p:cNvSpPr>
          <p:nvPr/>
        </p:nvSpPr>
        <p:spPr bwMode="auto">
          <a:xfrm>
            <a:off x="481013" y="2997200"/>
            <a:ext cx="841216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CC0000"/>
                </a:solidFill>
              </a:rPr>
              <a:t>设</a:t>
            </a: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):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zh-CN" altLang="en-US">
                <a:solidFill>
                  <a:srgbClr val="CC0000"/>
                </a:solidFill>
              </a:rPr>
              <a:t>是人</a:t>
            </a:r>
            <a:r>
              <a:rPr lang="en-US" altLang="zh-CN">
                <a:solidFill>
                  <a:srgbClr val="CC0000"/>
                </a:solidFill>
              </a:rPr>
              <a:t>, </a:t>
            </a:r>
            <a:r>
              <a:rPr lang="en-US" altLang="zh-CN" i="1">
                <a:solidFill>
                  <a:srgbClr val="CC0000"/>
                </a:solidFill>
              </a:rPr>
              <a:t>H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,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), 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zh-CN" altLang="en-US">
                <a:solidFill>
                  <a:srgbClr val="CC0000"/>
                </a:solidFill>
              </a:rPr>
              <a:t>与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zh-CN" altLang="en-US">
                <a:solidFill>
                  <a:srgbClr val="CC0000"/>
                </a:solidFill>
              </a:rPr>
              <a:t>相同</a:t>
            </a:r>
            <a:r>
              <a:rPr lang="en-US" altLang="zh-CN">
                <a:solidFill>
                  <a:srgbClr val="CC0000"/>
                </a:solidFill>
              </a:rPr>
              <a:t>, </a:t>
            </a:r>
            <a:r>
              <a:rPr lang="en-US" altLang="zh-CN" i="1">
                <a:solidFill>
                  <a:srgbClr val="CC0000"/>
                </a:solidFill>
              </a:rPr>
              <a:t>L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,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): 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zh-CN" altLang="en-US">
                <a:solidFill>
                  <a:srgbClr val="CC0000"/>
                </a:solidFill>
              </a:rPr>
              <a:t>与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zh-CN" altLang="en-US">
                <a:solidFill>
                  <a:srgbClr val="CC0000"/>
                </a:solidFill>
              </a:rPr>
              <a:t>一样高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CC0000"/>
                </a:solidFill>
                <a:sym typeface="Symbol" pitchFamily="18" charset="2"/>
              </a:rPr>
              <a:t>       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>
                <a:solidFill>
                  <a:srgbClr val="CC0000"/>
                </a:solidFill>
                <a:sym typeface="Symbol" pitchFamily="18" charset="2"/>
              </a:rPr>
              <a:t>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>
                <a:solidFill>
                  <a:srgbClr val="CC0000"/>
                </a:solidFill>
                <a:sym typeface="Symbol" pitchFamily="18" charset="2"/>
              </a:rPr>
              <a:t></a:t>
            </a:r>
            <a:r>
              <a:rPr lang="en-US" altLang="zh-CN" i="1">
                <a:solidFill>
                  <a:srgbClr val="CC0000"/>
                </a:solidFill>
              </a:rPr>
              <a:t>H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,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>
                <a:solidFill>
                  <a:srgbClr val="CC0000"/>
                </a:solidFill>
                <a:sym typeface="Symbol" pitchFamily="18" charset="2"/>
              </a:rPr>
              <a:t></a:t>
            </a:r>
            <a:r>
              <a:rPr lang="en-US" altLang="zh-CN" i="1">
                <a:solidFill>
                  <a:srgbClr val="CC0000"/>
                </a:solidFill>
              </a:rPr>
              <a:t>L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,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)))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CC0000"/>
                </a:solidFill>
              </a:rPr>
              <a:t> </a:t>
            </a:r>
            <a:r>
              <a:rPr lang="zh-CN" altLang="en-US">
                <a:solidFill>
                  <a:srgbClr val="CC0000"/>
                </a:solidFill>
              </a:rPr>
              <a:t>或  </a:t>
            </a:r>
            <a:r>
              <a:rPr lang="zh-CN" altLang="en-US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>
                <a:solidFill>
                  <a:srgbClr val="CC0000"/>
                </a:solidFill>
                <a:sym typeface="Symbol" pitchFamily="18" charset="2"/>
              </a:rPr>
              <a:t></a:t>
            </a: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>
                <a:solidFill>
                  <a:srgbClr val="CC0000"/>
                </a:solidFill>
                <a:sym typeface="Symbol" pitchFamily="18" charset="2"/>
              </a:rPr>
              <a:t></a:t>
            </a:r>
            <a:r>
              <a:rPr lang="en-US" altLang="zh-CN" i="1">
                <a:solidFill>
                  <a:srgbClr val="CC0000"/>
                </a:solidFill>
              </a:rPr>
              <a:t>H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,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>
                <a:solidFill>
                  <a:srgbClr val="CC0000"/>
                </a:solidFill>
                <a:sym typeface="Symbol" pitchFamily="18" charset="2"/>
              </a:rPr>
              <a:t></a:t>
            </a:r>
            <a:r>
              <a:rPr lang="en-US" altLang="zh-CN" i="1">
                <a:solidFill>
                  <a:srgbClr val="CC0000"/>
                </a:solidFill>
              </a:rPr>
              <a:t>L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,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))</a:t>
            </a:r>
          </a:p>
        </p:txBody>
      </p:sp>
      <p:sp>
        <p:nvSpPr>
          <p:cNvPr id="399366" name="Text Box 6"/>
          <p:cNvSpPr txBox="1">
            <a:spLocks noChangeArrowheads="1"/>
          </p:cNvSpPr>
          <p:nvPr/>
        </p:nvSpPr>
        <p:spPr bwMode="auto">
          <a:xfrm>
            <a:off x="361950" y="4773613"/>
            <a:ext cx="8097838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CC0000"/>
                </a:solidFill>
              </a:rPr>
              <a:t>设</a:t>
            </a: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):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zh-CN" altLang="en-US">
                <a:solidFill>
                  <a:srgbClr val="CC0000"/>
                </a:solidFill>
              </a:rPr>
              <a:t>是汽车</a:t>
            </a:r>
            <a:r>
              <a:rPr lang="en-US" altLang="zh-CN">
                <a:solidFill>
                  <a:srgbClr val="CC0000"/>
                </a:solidFill>
              </a:rPr>
              <a:t>, </a:t>
            </a:r>
            <a:r>
              <a:rPr lang="en-US" altLang="zh-CN" i="1">
                <a:solidFill>
                  <a:srgbClr val="CC0000"/>
                </a:solidFill>
              </a:rPr>
              <a:t>G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):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zh-CN" altLang="en-US">
                <a:solidFill>
                  <a:srgbClr val="CC0000"/>
                </a:solidFill>
              </a:rPr>
              <a:t>是火车</a:t>
            </a:r>
            <a:r>
              <a:rPr lang="en-US" altLang="zh-CN">
                <a:solidFill>
                  <a:srgbClr val="CC0000"/>
                </a:solidFill>
              </a:rPr>
              <a:t>, </a:t>
            </a:r>
            <a:r>
              <a:rPr lang="en-US" altLang="zh-CN" i="1">
                <a:solidFill>
                  <a:srgbClr val="CC0000"/>
                </a:solidFill>
              </a:rPr>
              <a:t>H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,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):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zh-CN" altLang="en-US">
                <a:solidFill>
                  <a:srgbClr val="CC0000"/>
                </a:solidFill>
              </a:rPr>
              <a:t>比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zh-CN" altLang="en-US">
                <a:solidFill>
                  <a:srgbClr val="CC0000"/>
                </a:solidFill>
              </a:rPr>
              <a:t>快</a:t>
            </a:r>
            <a:endParaRPr lang="zh-CN" altLang="en-US" b="0">
              <a:solidFill>
                <a:srgbClr val="CC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CC0000"/>
                </a:solidFill>
                <a:sym typeface="Symbol" pitchFamily="18" charset="2"/>
              </a:rPr>
              <a:t>       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>
                <a:solidFill>
                  <a:srgbClr val="CC0000"/>
                </a:solidFill>
                <a:sym typeface="Symbol" pitchFamily="18" charset="2"/>
              </a:rPr>
              <a:t></a:t>
            </a:r>
            <a:r>
              <a:rPr lang="en-US" altLang="zh-CN" i="1">
                <a:solidFill>
                  <a:srgbClr val="CC0000"/>
                </a:solidFill>
              </a:rPr>
              <a:t>G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>
                <a:solidFill>
                  <a:srgbClr val="CC0000"/>
                </a:solidFill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CC0000"/>
                </a:solidFill>
              </a:rPr>
              <a:t>H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,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))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CC0000"/>
                </a:solidFill>
              </a:rPr>
              <a:t>或   </a:t>
            </a:r>
            <a:r>
              <a:rPr lang="zh-CN" altLang="en-US">
                <a:solidFill>
                  <a:srgbClr val="CC0000"/>
                </a:solidFill>
                <a:sym typeface="Symbol" pitchFamily="18" charset="2"/>
              </a:rPr>
              <a:t>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  <a:sym typeface="Symbol" pitchFamily="18" charset="2"/>
              </a:rPr>
              <a:t>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>
                <a:solidFill>
                  <a:srgbClr val="CC0000"/>
                </a:solidFill>
                <a:sym typeface="Symbol" pitchFamily="18" charset="2"/>
              </a:rPr>
              <a:t></a:t>
            </a:r>
            <a:r>
              <a:rPr lang="en-US" altLang="zh-CN" i="1">
                <a:solidFill>
                  <a:srgbClr val="CC0000"/>
                </a:solidFill>
              </a:rPr>
              <a:t>G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>
                <a:solidFill>
                  <a:srgbClr val="CC0000"/>
                </a:solidFill>
                <a:sym typeface="Symbol" pitchFamily="18" charset="2"/>
              </a:rPr>
              <a:t></a:t>
            </a:r>
            <a:r>
              <a:rPr lang="en-US" altLang="zh-CN" i="1">
                <a:solidFill>
                  <a:srgbClr val="CC0000"/>
                </a:solidFill>
              </a:rPr>
              <a:t>H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,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4447136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9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9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9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 build="p"/>
      <p:bldP spid="399365" grpId="0" build="p"/>
      <p:bldP spid="39936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9D6F5E50-E4EA-42B2-8A50-35D1EA999506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7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2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(7) </a:t>
            </a:r>
            <a:r>
              <a:rPr lang="zh-CN" altLang="en-US" smtClean="0"/>
              <a:t>设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): </a:t>
            </a:r>
            <a:r>
              <a:rPr lang="en-US" altLang="zh-CN" i="1" smtClean="0"/>
              <a:t>x</a:t>
            </a:r>
            <a:r>
              <a:rPr lang="zh-CN" altLang="en-US" smtClean="0"/>
              <a:t>是兔子，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y</a:t>
            </a:r>
            <a:r>
              <a:rPr lang="en-US" altLang="zh-CN" smtClean="0"/>
              <a:t>): </a:t>
            </a:r>
            <a:r>
              <a:rPr lang="en-US" altLang="zh-CN" i="1" smtClean="0"/>
              <a:t>y</a:t>
            </a:r>
            <a:r>
              <a:rPr lang="zh-CN" altLang="en-US" smtClean="0"/>
              <a:t>是乌龟，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  </a:t>
            </a:r>
            <a:r>
              <a:rPr lang="en-US" altLang="zh-CN" i="1" smtClean="0"/>
              <a:t>H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</a:t>
            </a:r>
            <a:r>
              <a:rPr lang="en-US" altLang="zh-CN" i="1" smtClean="0"/>
              <a:t>y</a:t>
            </a:r>
            <a:r>
              <a:rPr lang="en-US" altLang="zh-CN" smtClean="0"/>
              <a:t>): </a:t>
            </a:r>
            <a:r>
              <a:rPr lang="en-US" altLang="zh-CN" i="1" smtClean="0"/>
              <a:t>x</a:t>
            </a:r>
            <a:r>
              <a:rPr lang="zh-CN" altLang="en-US" smtClean="0"/>
              <a:t>比</a:t>
            </a:r>
            <a:r>
              <a:rPr lang="en-US" altLang="zh-CN" i="1" smtClean="0"/>
              <a:t>y</a:t>
            </a:r>
            <a:r>
              <a:rPr lang="zh-CN" altLang="en-US" smtClean="0"/>
              <a:t>跑得快</a:t>
            </a:r>
            <a:r>
              <a:rPr lang="en-US" altLang="zh-CN" smtClean="0"/>
              <a:t>.</a:t>
            </a:r>
          </a:p>
          <a:p>
            <a:pPr eaLnBrk="1" hangingPunct="1"/>
            <a:r>
              <a:rPr lang="zh-CN" altLang="en-US" smtClean="0"/>
              <a:t>有的兔子比所有的乌龟跑得快</a:t>
            </a:r>
            <a:r>
              <a:rPr lang="en-US" altLang="zh-CN" smtClean="0"/>
              <a:t>.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所有兔子都比某些乌龟跑得快</a:t>
            </a:r>
            <a:r>
              <a:rPr lang="en-US" altLang="zh-CN" smtClean="0"/>
              <a:t>.</a:t>
            </a:r>
          </a:p>
        </p:txBody>
      </p:sp>
      <p:sp>
        <p:nvSpPr>
          <p:cNvPr id="507908" name="Text Box 4"/>
          <p:cNvSpPr txBox="1">
            <a:spLocks noChangeArrowheads="1"/>
          </p:cNvSpPr>
          <p:nvPr/>
        </p:nvSpPr>
        <p:spPr bwMode="auto">
          <a:xfrm>
            <a:off x="611188" y="2782888"/>
            <a:ext cx="70564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CC0000"/>
                </a:solidFill>
                <a:sym typeface="Symbol" pitchFamily="18" charset="2"/>
              </a:rPr>
              <a:t>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>
                <a:solidFill>
                  <a:srgbClr val="CC0000"/>
                </a:solidFill>
                <a:sym typeface="Symbol" pitchFamily="18" charset="2"/>
              </a:rPr>
              <a:t>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G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>
                <a:solidFill>
                  <a:srgbClr val="CC0000"/>
                </a:solidFill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CC0000"/>
                </a:solidFill>
              </a:rPr>
              <a:t>H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,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en-US" altLang="zh-CN">
                <a:solidFill>
                  <a:srgbClr val="CC0000"/>
                </a:solidFill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CC0000"/>
                </a:solidFill>
              </a:rPr>
              <a:t>或 </a:t>
            </a:r>
            <a:r>
              <a:rPr lang="zh-CN" altLang="en-US">
                <a:solidFill>
                  <a:srgbClr val="CC0000"/>
                </a:solidFill>
                <a:sym typeface="Symbol" pitchFamily="18" charset="2"/>
              </a:rPr>
              <a:t>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>
                <a:solidFill>
                  <a:srgbClr val="CC0000"/>
                </a:solidFill>
                <a:sym typeface="Symbol" pitchFamily="18" charset="2"/>
              </a:rPr>
              <a:t>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G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>
                <a:solidFill>
                  <a:srgbClr val="CC0000"/>
                </a:solidFill>
                <a:sym typeface="Symbol" pitchFamily="18" charset="2"/>
              </a:rPr>
              <a:t></a:t>
            </a:r>
            <a:r>
              <a:rPr lang="en-US" altLang="zh-CN" i="1">
                <a:solidFill>
                  <a:srgbClr val="CC0000"/>
                </a:solidFill>
              </a:rPr>
              <a:t>H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,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en-US" altLang="zh-CN">
                <a:solidFill>
                  <a:srgbClr val="CC0000"/>
                </a:solidFill>
              </a:rPr>
              <a:t>)</a:t>
            </a:r>
          </a:p>
        </p:txBody>
      </p:sp>
      <p:sp>
        <p:nvSpPr>
          <p:cNvPr id="507909" name="Text Box 5"/>
          <p:cNvSpPr txBox="1">
            <a:spLocks noChangeArrowheads="1"/>
          </p:cNvSpPr>
          <p:nvPr/>
        </p:nvSpPr>
        <p:spPr bwMode="auto">
          <a:xfrm>
            <a:off x="611188" y="4508500"/>
            <a:ext cx="70564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 sz="2700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rgbClr val="CC0000"/>
                </a:solidFill>
                <a:sym typeface="Symbol" pitchFamily="18" charset="2"/>
              </a:rPr>
              <a:t>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G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 sz="2700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 i="1">
                <a:solidFill>
                  <a:srgbClr val="CC0000"/>
                </a:solidFill>
              </a:rPr>
              <a:t>H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,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)))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CC0000"/>
                </a:solidFill>
              </a:rPr>
              <a:t>或 </a:t>
            </a:r>
            <a:r>
              <a:rPr lang="zh-CN" altLang="en-US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  <a:sym typeface="Symbol" pitchFamily="18" charset="2"/>
              </a:rPr>
              <a:t>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F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 sz="2700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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G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)</a:t>
            </a:r>
            <a:r>
              <a:rPr lang="en-US" altLang="zh-CN" sz="2700">
                <a:solidFill>
                  <a:srgbClr val="CC0000"/>
                </a:solidFill>
                <a:latin typeface="Verdana" pitchFamily="34" charset="0"/>
                <a:sym typeface="Symbol" pitchFamily="18" charset="2"/>
              </a:rPr>
              <a:t></a:t>
            </a:r>
            <a:r>
              <a:rPr lang="en-US" altLang="zh-CN" i="1">
                <a:solidFill>
                  <a:srgbClr val="CC0000"/>
                </a:solidFill>
              </a:rPr>
              <a:t>H</a:t>
            </a:r>
            <a:r>
              <a:rPr lang="en-US" altLang="zh-CN">
                <a:solidFill>
                  <a:srgbClr val="CC0000"/>
                </a:solidFill>
              </a:rPr>
              <a:t>(</a:t>
            </a:r>
            <a:r>
              <a:rPr lang="en-US" altLang="zh-CN" i="1">
                <a:solidFill>
                  <a:srgbClr val="CC0000"/>
                </a:solidFill>
              </a:rPr>
              <a:t>x</a:t>
            </a:r>
            <a:r>
              <a:rPr lang="en-US" altLang="zh-CN">
                <a:solidFill>
                  <a:srgbClr val="CC0000"/>
                </a:solidFill>
              </a:rPr>
              <a:t>,</a:t>
            </a:r>
            <a:r>
              <a:rPr lang="en-US" altLang="zh-CN" i="1">
                <a:solidFill>
                  <a:srgbClr val="CC0000"/>
                </a:solidFill>
              </a:rPr>
              <a:t>y</a:t>
            </a:r>
            <a:r>
              <a:rPr lang="en-US" altLang="zh-CN">
                <a:solidFill>
                  <a:srgbClr val="CC0000"/>
                </a:solidFill>
              </a:rPr>
              <a:t>))) </a:t>
            </a:r>
          </a:p>
        </p:txBody>
      </p:sp>
    </p:spTree>
    <p:extLst>
      <p:ext uri="{BB962C8B-B14F-4D97-AF65-F5344CB8AC3E}">
        <p14:creationId xmlns:p14="http://schemas.microsoft.com/office/powerpoint/2010/main" val="39493178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7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7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7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79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08" grpId="0" build="p"/>
      <p:bldP spid="50790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293D98C9-7722-4162-A023-479B9C0BA7D6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8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2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mtClean="0"/>
              <a:t>(8) </a:t>
            </a:r>
            <a:r>
              <a:rPr lang="zh-CN" altLang="en-US" smtClean="0"/>
              <a:t>如果有限个数的乘积等于零，那么至少</a:t>
            </a:r>
            <a:r>
              <a:rPr lang="zh-CN" altLang="en-US" smtClean="0">
                <a:solidFill>
                  <a:srgbClr val="0000FF"/>
                </a:solidFill>
              </a:rPr>
              <a:t>有一个因子</a:t>
            </a:r>
            <a:r>
              <a:rPr lang="zh-CN" altLang="en-US" smtClean="0"/>
              <a:t>等于零。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mtClean="0"/>
              <a:t>      设：</a:t>
            </a:r>
            <a:r>
              <a:rPr lang="en-US" altLang="zh-CN" smtClean="0"/>
              <a:t>N(x):x</a:t>
            </a:r>
            <a:r>
              <a:rPr lang="zh-CN" altLang="en-US" smtClean="0"/>
              <a:t>是有限个数的乘积，</a:t>
            </a:r>
            <a:r>
              <a:rPr lang="en-US" altLang="zh-CN" smtClean="0"/>
              <a:t>Z(x):x</a:t>
            </a:r>
            <a:r>
              <a:rPr lang="zh-CN" altLang="en-US" smtClean="0"/>
              <a:t>等于零，</a:t>
            </a:r>
            <a:r>
              <a:rPr lang="en-US" altLang="zh-CN" smtClean="0"/>
              <a:t>F(x,y):x</a:t>
            </a:r>
            <a:r>
              <a:rPr lang="zh-CN" altLang="en-US" smtClean="0"/>
              <a:t>是</a:t>
            </a:r>
            <a:r>
              <a:rPr lang="en-US" altLang="zh-CN" smtClean="0"/>
              <a:t>y</a:t>
            </a:r>
            <a:r>
              <a:rPr lang="zh-CN" altLang="en-US" smtClean="0"/>
              <a:t>中的一个因子。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zh-CN" altLang="en-US" smtClean="0"/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mtClean="0"/>
              <a:t>(9) </a:t>
            </a:r>
            <a:r>
              <a:rPr lang="zh-CN" altLang="en-US" smtClean="0"/>
              <a:t>对于</a:t>
            </a:r>
            <a:r>
              <a:rPr lang="zh-CN" altLang="en-US" smtClean="0">
                <a:solidFill>
                  <a:srgbClr val="0000FF"/>
                </a:solidFill>
              </a:rPr>
              <a:t>每一个</a:t>
            </a:r>
            <a:r>
              <a:rPr lang="zh-CN" altLang="en-US" smtClean="0"/>
              <a:t>实数</a:t>
            </a:r>
            <a:r>
              <a:rPr lang="en-US" altLang="zh-CN" smtClean="0"/>
              <a:t>x,</a:t>
            </a:r>
            <a:r>
              <a:rPr lang="zh-CN" altLang="en-US" smtClean="0">
                <a:solidFill>
                  <a:srgbClr val="0000FF"/>
                </a:solidFill>
              </a:rPr>
              <a:t>存在</a:t>
            </a:r>
            <a:r>
              <a:rPr lang="zh-CN" altLang="en-US" smtClean="0"/>
              <a:t>一个更大的实数</a:t>
            </a:r>
            <a:r>
              <a:rPr lang="en-US" altLang="zh-CN" smtClean="0"/>
              <a:t>y</a:t>
            </a:r>
            <a:r>
              <a:rPr lang="zh-CN" altLang="en-US" smtClean="0"/>
              <a:t>。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mtClean="0"/>
              <a:t>     设：</a:t>
            </a:r>
            <a:r>
              <a:rPr lang="en-US" altLang="zh-CN" smtClean="0"/>
              <a:t>R(x):x</a:t>
            </a:r>
            <a:r>
              <a:rPr lang="zh-CN" altLang="en-US" smtClean="0"/>
              <a:t>是实数，</a:t>
            </a:r>
            <a:r>
              <a:rPr lang="en-US" altLang="zh-CN" smtClean="0"/>
              <a:t>G(x,y):x</a:t>
            </a:r>
            <a:r>
              <a:rPr lang="zh-CN" altLang="en-US" smtClean="0"/>
              <a:t>大于</a:t>
            </a:r>
            <a:r>
              <a:rPr lang="en-US" altLang="zh-CN" smtClean="0"/>
              <a:t>y</a:t>
            </a:r>
            <a:r>
              <a:rPr lang="zh-CN" altLang="en-US" smtClean="0"/>
              <a:t>，</a:t>
            </a:r>
          </a:p>
          <a:p>
            <a:pPr marL="571500" indent="-571500" eaLnBrk="1" hangingPunct="1"/>
            <a:endParaRPr lang="en-US" altLang="zh-CN" smtClean="0"/>
          </a:p>
        </p:txBody>
      </p:sp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1168400" y="3141663"/>
            <a:ext cx="5851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rgbClr val="CC0000"/>
                </a:solidFill>
                <a:sym typeface="Symbol" pitchFamily="18" charset="2"/>
              </a:rPr>
              <a:t>x(N(x)  Z(x)y(F(y,x)  Z(y)))</a:t>
            </a:r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989013" y="4868863"/>
            <a:ext cx="50069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rgbClr val="CC0000"/>
                </a:solidFill>
                <a:sym typeface="Symbol" pitchFamily="18" charset="2"/>
              </a:rPr>
              <a:t>x(R(x)  y(R(y)  G(y,x)))</a:t>
            </a:r>
          </a:p>
        </p:txBody>
      </p:sp>
    </p:spTree>
    <p:extLst>
      <p:ext uri="{BB962C8B-B14F-4D97-AF65-F5344CB8AC3E}">
        <p14:creationId xmlns:p14="http://schemas.microsoft.com/office/powerpoint/2010/main" val="7750604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2" grpId="0"/>
      <p:bldP spid="5089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sz="3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sz="23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hangingPunct="0">
              <a:defRPr sz="20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fld id="{BE6287E2-7476-41D6-915B-E16889A42CF4}" type="slidenum">
              <a:rPr lang="en-US" altLang="zh-CN" sz="1200" b="0" smtClean="0">
                <a:solidFill>
                  <a:srgbClr val="000000"/>
                </a:solidFill>
                <a:latin typeface="Verdana" pitchFamily="34" charset="0"/>
              </a:rPr>
              <a:pPr/>
              <a:t>9</a:t>
            </a:fld>
            <a:endParaRPr lang="en-US" altLang="zh-CN" sz="1200" b="0" smtClean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125538"/>
            <a:ext cx="8253412" cy="4894262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mtClean="0"/>
              <a:t>(10) </a:t>
            </a:r>
            <a:r>
              <a:rPr lang="zh-CN" altLang="en-US" smtClean="0">
                <a:solidFill>
                  <a:srgbClr val="0000FF"/>
                </a:solidFill>
              </a:rPr>
              <a:t>存在</a:t>
            </a:r>
            <a:r>
              <a:rPr lang="zh-CN" altLang="en-US" smtClean="0"/>
              <a:t>实数</a:t>
            </a:r>
            <a:r>
              <a:rPr lang="en-US" altLang="zh-CN" smtClean="0"/>
              <a:t>x,y</a:t>
            </a:r>
            <a:r>
              <a:rPr lang="zh-CN" altLang="en-US" smtClean="0"/>
              <a:t>和</a:t>
            </a:r>
            <a:r>
              <a:rPr lang="en-US" altLang="zh-CN" smtClean="0"/>
              <a:t>z,</a:t>
            </a:r>
            <a:r>
              <a:rPr lang="zh-CN" altLang="en-US" smtClean="0"/>
              <a:t>使得</a:t>
            </a:r>
            <a:r>
              <a:rPr lang="en-US" altLang="zh-CN" smtClean="0"/>
              <a:t>x</a:t>
            </a:r>
            <a:r>
              <a:rPr lang="zh-CN" altLang="en-US" smtClean="0"/>
              <a:t>与</a:t>
            </a:r>
            <a:r>
              <a:rPr lang="en-US" altLang="zh-CN" smtClean="0"/>
              <a:t>y</a:t>
            </a:r>
            <a:r>
              <a:rPr lang="zh-CN" altLang="en-US" smtClean="0"/>
              <a:t>之和大于</a:t>
            </a:r>
            <a:r>
              <a:rPr lang="en-US" altLang="zh-CN" smtClean="0"/>
              <a:t>x</a:t>
            </a:r>
            <a:r>
              <a:rPr lang="zh-CN" altLang="en-US" smtClean="0"/>
              <a:t>与</a:t>
            </a:r>
            <a:r>
              <a:rPr lang="en-US" altLang="zh-CN" smtClean="0"/>
              <a:t>z</a:t>
            </a:r>
            <a:r>
              <a:rPr lang="zh-CN" altLang="en-US" smtClean="0"/>
              <a:t>之积。 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R(x):x</a:t>
            </a:r>
            <a:r>
              <a:rPr lang="zh-CN" altLang="en-US" smtClean="0"/>
              <a:t>是实数，</a:t>
            </a:r>
            <a:r>
              <a:rPr lang="en-US" altLang="zh-CN" smtClean="0"/>
              <a:t>G(x,y):x</a:t>
            </a:r>
            <a:r>
              <a:rPr lang="zh-CN" altLang="en-US" smtClean="0"/>
              <a:t>大于</a:t>
            </a:r>
            <a:r>
              <a:rPr lang="en-US" altLang="zh-CN" smtClean="0"/>
              <a:t>y</a:t>
            </a:r>
            <a:r>
              <a:rPr lang="zh-CN" altLang="en-US" smtClean="0"/>
              <a:t>，</a:t>
            </a:r>
          </a:p>
          <a:p>
            <a:pPr marL="571500" indent="-571500" eaLnBrk="1" hangingPunct="1">
              <a:buFont typeface="Wingdings" pitchFamily="2" charset="2"/>
              <a:buAutoNum type="arabicParenR" startAt="2"/>
            </a:pPr>
            <a:endParaRPr lang="zh-CN" altLang="en-US" smtClean="0">
              <a:solidFill>
                <a:schemeClr val="accent2"/>
              </a:solidFill>
            </a:endParaRP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mtClean="0"/>
              <a:t>(11) </a:t>
            </a:r>
            <a:r>
              <a:rPr lang="zh-CN" altLang="en-US" smtClean="0"/>
              <a:t>对于</a:t>
            </a:r>
            <a:r>
              <a:rPr lang="zh-CN" altLang="en-US" smtClean="0">
                <a:solidFill>
                  <a:srgbClr val="0000FF"/>
                </a:solidFill>
              </a:rPr>
              <a:t>任意</a:t>
            </a:r>
            <a:r>
              <a:rPr lang="zh-CN" altLang="en-US" smtClean="0">
                <a:solidFill>
                  <a:srgbClr val="000000"/>
                </a:solidFill>
              </a:rPr>
              <a:t>给定的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</a:t>
            </a:r>
            <a:r>
              <a:rPr lang="en-US" altLang="zh-CN" smtClean="0">
                <a:solidFill>
                  <a:srgbClr val="000000"/>
                </a:solidFill>
              </a:rPr>
              <a:t>&gt;0</a:t>
            </a:r>
            <a:r>
              <a:rPr lang="zh-CN" altLang="en-US" smtClean="0">
                <a:solidFill>
                  <a:srgbClr val="000000"/>
                </a:solidFill>
              </a:rPr>
              <a:t>，</a:t>
            </a:r>
            <a:r>
              <a:rPr lang="zh-CN" altLang="en-US" smtClean="0"/>
              <a:t>必</a:t>
            </a:r>
            <a:r>
              <a:rPr lang="zh-CN" altLang="en-US" smtClean="0">
                <a:solidFill>
                  <a:srgbClr val="0000FF"/>
                </a:solidFill>
              </a:rPr>
              <a:t>存在</a:t>
            </a:r>
            <a:r>
              <a:rPr lang="zh-CN" altLang="en-US" smtClean="0">
                <a:solidFill>
                  <a:srgbClr val="000000"/>
                </a:solidFill>
              </a:rPr>
              <a:t>着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</a:t>
            </a:r>
            <a:r>
              <a:rPr lang="en-US" altLang="zh-CN" smtClean="0">
                <a:solidFill>
                  <a:srgbClr val="000000"/>
                </a:solidFill>
              </a:rPr>
              <a:t>&gt;0</a:t>
            </a:r>
            <a:r>
              <a:rPr lang="zh-CN" altLang="en-US" smtClean="0">
                <a:solidFill>
                  <a:srgbClr val="000000"/>
                </a:solidFill>
              </a:rPr>
              <a:t>，使得对</a:t>
            </a:r>
            <a:r>
              <a:rPr lang="zh-CN" altLang="en-US" smtClean="0">
                <a:solidFill>
                  <a:srgbClr val="0000FF"/>
                </a:solidFill>
              </a:rPr>
              <a:t>任意</a:t>
            </a:r>
            <a:r>
              <a:rPr lang="zh-CN" altLang="en-US" smtClean="0">
                <a:solidFill>
                  <a:srgbClr val="000000"/>
                </a:solidFill>
              </a:rPr>
              <a:t>的</a:t>
            </a:r>
            <a:r>
              <a:rPr lang="en-US" altLang="zh-CN" smtClean="0">
                <a:solidFill>
                  <a:srgbClr val="000000"/>
                </a:solidFill>
              </a:rPr>
              <a:t>x</a:t>
            </a:r>
            <a:r>
              <a:rPr lang="zh-CN" altLang="en-US" smtClean="0">
                <a:solidFill>
                  <a:srgbClr val="000000"/>
                </a:solidFill>
              </a:rPr>
              <a:t>，</a:t>
            </a:r>
            <a:r>
              <a:rPr lang="zh-CN" altLang="en-US" smtClean="0">
                <a:solidFill>
                  <a:schemeClr val="accent2"/>
                </a:solidFill>
              </a:rPr>
              <a:t>只要</a:t>
            </a:r>
            <a:r>
              <a:rPr lang="en-US" altLang="zh-CN" smtClean="0">
                <a:solidFill>
                  <a:srgbClr val="000000"/>
                </a:solidFill>
              </a:rPr>
              <a:t>|x-a|&lt;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</a:t>
            </a:r>
            <a:r>
              <a:rPr lang="zh-CN" altLang="en-US" smtClean="0">
                <a:solidFill>
                  <a:srgbClr val="000000"/>
                </a:solidFill>
              </a:rPr>
              <a:t>，</a:t>
            </a:r>
            <a:r>
              <a:rPr lang="zh-CN" altLang="en-US" smtClean="0">
                <a:solidFill>
                  <a:schemeClr val="accent2"/>
                </a:solidFill>
              </a:rPr>
              <a:t>就</a:t>
            </a:r>
            <a:r>
              <a:rPr lang="zh-CN" altLang="en-US" smtClean="0">
                <a:solidFill>
                  <a:srgbClr val="000000"/>
                </a:solidFill>
              </a:rPr>
              <a:t>有</a:t>
            </a:r>
            <a:r>
              <a:rPr lang="en-US" altLang="zh-CN" smtClean="0">
                <a:solidFill>
                  <a:srgbClr val="000000"/>
                </a:solidFill>
              </a:rPr>
              <a:t>|f(x)-f(a)|&lt;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</a:t>
            </a:r>
            <a:r>
              <a:rPr lang="zh-CN" altLang="en-US" smtClean="0">
                <a:solidFill>
                  <a:srgbClr val="000000"/>
                </a:solidFill>
              </a:rPr>
              <a:t>成立。</a:t>
            </a:r>
          </a:p>
          <a:p>
            <a:pPr marL="571500" indent="-5715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      设个体域为实数集合</a:t>
            </a:r>
            <a:r>
              <a:rPr lang="en-US" altLang="zh-CN" smtClean="0">
                <a:solidFill>
                  <a:srgbClr val="000000"/>
                </a:solidFill>
              </a:rPr>
              <a:t>,P(x,y):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&gt;y,Q(x,y):x&lt;y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en-US" altLang="zh-CN" smtClean="0">
              <a:solidFill>
                <a:srgbClr val="000000"/>
              </a:solidFill>
            </a:endParaRPr>
          </a:p>
          <a:p>
            <a:pPr marL="571500" indent="-571500" eaLnBrk="1" hangingPunct="1"/>
            <a:endParaRPr lang="en-US" altLang="zh-CN" smtClean="0"/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1208088" y="2227263"/>
            <a:ext cx="66214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000" b="1">
                <a:solidFill>
                  <a:srgbClr val="CC0000"/>
                </a:solidFill>
                <a:sym typeface="Symbol" pitchFamily="18" charset="2"/>
              </a:rPr>
              <a:t>xyz(R(x)  R(y)  R(z) G(x+y,x</a:t>
            </a:r>
            <a:r>
              <a:rPr lang="en-US" altLang="zh-CN" sz="3000" b="1">
                <a:solidFill>
                  <a:srgbClr val="CC0000"/>
                </a:solidFill>
                <a:latin typeface="宋体" pitchFamily="2" charset="-122"/>
                <a:sym typeface="Symbol" pitchFamily="18" charset="2"/>
              </a:rPr>
              <a:t></a:t>
            </a:r>
            <a:r>
              <a:rPr lang="en-US" altLang="zh-CN" sz="3000" b="1">
                <a:solidFill>
                  <a:srgbClr val="CC0000"/>
                </a:solidFill>
                <a:sym typeface="Symbol" pitchFamily="18" charset="2"/>
              </a:rPr>
              <a:t>z))</a:t>
            </a:r>
          </a:p>
        </p:txBody>
      </p:sp>
      <p:sp>
        <p:nvSpPr>
          <p:cNvPr id="509957" name="Rectangle 5"/>
          <p:cNvSpPr>
            <a:spLocks noChangeArrowheads="1"/>
          </p:cNvSpPr>
          <p:nvPr/>
        </p:nvSpPr>
        <p:spPr bwMode="auto">
          <a:xfrm>
            <a:off x="755650" y="4292600"/>
            <a:ext cx="79216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3000" b="1">
                <a:solidFill>
                  <a:srgbClr val="000000"/>
                </a:solidFill>
                <a:sym typeface="Symbol" pitchFamily="18" charset="2"/>
              </a:rPr>
              <a:t>    </a:t>
            </a:r>
            <a:r>
              <a:rPr lang="en-US" altLang="zh-CN" sz="3000" b="1">
                <a:solidFill>
                  <a:srgbClr val="CC0000"/>
                </a:solidFill>
                <a:sym typeface="Symbol" pitchFamily="18" charset="2"/>
              </a:rPr>
              <a:t></a:t>
            </a:r>
            <a:r>
              <a:rPr lang="en-US" altLang="zh-CN" sz="3000" b="1">
                <a:solidFill>
                  <a:srgbClr val="CC0000"/>
                </a:solidFill>
              </a:rPr>
              <a:t>(P(</a:t>
            </a:r>
            <a:r>
              <a:rPr lang="en-US" altLang="zh-CN" sz="3000" b="1">
                <a:solidFill>
                  <a:srgbClr val="CC0000"/>
                </a:solidFill>
                <a:sym typeface="Symbol" pitchFamily="18" charset="2"/>
              </a:rPr>
              <a:t></a:t>
            </a:r>
            <a:r>
              <a:rPr lang="en-US" altLang="zh-CN" sz="3000" b="1">
                <a:solidFill>
                  <a:srgbClr val="CC0000"/>
                </a:solidFill>
              </a:rPr>
              <a:t>,0)→</a:t>
            </a:r>
            <a:r>
              <a:rPr lang="en-US" altLang="zh-CN" sz="3000" b="1">
                <a:solidFill>
                  <a:srgbClr val="CC0000"/>
                </a:solidFill>
                <a:sym typeface="Symbol" pitchFamily="18" charset="2"/>
              </a:rPr>
              <a:t></a:t>
            </a:r>
            <a:r>
              <a:rPr lang="en-US" altLang="zh-CN" sz="3000" b="1">
                <a:solidFill>
                  <a:srgbClr val="CC0000"/>
                </a:solidFill>
              </a:rPr>
              <a:t>(P(</a:t>
            </a:r>
            <a:r>
              <a:rPr lang="en-US" altLang="zh-CN" sz="3000" b="1">
                <a:solidFill>
                  <a:srgbClr val="CC0000"/>
                </a:solidFill>
                <a:sym typeface="Symbol" pitchFamily="18" charset="2"/>
              </a:rPr>
              <a:t></a:t>
            </a:r>
            <a:r>
              <a:rPr lang="en-US" altLang="zh-CN" sz="3000" b="1">
                <a:solidFill>
                  <a:srgbClr val="CC0000"/>
                </a:solidFill>
              </a:rPr>
              <a:t>,0)∧</a:t>
            </a:r>
            <a:r>
              <a:rPr lang="en-US" altLang="zh-CN" sz="3000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lang="en-US" altLang="zh-CN" sz="3000" b="1">
                <a:solidFill>
                  <a:srgbClr val="CC0000"/>
                </a:solidFill>
              </a:rPr>
              <a:t>x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3000" b="1">
                <a:solidFill>
                  <a:srgbClr val="CC0000"/>
                </a:solidFill>
              </a:rPr>
              <a:t>          (Q(|x-a|,</a:t>
            </a:r>
            <a:r>
              <a:rPr lang="en-US" altLang="zh-CN" sz="3000" b="1">
                <a:solidFill>
                  <a:srgbClr val="CC0000"/>
                </a:solidFill>
                <a:sym typeface="Symbol" pitchFamily="18" charset="2"/>
              </a:rPr>
              <a:t></a:t>
            </a:r>
            <a:r>
              <a:rPr lang="en-US" altLang="zh-CN" sz="3000" b="1">
                <a:solidFill>
                  <a:srgbClr val="CC0000"/>
                </a:solidFill>
              </a:rPr>
              <a:t>)→Q(|f(x)-f(a)|,</a:t>
            </a:r>
            <a:r>
              <a:rPr lang="en-US" altLang="zh-CN" sz="3000" b="1">
                <a:solidFill>
                  <a:srgbClr val="CC0000"/>
                </a:solidFill>
                <a:sym typeface="Symbol" pitchFamily="18" charset="2"/>
              </a:rPr>
              <a:t></a:t>
            </a:r>
            <a:r>
              <a:rPr lang="en-US" altLang="zh-CN" sz="3000" b="1">
                <a:solidFill>
                  <a:srgbClr val="CC0000"/>
                </a:solidFill>
              </a:rPr>
              <a:t>)))</a:t>
            </a:r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684213" y="4294188"/>
            <a:ext cx="7921625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3000" b="1">
                <a:solidFill>
                  <a:srgbClr val="CC0000"/>
                </a:solidFill>
                <a:sym typeface="Symbol" pitchFamily="18" charset="2"/>
              </a:rPr>
              <a:t>     </a:t>
            </a:r>
            <a:r>
              <a:rPr lang="en-US" altLang="zh-CN" sz="3000" b="1">
                <a:solidFill>
                  <a:srgbClr val="CC0000"/>
                </a:solidFill>
              </a:rPr>
              <a:t>((</a:t>
            </a:r>
            <a:r>
              <a:rPr lang="en-US" altLang="zh-CN" sz="3000" b="1">
                <a:solidFill>
                  <a:srgbClr val="CC0000"/>
                </a:solidFill>
                <a:sym typeface="Symbol" pitchFamily="18" charset="2"/>
              </a:rPr>
              <a:t></a:t>
            </a:r>
            <a:r>
              <a:rPr lang="en-US" altLang="zh-CN" sz="3000" b="1">
                <a:solidFill>
                  <a:srgbClr val="CC0000"/>
                </a:solidFill>
              </a:rPr>
              <a:t>&gt;0)→</a:t>
            </a:r>
            <a:r>
              <a:rPr lang="en-US" altLang="zh-CN" sz="3000" b="1">
                <a:solidFill>
                  <a:srgbClr val="CC0000"/>
                </a:solidFill>
                <a:sym typeface="Symbol" pitchFamily="18" charset="2"/>
              </a:rPr>
              <a:t></a:t>
            </a:r>
            <a:r>
              <a:rPr lang="en-US" altLang="zh-CN" sz="3000" b="1">
                <a:solidFill>
                  <a:srgbClr val="CC0000"/>
                </a:solidFill>
              </a:rPr>
              <a:t>((</a:t>
            </a:r>
            <a:r>
              <a:rPr lang="en-US" altLang="zh-CN" sz="3000" b="1">
                <a:solidFill>
                  <a:srgbClr val="CC0000"/>
                </a:solidFill>
                <a:sym typeface="Symbol" pitchFamily="18" charset="2"/>
              </a:rPr>
              <a:t></a:t>
            </a:r>
            <a:r>
              <a:rPr lang="en-US" altLang="zh-CN" sz="3000" b="1">
                <a:solidFill>
                  <a:srgbClr val="CC0000"/>
                </a:solidFill>
              </a:rPr>
              <a:t>&gt;0)∧</a:t>
            </a:r>
            <a:r>
              <a:rPr lang="en-US" altLang="zh-CN" sz="3000" b="1">
                <a:solidFill>
                  <a:srgbClr val="CC0000"/>
                </a:solidFill>
                <a:sym typeface="Symbol" pitchFamily="18" charset="2"/>
              </a:rPr>
              <a:t></a:t>
            </a:r>
            <a:r>
              <a:rPr lang="en-US" altLang="zh-CN" sz="3000" b="1">
                <a:solidFill>
                  <a:srgbClr val="CC0000"/>
                </a:solidFill>
              </a:rPr>
              <a:t>x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itchFamily="2" charset="2"/>
              <a:buNone/>
            </a:pPr>
            <a:r>
              <a:rPr lang="en-US" altLang="zh-CN" sz="3000" b="1">
                <a:solidFill>
                  <a:srgbClr val="CC0000"/>
                </a:solidFill>
              </a:rPr>
              <a:t>          ((|x-a|&lt;</a:t>
            </a:r>
            <a:r>
              <a:rPr lang="en-US" altLang="zh-CN" sz="3000" b="1">
                <a:solidFill>
                  <a:srgbClr val="CC0000"/>
                </a:solidFill>
                <a:sym typeface="Symbol" pitchFamily="18" charset="2"/>
              </a:rPr>
              <a:t></a:t>
            </a:r>
            <a:r>
              <a:rPr lang="en-US" altLang="zh-CN" sz="3000" b="1">
                <a:solidFill>
                  <a:srgbClr val="CC0000"/>
                </a:solidFill>
              </a:rPr>
              <a:t>)→(|f(x)-f(a)|&lt;</a:t>
            </a:r>
            <a:r>
              <a:rPr lang="en-US" altLang="zh-CN" sz="3000" b="1">
                <a:solidFill>
                  <a:srgbClr val="CC0000"/>
                </a:solidFill>
                <a:sym typeface="Symbol" pitchFamily="18" charset="2"/>
              </a:rPr>
              <a:t></a:t>
            </a:r>
            <a:r>
              <a:rPr lang="en-US" altLang="zh-CN" sz="3000" b="1">
                <a:solidFill>
                  <a:srgbClr val="CC0000"/>
                </a:solidFill>
              </a:rPr>
              <a:t>))))</a:t>
            </a:r>
          </a:p>
        </p:txBody>
      </p:sp>
    </p:spTree>
    <p:extLst>
      <p:ext uri="{BB962C8B-B14F-4D97-AF65-F5344CB8AC3E}">
        <p14:creationId xmlns:p14="http://schemas.microsoft.com/office/powerpoint/2010/main" val="356988044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9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0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6" grpId="0"/>
      <p:bldP spid="509957" grpId="0"/>
      <p:bldP spid="509958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1393</Words>
  <Application>Microsoft Office PowerPoint</Application>
  <PresentationFormat>全屏显示(4:3)</PresentationFormat>
  <Paragraphs>165</Paragraphs>
  <Slides>13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Profile</vt:lpstr>
      <vt:lpstr>第四章 习题课</vt:lpstr>
      <vt:lpstr>基本要求</vt:lpstr>
      <vt:lpstr>练习1</vt:lpstr>
      <vt:lpstr>练习1(续)</vt:lpstr>
      <vt:lpstr>练习2</vt:lpstr>
      <vt:lpstr>练习2</vt:lpstr>
      <vt:lpstr>练习2</vt:lpstr>
      <vt:lpstr>练习2</vt:lpstr>
      <vt:lpstr>练习</vt:lpstr>
      <vt:lpstr>练习3</vt:lpstr>
      <vt:lpstr>练习3</vt:lpstr>
      <vt:lpstr>练习4</vt:lpstr>
      <vt:lpstr>练习5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习题课</dc:title>
  <dc:creator>liu</dc:creator>
  <cp:lastModifiedBy>liu</cp:lastModifiedBy>
  <cp:revision>1</cp:revision>
  <dcterms:created xsi:type="dcterms:W3CDTF">2020-09-26T10:05:31Z</dcterms:created>
  <dcterms:modified xsi:type="dcterms:W3CDTF">2020-09-26T10:05:48Z</dcterms:modified>
</cp:coreProperties>
</file>