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5" r:id="rId2"/>
    <p:sldId id="286" r:id="rId3"/>
    <p:sldId id="377" r:id="rId4"/>
    <p:sldId id="292" r:id="rId5"/>
    <p:sldId id="293" r:id="rId6"/>
    <p:sldId id="295" r:id="rId7"/>
    <p:sldId id="296" r:id="rId8"/>
    <p:sldId id="298" r:id="rId9"/>
    <p:sldId id="299" r:id="rId10"/>
    <p:sldId id="379" r:id="rId11"/>
    <p:sldId id="436" r:id="rId12"/>
    <p:sldId id="437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FF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944" autoAdjust="0"/>
    <p:restoredTop sz="78338" autoAdjust="0"/>
  </p:normalViewPr>
  <p:slideViewPr>
    <p:cSldViewPr>
      <p:cViewPr varScale="1">
        <p:scale>
          <a:sx n="52" d="100"/>
          <a:sy n="52" d="100"/>
        </p:scale>
        <p:origin x="9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8E1B064-58C9-481D-9932-DCAC8170DC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1306457-28ED-4983-9766-89B863218B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52B83EE7-27E4-4980-BC52-C6FA65D012B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8114ED8-3EF2-418E-A60C-74C1C2B1C68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4AE4FB-D17D-482F-ADC9-1AA81B3B10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A51258-FB56-4CFB-871F-51C784AE4C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726DC43-B507-46A6-A185-0D8DB591CA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05DC980-A027-4285-A04C-1E98058FAB5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A21FEC0-F3A9-4490-A99D-8433492155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0762175-F4C9-466F-97BD-427A5F8D4B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A2A9AFB-BCFB-48C6-93B3-DB6338420F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B5A6737-9373-4804-B298-958E765723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DAA2397-7F53-4B0C-AFDD-1CD08E7AE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CEAF16-B707-4276-9EB4-82962F300DD5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1ED9522-15D1-4B79-B9AC-847C439EEE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6FA3EDD-A646-4A52-8526-8754A5E1E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1C22B23D-612B-4BF1-AA23-35F8097B1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DA4CF0CC-BD67-49E8-9726-3F5FDB1AE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Symbol" panose="05050102010706020507" pitchFamily="18" charset="2"/>
              </a:rPr>
              <a:t>试图用</a:t>
            </a:r>
            <a:r>
              <a:rPr lang="en-US" altLang="zh-CN">
                <a:sym typeface="Symbol" panose="05050102010706020507" pitchFamily="18" charset="2"/>
              </a:rPr>
              <a:t>cp</a:t>
            </a:r>
            <a:r>
              <a:rPr lang="zh-CN" altLang="en-US">
                <a:sym typeface="Symbol" panose="05050102010706020507" pitchFamily="18" charset="2"/>
              </a:rPr>
              <a:t>规则，但是用错了。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以上的证明应该是下面前提到结论的证明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前提：</a:t>
            </a:r>
            <a:r>
              <a:rPr lang="en-US" altLang="zh-CN">
                <a:sym typeface="Symbol" panose="05050102010706020507" pitchFamily="18" charset="2"/>
              </a:rPr>
              <a:t>x(F(x)G(x)),</a:t>
            </a:r>
            <a:r>
              <a:rPr lang="zh-CN" altLang="en-US">
                <a:sym typeface="Symbol" panose="05050102010706020507" pitchFamily="18" charset="2"/>
              </a:rPr>
              <a:t> </a:t>
            </a:r>
            <a:r>
              <a:rPr lang="en-US" altLang="zh-CN">
                <a:sym typeface="Symbol" panose="05050102010706020507" pitchFamily="18" charset="2"/>
              </a:rPr>
              <a:t>x(H(x)G(x))</a:t>
            </a:r>
          </a:p>
          <a:p>
            <a:r>
              <a:rPr lang="zh-CN" altLang="en-US">
                <a:sym typeface="Symbol" panose="05050102010706020507" pitchFamily="18" charset="2"/>
              </a:rPr>
              <a:t>结论： </a:t>
            </a:r>
            <a:r>
              <a:rPr lang="en-US" altLang="zh-CN">
                <a:sym typeface="Symbol" panose="05050102010706020507" pitchFamily="18" charset="2"/>
              </a:rPr>
              <a:t>xH(x)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xF(x))</a:t>
            </a:r>
          </a:p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4DD5BFF2-2937-45F4-8E6C-B27746268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F6E93F-E4BD-42B8-B55F-0D2C40F87BDF}" type="slidenum">
              <a:rPr lang="zh-CN" altLang="en-US" sz="1200"/>
              <a:pPr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3B89EBAC-A442-4F55-9E8A-40ACBC0CD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B563A148-CE83-4674-8C9D-11EBB95D4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AF0E268E-0502-46E4-A5BD-381873A3E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F39DF8-6D2A-47D9-B292-564554CF37F8}" type="slidenum">
              <a:rPr lang="zh-CN" altLang="en-US" sz="1200"/>
              <a:pPr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C4D9892-2AFC-43FB-953A-DFCD4F2748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F034CB-86A0-42C1-8920-D271301F0141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6D96C22-B9DF-434A-98C3-E15E02267A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21A6FF1-D508-4445-968C-9571A2009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7D1FE39-A4BE-4CD9-B9A4-3F3648368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32631D-14EC-4CE3-9EE5-D8CF04AD67E6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9721C1D-0729-45DD-9307-45239CD836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24D8145-5C2B-418E-83DF-9F1E813A5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B3D8183-5BFE-4C07-95EF-C59206691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2285D9-AB4F-4632-9002-3E40AEF50CBA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C1641AB-B2FF-443E-8F20-006D7F910B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D0B69F0-36D1-4734-9402-72927549B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2E7C1C8-0C13-4986-AF7D-B6F83E0F5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087D99-3A13-47E7-8BF6-85E9613CC56D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B4179E9-F3BA-463A-B651-F54D03783E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85952F2-5C6D-4AE1-8B38-922A0F877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此题也可以用直接证法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D65EB06-9959-4248-8C03-770B56FEDD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793E3B-32ED-4458-837D-0274290603EE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97C8911-9CDC-48DC-9CD4-B03C6ED41F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03B1015-DC10-4AE8-A055-57DBAE452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B5F8B44-4601-46DB-82AA-BD5D63B12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9CCE99-33DE-4396-958C-791BD7949528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7C2B66D-2315-46D1-852A-A06DBD4DC9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58074E0-FD11-47E1-A938-1205D1A8A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58D23D6-C857-4F1F-9EE6-EA9B66412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74F2FC-688E-4EE9-874D-9CFAAA52620F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58BD3A2-87D2-4AC0-827E-3DD45D6AF5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218D4B3-5B81-4A4C-BF4C-B2C7DE367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C8DBDFE9-D545-476D-999E-8E00A2213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2328F12E-3103-4C95-99CF-C251DC0FD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56D0B0D-97FA-4AAF-96E4-0CE7B8431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F01D2E-AFCA-490A-8B27-152D5C69232D}" type="slidenum">
              <a:rPr lang="en-US" altLang="zh-CN" sz="120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3EEE20-8704-43BB-AACC-323219468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C009EF-8E7A-46C8-8508-3313A0FA6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A5818C-634C-4464-A14D-DF1CCAF268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36D43-C5F8-4050-A096-BBB2542D84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38942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CD7F82-D04B-4EEC-8F81-3584B81655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B8C7A9-CA3D-4B51-A93B-3BD5788BE5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7AD4C8-FBDC-4215-B125-FCF3053B0B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E8E75-B94E-42A9-8DBE-2772457C9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26151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ADCDFA-470B-446E-94DE-0DD220F1DF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156A36-4BC6-4E4C-9128-11385BDE6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AF1E86-D343-4BF4-AEFC-32BF8A8CF4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53EF1-866D-46CE-B7F7-B56758E7C3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83928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136AEE-419F-48AA-A999-9FD67AC73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1049750-FF19-4B51-84F7-1AEAAC1CC1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B939026-6489-4515-BBDA-A14703DBE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B958-B61A-496B-B5BD-1E12513A9E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231895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CD4903-94F3-4055-9541-1C2C143747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6B9BE78-45C1-4134-91B7-0396A8DF7F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3094250-A1EE-4352-94A8-B36807356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0982E-2524-4EFE-82D8-A4DA10CBDD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6006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8E421F-6736-4F03-A0FF-4F5FF99FB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570DF4-AED3-4B15-8203-7EF52ACE8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68C2B9-87EC-42D3-87AE-226FB5571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90DF-F448-4826-9DFA-2E18C5CE1E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10993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F67979-C03D-4087-B599-E13882684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C609FB-AFBF-4D29-815B-B4F48FC5D8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40521D-F953-429F-8F51-D4E0A7C248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D444-924E-460B-800A-D79790AB27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53842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AF41A-D73F-4401-87B0-94F6586C1D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E226F-26CF-454F-A9E3-2F2F4F61A2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5B0F5-49F0-456E-B209-BDDD43447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D1DFD-F192-4140-AC87-F5C088E54E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41809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9C6189-B4B5-499D-9F4A-AFE1539142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B24C9A9-5AC6-4E2E-8160-1601FA1AC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6EA5D8-1613-43FB-B09E-8EA8D2DC4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C4F52-4651-422D-A2C5-DC158177BE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63255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600730-CC59-4254-8709-C12FDC34F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49E006-1275-423F-B07A-FDE429D60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3F55A8-626D-4DDC-B01E-C2590BF88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2FBAF-A14F-4EED-9F35-D36BB9BEAE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66555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071B9BF-64A1-4A03-AD16-36BA724837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464E23-06AA-44B9-8C66-3788356CE5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5D8A7B-F1BF-474A-90AF-C61FD36C1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CF70D-D525-49E1-A575-92BD8D3653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25294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059C4-ABD6-4FCD-8F18-DCB730226C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D021F-0538-4340-B672-38E0B54C07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7C58-50AF-4C54-BF46-F36B8F559F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26D19-892A-4051-A102-2224470A8E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93040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575BA-D6F4-4F39-8770-ACBB1C1EAE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9631C-0B7F-4D78-A4FD-363A1C58A5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931A0-C4AF-4098-A4D3-252E9DE66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39B35-D802-4A65-AC15-A895B4E9E9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98856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19CC5BF-C7DA-4223-91FF-98835FD00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8F7760-3FE6-4C93-9AEF-A21713F12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ED8D62-9140-4B26-8F49-1D17D5A188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FDC7B8-F86A-4EE3-9553-EFF1802514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8FAEF5-6B5E-4FD0-9B4A-0DA969FBFF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888B372-7A52-4EA4-85FE-D52CE17BB6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E7ACA288-7F02-4DB1-AE34-A88CD602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251482-58BF-4F0E-93CB-1B3A09BB02D6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D1DD851-C1CA-4A68-BB8A-C5974E901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第五章 习题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1D872DF6-15DE-4DF8-AD62-3C4C76956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3411538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一阶逻辑等值式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>
                <a:latin typeface="Times New Roman" panose="02020603050405020304" pitchFamily="18" charset="0"/>
              </a:rPr>
              <a:t>     基本等值式，置换规则、换名规则、代替规则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前束范式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</a:t>
            </a:r>
          </a:p>
          <a:p>
            <a:pPr eaLnBrk="1" hangingPunct="1">
              <a:buClr>
                <a:srgbClr val="FF9900"/>
              </a:buClr>
            </a:pPr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推理定律、推理规则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0C7ACAB9-6FE8-48DE-9F1B-BBF01542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9E4B5E-E28F-4ECB-92F1-2F6E2FAAD87C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4D7ADEE-4ADA-416D-825C-0AF849AF5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</a:t>
            </a:r>
            <a:r>
              <a:rPr lang="en-US" altLang="zh-CN"/>
              <a:t>5</a:t>
            </a:r>
            <a:r>
              <a:rPr lang="zh-CN" altLang="en-US"/>
              <a:t>（续）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89A1259-D7DA-4660-8A17-93164CD0A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证法二：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x(F(x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			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置换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                                2)ES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  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5)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4)US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))(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3)4)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合取引入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6)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置换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EG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4EEF79C7-9D74-44DE-919D-F0C49639D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7975" y="149225"/>
            <a:ext cx="6840538" cy="704850"/>
          </a:xfrm>
        </p:spPr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6 </a:t>
            </a:r>
            <a:r>
              <a:rPr lang="zh-CN" altLang="en-US"/>
              <a:t>判断下列证明中是否有错误？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E9F72546-81B8-41AE-8B35-C90DD46DD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0925" y="1282700"/>
            <a:ext cx="7026275" cy="1609725"/>
          </a:xfrm>
        </p:spPr>
        <p:txBody>
          <a:bodyPr/>
          <a:lstStyle/>
          <a:p>
            <a:r>
              <a:rPr lang="zh-CN" altLang="en-US">
                <a:sym typeface="Symbol" panose="05050102010706020507" pitchFamily="18" charset="2"/>
              </a:rPr>
              <a:t>前提：</a:t>
            </a:r>
            <a:r>
              <a:rPr lang="en-US" altLang="zh-CN">
                <a:sym typeface="Symbol" panose="05050102010706020507" pitchFamily="18" charset="2"/>
              </a:rPr>
              <a:t>x(F(x)G(x)),</a:t>
            </a:r>
            <a:r>
              <a:rPr lang="zh-CN" altLang="en-US">
                <a:sym typeface="Symbol" panose="05050102010706020507" pitchFamily="18" charset="2"/>
              </a:rPr>
              <a:t> </a:t>
            </a:r>
            <a:r>
              <a:rPr lang="en-US" altLang="zh-CN">
                <a:sym typeface="Symbol" panose="05050102010706020507" pitchFamily="18" charset="2"/>
              </a:rPr>
              <a:t>x(H(x)G(x))</a:t>
            </a:r>
          </a:p>
          <a:p>
            <a:r>
              <a:rPr lang="zh-CN" altLang="en-US">
                <a:sym typeface="Symbol" panose="05050102010706020507" pitchFamily="18" charset="2"/>
              </a:rPr>
              <a:t>结论： </a:t>
            </a:r>
            <a:r>
              <a:rPr lang="en-US" altLang="zh-CN">
                <a:sym typeface="Symbol" panose="05050102010706020507" pitchFamily="18" charset="2"/>
              </a:rPr>
              <a:t>x(H(x)F(x))</a:t>
            </a:r>
          </a:p>
          <a:p>
            <a:r>
              <a:rPr lang="zh-CN" altLang="en-US">
                <a:sym typeface="Symbol" panose="05050102010706020507" pitchFamily="18" charset="2"/>
              </a:rPr>
              <a:t>证明：</a:t>
            </a:r>
            <a:endParaRPr lang="en-US" altLang="zh-CN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AB5C2-5675-4742-8706-3FA5217A77A0}"/>
              </a:ext>
            </a:extLst>
          </p:cNvPr>
          <p:cNvSpPr txBox="1"/>
          <p:nvPr/>
        </p:nvSpPr>
        <p:spPr>
          <a:xfrm>
            <a:off x="2128838" y="2168525"/>
            <a:ext cx="6289675" cy="3784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(1) </a:t>
            </a:r>
            <a:r>
              <a:rPr lang="zh-CN" altLang="en-US" dirty="0">
                <a:latin typeface="+mj-lt"/>
                <a:cs typeface="Times New Roman" pitchFamily="18" charset="0"/>
                <a:sym typeface="Symbol"/>
              </a:rPr>
              <a:t></a:t>
            </a: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x(H(x))                  </a:t>
            </a:r>
            <a:r>
              <a:rPr lang="zh-CN" altLang="en-US" dirty="0">
                <a:latin typeface="Times New Roman" panose="02020603050405020304" pitchFamily="18" charset="0"/>
              </a:rPr>
              <a:t>附加前提引入</a:t>
            </a:r>
            <a:endParaRPr lang="en-US" altLang="zh-CN" dirty="0">
              <a:latin typeface="+mj-lt"/>
              <a:cs typeface="Times New Roman" pitchFamily="18" charset="0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(2) H(a)                         (1)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en-US" altLang="zh-CN" dirty="0">
              <a:latin typeface="+mj-lt"/>
              <a:cs typeface="Times New Roman" pitchFamily="18" charset="0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(3)</a:t>
            </a:r>
            <a:r>
              <a:rPr lang="zh-CN" altLang="en-US" dirty="0">
                <a:latin typeface="+mj-lt"/>
                <a:sym typeface="Symbol"/>
              </a:rPr>
              <a:t> </a:t>
            </a:r>
            <a:r>
              <a:rPr lang="en-US" altLang="zh-CN" dirty="0">
                <a:latin typeface="+mj-lt"/>
                <a:sym typeface="Symbol"/>
              </a:rPr>
              <a:t>x(H(x)G(x))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endParaRPr lang="en-US" altLang="zh-CN" dirty="0">
              <a:latin typeface="+mj-lt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(4)</a:t>
            </a:r>
            <a:r>
              <a:rPr lang="en-US" altLang="zh-CN" dirty="0">
                <a:latin typeface="+mj-lt"/>
                <a:sym typeface="Symbol"/>
              </a:rPr>
              <a:t> H(a)G(a)</a:t>
            </a: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              </a:t>
            </a:r>
            <a:r>
              <a:rPr lang="en-US" altLang="zh-CN" dirty="0">
                <a:cs typeface="Times New Roman" pitchFamily="18" charset="0"/>
                <a:sym typeface="Symbol"/>
              </a:rPr>
              <a:t>(3)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en-US" altLang="zh-CN" dirty="0">
              <a:latin typeface="+mj-lt"/>
              <a:cs typeface="Times New Roman" pitchFamily="18" charset="0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(5)</a:t>
            </a:r>
            <a:r>
              <a:rPr lang="en-US" altLang="zh-CN" dirty="0">
                <a:latin typeface="+mj-lt"/>
                <a:sym typeface="Symbol"/>
              </a:rPr>
              <a:t> G(a)                         (2)(4)</a:t>
            </a:r>
            <a:r>
              <a:rPr lang="zh-CN" altLang="en-US" dirty="0">
                <a:latin typeface="+mj-lt"/>
                <a:sym typeface="Symbol"/>
              </a:rPr>
              <a:t>假言推理</a:t>
            </a:r>
            <a:endParaRPr lang="en-US" altLang="zh-CN" dirty="0">
              <a:latin typeface="+mj-lt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(6)</a:t>
            </a:r>
            <a:r>
              <a:rPr lang="zh-CN" altLang="en-US" dirty="0">
                <a:latin typeface="+mj-lt"/>
                <a:sym typeface="Symbol"/>
              </a:rPr>
              <a:t> </a:t>
            </a:r>
            <a:r>
              <a:rPr lang="en-US" altLang="zh-CN" dirty="0">
                <a:latin typeface="+mj-lt"/>
                <a:sym typeface="Symbol"/>
              </a:rPr>
              <a:t>x(F(x)G(x))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endParaRPr lang="en-US" altLang="zh-CN" dirty="0">
              <a:latin typeface="+mj-lt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(7)</a:t>
            </a:r>
            <a:r>
              <a:rPr lang="zh-CN" altLang="en-US" dirty="0">
                <a:latin typeface="+mj-lt"/>
                <a:sym typeface="Symbol"/>
              </a:rPr>
              <a:t> </a:t>
            </a:r>
            <a:r>
              <a:rPr lang="en-US" altLang="zh-CN" dirty="0">
                <a:latin typeface="+mj-lt"/>
                <a:sym typeface="Symbol"/>
              </a:rPr>
              <a:t>F(a)G(a)            (6)</a:t>
            </a:r>
            <a:r>
              <a:rPr lang="zh-CN" altLang="en-US" dirty="0">
                <a:latin typeface="+mj-lt"/>
                <a:sym typeface="Symbol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en-US" altLang="zh-CN" dirty="0">
              <a:latin typeface="+mj-lt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(8)</a:t>
            </a:r>
            <a:r>
              <a:rPr lang="en-US" altLang="zh-CN" dirty="0">
                <a:latin typeface="+mj-lt"/>
                <a:sym typeface="Symbol"/>
              </a:rPr>
              <a:t> F(a)                       (5)(7)</a:t>
            </a:r>
            <a:r>
              <a:rPr lang="zh-CN" altLang="en-US" dirty="0">
                <a:latin typeface="Times New Roman" panose="02020603050405020304" pitchFamily="18" charset="0"/>
              </a:rPr>
              <a:t>拒取式</a:t>
            </a:r>
            <a:endParaRPr lang="en-US" altLang="zh-CN" dirty="0">
              <a:latin typeface="+mj-lt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(9)</a:t>
            </a:r>
            <a:r>
              <a:rPr lang="zh-CN" altLang="en-US" dirty="0">
                <a:latin typeface="+mj-lt"/>
                <a:sym typeface="Symbol"/>
              </a:rPr>
              <a:t> </a:t>
            </a:r>
            <a:r>
              <a:rPr lang="en-US" altLang="zh-CN" dirty="0">
                <a:latin typeface="+mj-lt"/>
                <a:sym typeface="Symbol"/>
              </a:rPr>
              <a:t>xF(x)                   (8)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UG</a:t>
            </a:r>
            <a:endParaRPr lang="en-US" altLang="zh-CN" dirty="0">
              <a:latin typeface="+mj-lt"/>
              <a:cs typeface="Times New Roman" pitchFamily="18" charset="0"/>
              <a:sym typeface="Symbol"/>
            </a:endParaRPr>
          </a:p>
          <a:p>
            <a:pPr>
              <a:defRPr/>
            </a:pPr>
            <a:endParaRPr lang="zh-CN" altLang="en-US" dirty="0">
              <a:latin typeface="+mj-lt"/>
              <a:cs typeface="Times New Roman" pitchFamily="18" charset="0"/>
            </a:endParaRPr>
          </a:p>
        </p:txBody>
      </p:sp>
      <p:grpSp>
        <p:nvGrpSpPr>
          <p:cNvPr id="4" name="组合 7">
            <a:extLst>
              <a:ext uri="{FF2B5EF4-FFF2-40B4-BE49-F238E27FC236}">
                <a16:creationId xmlns:a16="http://schemas.microsoft.com/office/drawing/2014/main" id="{AB726950-8E16-4805-86B0-F0CFE87DEDB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805488"/>
            <a:ext cx="8213725" cy="704850"/>
            <a:chOff x="389744" y="6011055"/>
            <a:chExt cx="8214609" cy="704538"/>
          </a:xfrm>
        </p:grpSpPr>
        <p:sp>
          <p:nvSpPr>
            <p:cNvPr id="25606" name="矩形 6">
              <a:extLst>
                <a:ext uri="{FF2B5EF4-FFF2-40B4-BE49-F238E27FC236}">
                  <a16:creationId xmlns:a16="http://schemas.microsoft.com/office/drawing/2014/main" id="{4688586D-6593-44AC-BC48-636600316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44" y="6011055"/>
              <a:ext cx="8214609" cy="704538"/>
            </a:xfrm>
            <a:prstGeom prst="rect">
              <a:avLst/>
            </a:prstGeom>
            <a:solidFill>
              <a:srgbClr val="ADE2A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3000"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25607" name="Object 26">
              <a:extLst>
                <a:ext uri="{FF2B5EF4-FFF2-40B4-BE49-F238E27FC236}">
                  <a16:creationId xmlns:a16="http://schemas.microsoft.com/office/drawing/2014/main" id="{37AC140B-017E-4CB8-8E61-C7250DAF3F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675" y="6061414"/>
            <a:ext cx="8024292" cy="646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1" name="公式" r:id="rId4" imgW="35475840" imgH="2946600" progId="Equation.3">
                    <p:embed/>
                  </p:oleObj>
                </mc:Choice>
                <mc:Fallback>
                  <p:oleObj name="公式" r:id="rId4" imgW="35475840" imgH="2946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75" y="6061414"/>
                          <a:ext cx="8024292" cy="646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ADE2A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46435853-4296-47DF-8906-069D62310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6</a:t>
            </a:r>
            <a:r>
              <a:rPr lang="zh-CN" altLang="en-US"/>
              <a:t>（续）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C3D29486-B4E1-47BA-A8E0-7AB7C2752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0925" y="1282700"/>
            <a:ext cx="7026275" cy="1609725"/>
          </a:xfrm>
        </p:spPr>
        <p:txBody>
          <a:bodyPr/>
          <a:lstStyle/>
          <a:p>
            <a:r>
              <a:rPr lang="zh-CN" altLang="en-US">
                <a:sym typeface="Symbol" panose="05050102010706020507" pitchFamily="18" charset="2"/>
              </a:rPr>
              <a:t>前提：</a:t>
            </a:r>
            <a:r>
              <a:rPr lang="en-US" altLang="zh-CN">
                <a:sym typeface="Symbol" panose="05050102010706020507" pitchFamily="18" charset="2"/>
              </a:rPr>
              <a:t>x(F(x)G(x)),</a:t>
            </a:r>
            <a:r>
              <a:rPr lang="zh-CN" altLang="en-US">
                <a:sym typeface="Symbol" panose="05050102010706020507" pitchFamily="18" charset="2"/>
              </a:rPr>
              <a:t> </a:t>
            </a:r>
            <a:r>
              <a:rPr lang="en-US" altLang="zh-CN">
                <a:sym typeface="Symbol" panose="05050102010706020507" pitchFamily="18" charset="2"/>
              </a:rPr>
              <a:t>x(H(x)G(x))</a:t>
            </a:r>
          </a:p>
          <a:p>
            <a:r>
              <a:rPr lang="zh-CN" altLang="en-US">
                <a:sym typeface="Symbol" panose="05050102010706020507" pitchFamily="18" charset="2"/>
              </a:rPr>
              <a:t>结论： </a:t>
            </a:r>
            <a:r>
              <a:rPr lang="en-US" altLang="zh-CN">
                <a:sym typeface="Symbol" panose="05050102010706020507" pitchFamily="18" charset="2"/>
              </a:rPr>
              <a:t>x(H(x)F(x))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3751A-98C1-486B-9037-4574230D954F}"/>
              </a:ext>
            </a:extLst>
          </p:cNvPr>
          <p:cNvSpPr txBox="1"/>
          <p:nvPr/>
        </p:nvSpPr>
        <p:spPr>
          <a:xfrm>
            <a:off x="1403350" y="2538413"/>
            <a:ext cx="5832475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(1)</a:t>
            </a:r>
            <a:r>
              <a:rPr lang="zh-CN" altLang="en-US" dirty="0">
                <a:latin typeface="+mj-lt"/>
                <a:sym typeface="Symbol"/>
              </a:rPr>
              <a:t> </a:t>
            </a:r>
            <a:r>
              <a:rPr lang="en-US" altLang="zh-CN" dirty="0">
                <a:latin typeface="+mj-lt"/>
                <a:sym typeface="Symbol"/>
              </a:rPr>
              <a:t>x(H(x)G(x))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endParaRPr lang="en-US" altLang="zh-CN" dirty="0">
              <a:latin typeface="+mj-lt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(2)</a:t>
            </a:r>
            <a:r>
              <a:rPr lang="en-US" altLang="zh-CN" dirty="0">
                <a:latin typeface="+mj-lt"/>
                <a:sym typeface="Symbol"/>
              </a:rPr>
              <a:t> H(a)G(a)</a:t>
            </a: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               (1)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US </a:t>
            </a:r>
            <a:endParaRPr lang="en-US" altLang="zh-CN" dirty="0">
              <a:latin typeface="+mj-lt"/>
              <a:cs typeface="Times New Roman" pitchFamily="18" charset="0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(3)</a:t>
            </a:r>
            <a:r>
              <a:rPr lang="zh-CN" altLang="en-US" dirty="0">
                <a:latin typeface="+mj-lt"/>
                <a:sym typeface="Symbol"/>
              </a:rPr>
              <a:t> </a:t>
            </a:r>
            <a:r>
              <a:rPr lang="en-US" altLang="zh-CN" dirty="0">
                <a:latin typeface="+mj-lt"/>
                <a:sym typeface="Symbol"/>
              </a:rPr>
              <a:t>x(F(x)G(x))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endParaRPr lang="en-US" altLang="zh-CN" dirty="0">
              <a:latin typeface="+mj-lt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(4)</a:t>
            </a:r>
            <a:r>
              <a:rPr lang="zh-CN" altLang="en-US" dirty="0">
                <a:latin typeface="+mj-lt"/>
                <a:sym typeface="Symbol"/>
              </a:rPr>
              <a:t> </a:t>
            </a:r>
            <a:r>
              <a:rPr lang="en-US" altLang="zh-CN" dirty="0">
                <a:latin typeface="+mj-lt"/>
                <a:sym typeface="Symbol"/>
              </a:rPr>
              <a:t>F(a)G(a)             (3)</a:t>
            </a:r>
            <a:r>
              <a:rPr lang="zh-CN" altLang="en-US" dirty="0">
                <a:latin typeface="+mj-lt"/>
                <a:sym typeface="Symbol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 </a:t>
            </a:r>
            <a:endParaRPr lang="en-US" altLang="zh-CN" dirty="0">
              <a:latin typeface="+mj-lt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(5)</a:t>
            </a:r>
            <a:r>
              <a:rPr lang="en-US" altLang="zh-CN" dirty="0">
                <a:latin typeface="+mj-lt"/>
                <a:sym typeface="Symbol"/>
              </a:rPr>
              <a:t> G(a)</a:t>
            </a:r>
            <a:r>
              <a:rPr lang="en-US" altLang="zh-CN" dirty="0">
                <a:sym typeface="Symbol"/>
              </a:rPr>
              <a:t>F(a)</a:t>
            </a:r>
            <a:r>
              <a:rPr lang="en-US" altLang="zh-CN" dirty="0">
                <a:latin typeface="+mj-lt"/>
                <a:sym typeface="Symbol"/>
              </a:rPr>
              <a:t>             (4)</a:t>
            </a:r>
            <a:r>
              <a:rPr lang="zh-CN" altLang="en-US" dirty="0">
                <a:latin typeface="+mj-lt"/>
                <a:sym typeface="Symbol"/>
              </a:rPr>
              <a:t>置换</a:t>
            </a:r>
            <a:endParaRPr lang="en-US" altLang="zh-CN" dirty="0">
              <a:latin typeface="+mj-lt"/>
              <a:sym typeface="Symbol"/>
            </a:endParaRPr>
          </a:p>
          <a:p>
            <a:pPr>
              <a:defRPr/>
            </a:pPr>
            <a:r>
              <a:rPr lang="en-US" altLang="zh-CN" dirty="0">
                <a:latin typeface="+mj-lt"/>
                <a:cs typeface="Times New Roman" pitchFamily="18" charset="0"/>
                <a:sym typeface="Symbol"/>
              </a:rPr>
              <a:t>(6)</a:t>
            </a:r>
            <a:r>
              <a:rPr lang="zh-CN" altLang="en-US" dirty="0">
                <a:latin typeface="+mj-lt"/>
                <a:sym typeface="Symbol"/>
              </a:rPr>
              <a:t> </a:t>
            </a:r>
            <a:r>
              <a:rPr lang="en-US" altLang="zh-CN" dirty="0">
                <a:sym typeface="Symbol"/>
              </a:rPr>
              <a:t>H(a) F(a) </a:t>
            </a:r>
            <a:r>
              <a:rPr lang="en-US" altLang="zh-CN" dirty="0">
                <a:latin typeface="+mj-lt"/>
                <a:sym typeface="Symbol"/>
              </a:rPr>
              <a:t>           (2)(5)</a:t>
            </a:r>
            <a:r>
              <a:rPr lang="zh-CN" altLang="en-US" dirty="0">
                <a:latin typeface="Times New Roman" panose="02020603050405020304" pitchFamily="18" charset="0"/>
              </a:rPr>
              <a:t>假言三段论</a:t>
            </a:r>
            <a:endParaRPr lang="en-US" altLang="zh-CN" dirty="0">
              <a:latin typeface="+mj-lt"/>
              <a:cs typeface="Times New Roman" pitchFamily="18" charset="0"/>
              <a:sym typeface="Symbol"/>
            </a:endParaRPr>
          </a:p>
          <a:p>
            <a:pPr>
              <a:defRPr/>
            </a:pPr>
            <a:r>
              <a:rPr lang="en-US" altLang="zh-CN" dirty="0">
                <a:cs typeface="Times New Roman" pitchFamily="18" charset="0"/>
                <a:sym typeface="Symbol"/>
              </a:rPr>
              <a:t>(7)</a:t>
            </a:r>
            <a:r>
              <a:rPr lang="zh-CN" altLang="en-US" dirty="0">
                <a:sym typeface="Symbol"/>
              </a:rPr>
              <a:t> </a:t>
            </a:r>
            <a:r>
              <a:rPr lang="en-US" altLang="zh-CN" dirty="0">
                <a:sym typeface="Symbol"/>
              </a:rPr>
              <a:t>x(H(x)F(x))       (6)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UG</a:t>
            </a:r>
            <a:endParaRPr lang="zh-CN" alt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7653" name="灯片编号占位符 3">
            <a:extLst>
              <a:ext uri="{FF2B5EF4-FFF2-40B4-BE49-F238E27FC236}">
                <a16:creationId xmlns:a16="http://schemas.microsoft.com/office/drawing/2014/main" id="{AC39C9F3-0753-4ED7-A342-DFBBDE8E9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5FEC68B1-82D9-4293-97EB-072C1D072E30}" type="slidenum">
              <a:rPr lang="zh-CN" altLang="en-US" sz="1400"/>
              <a:pPr algn="l"/>
              <a:t>12</a:t>
            </a:fld>
            <a:endParaRPr lang="en-US" altLang="zh-CN" sz="140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5D5B4A60-938C-4228-B73E-639F43E2C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98700"/>
            <a:ext cx="1171575" cy="57943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证明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7FC1518A-EE6C-4A70-84CF-031524FF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FD5520-4842-43DD-8FA7-C9A71F3E436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CF1981F-6EA3-4ED6-BC55-6A4668724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基本要求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308E751-4887-4A00-B621-64342D343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449262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深刻理解并牢记一阶逻辑中的重要等值式</a:t>
            </a:r>
            <a:r>
              <a:rPr lang="en-US" altLang="zh-CN"/>
              <a:t>, </a:t>
            </a:r>
            <a:r>
              <a:rPr lang="zh-CN" altLang="en-US"/>
              <a:t>并能准确而熟练地应用它们．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熟练正确地使用置换规则、换名规则、代替规则．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熟练地求出给定公式的前束范式．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i="1" baseline="-25000">
                <a:latin typeface="Palace Script MT" panose="030303020206070C0B05" pitchFamily="66" charset="0"/>
              </a:rPr>
              <a:t>L</a:t>
            </a:r>
            <a:r>
              <a:rPr lang="en-US" altLang="zh-CN"/>
              <a:t> </a:t>
            </a:r>
            <a:r>
              <a:rPr lang="zh-CN" altLang="en-US"/>
              <a:t>的定义，牢记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i="1" baseline="-25000">
                <a:latin typeface="Palace Script MT" panose="030303020206070C0B05" pitchFamily="66" charset="0"/>
              </a:rPr>
              <a:t>L</a:t>
            </a:r>
            <a:r>
              <a:rPr lang="en-US" altLang="zh-CN"/>
              <a:t> </a:t>
            </a:r>
            <a:r>
              <a:rPr lang="zh-CN" altLang="en-US"/>
              <a:t>中的各条推理规则，特别是注意使用</a:t>
            </a:r>
            <a:r>
              <a:rPr lang="zh-CN" altLang="en-US">
                <a:sym typeface="Symbol" panose="05050102010706020507" pitchFamily="18" charset="2"/>
              </a:rPr>
              <a:t></a:t>
            </a:r>
            <a:r>
              <a:rPr lang="zh-CN" altLang="en-US"/>
              <a:t>、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/>
              <a:t>+</a:t>
            </a:r>
            <a:r>
              <a:rPr lang="zh-CN" altLang="en-US"/>
              <a:t>、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/>
              <a:t>+</a:t>
            </a:r>
            <a:r>
              <a:rPr lang="zh-CN" altLang="en-US"/>
              <a:t>、</a:t>
            </a:r>
            <a:r>
              <a:rPr lang="zh-CN" altLang="en-US">
                <a:sym typeface="Symbol" panose="05050102010706020507" pitchFamily="18" charset="2"/>
              </a:rPr>
              <a:t></a:t>
            </a: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条推理规则的条件．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能正确地给出有效推理的证明．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8D0133CB-1DF3-47FD-A30B-8C401E8C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D78DF6-F8AC-402E-95FA-985F04BC40A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CC95A77-7748-4899-BE0A-1233F755A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练习</a:t>
            </a:r>
            <a:r>
              <a:rPr lang="en-US" altLang="zh-CN"/>
              <a:t>1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324DA09-0D8C-4474-B89B-CDACE8ADC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设个体域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D={a,b},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消去下列公式中的量词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xy(F(x)G(y))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2) xy(F(x,y)G(x,y))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xy(F(x)G(y))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xF(x)yG(y)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(F(a)F(b))(G(a)G(b))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0AC001-289A-4A98-ADCB-4B86B12CF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4537075"/>
            <a:ext cx="8229600" cy="190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2) xy(F(x,y)G(x,y))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x(F(x,a)G(x,a)F(x,b)G(x,b))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(F(a,a)G(a,a)F(a,b)G(a,b))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(F(b,a)G(b,a)F(b,b)G(b,b))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7">
            <a:extLst>
              <a:ext uri="{FF2B5EF4-FFF2-40B4-BE49-F238E27FC236}">
                <a16:creationId xmlns:a16="http://schemas.microsoft.com/office/drawing/2014/main" id="{365A2E3A-B6B0-47EF-A968-3683FEA2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F5D7C0-D2AA-4BE1-A85A-EBB81F219705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DF46DC1-5DA7-4F03-9FE2-61C340C40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9220" name="Group 11">
            <a:extLst>
              <a:ext uri="{FF2B5EF4-FFF2-40B4-BE49-F238E27FC236}">
                <a16:creationId xmlns:a16="http://schemas.microsoft.com/office/drawing/2014/main" id="{620747AC-F8D8-4335-A10E-969100E1230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41438"/>
            <a:ext cx="8207375" cy="3656012"/>
            <a:chOff x="295" y="845"/>
            <a:chExt cx="5170" cy="2303"/>
          </a:xfrm>
        </p:grpSpPr>
        <p:graphicFrame>
          <p:nvGraphicFramePr>
            <p:cNvPr id="9222" name="Object 5">
              <a:extLst>
                <a:ext uri="{FF2B5EF4-FFF2-40B4-BE49-F238E27FC236}">
                  <a16:creationId xmlns:a16="http://schemas.microsoft.com/office/drawing/2014/main" id="{EAFF03B1-2F76-44CA-98CE-5777A74E08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434"/>
            <a:ext cx="48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公式" r:id="rId4" imgW="368140" imgH="177723" progId="Equation.3">
                    <p:embed/>
                  </p:oleObj>
                </mc:Choice>
                <mc:Fallback>
                  <p:oleObj name="公式" r:id="rId4" imgW="368140" imgH="17772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434"/>
                          <a:ext cx="48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Text Box 4">
              <a:extLst>
                <a:ext uri="{FF2B5EF4-FFF2-40B4-BE49-F238E27FC236}">
                  <a16:creationId xmlns:a16="http://schemas.microsoft.com/office/drawing/2014/main" id="{C963B500-A5A5-4C55-9A7A-CBABFC768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845"/>
              <a:ext cx="5170" cy="2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2. </a:t>
              </a:r>
              <a:r>
                <a:rPr lang="zh-CN" altLang="en-US">
                  <a:latin typeface="Times New Roman" panose="02020603050405020304" pitchFamily="18" charset="0"/>
                </a:rPr>
                <a:t>给定解释</a:t>
              </a:r>
              <a:r>
                <a:rPr lang="en-US" altLang="zh-CN">
                  <a:latin typeface="Times New Roman" panose="02020603050405020304" pitchFamily="18" charset="0"/>
                </a:rPr>
                <a:t>I</a:t>
              </a:r>
              <a:r>
                <a:rPr lang="zh-CN" altLang="en-US">
                  <a:latin typeface="Times New Roman" panose="02020603050405020304" pitchFamily="18" charset="0"/>
                </a:rPr>
                <a:t>如下</a:t>
              </a:r>
              <a:r>
                <a:rPr lang="en-US" altLang="zh-CN"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(1) </a:t>
              </a:r>
              <a:r>
                <a:rPr lang="zh-CN" altLang="en-US">
                  <a:latin typeface="Times New Roman" panose="02020603050405020304" pitchFamily="18" charset="0"/>
                </a:rPr>
                <a:t>个体域</a:t>
              </a:r>
              <a:r>
                <a:rPr lang="en-US" altLang="zh-CN" i="1">
                  <a:latin typeface="Times New Roman" panose="02020603050405020304" pitchFamily="18" charset="0"/>
                </a:rPr>
                <a:t>D</a:t>
              </a:r>
              <a:r>
                <a:rPr lang="en-US" altLang="zh-CN">
                  <a:latin typeface="Times New Roman" panose="02020603050405020304" pitchFamily="18" charset="0"/>
                </a:rPr>
                <a:t>={2,3}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(2) 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(3)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(4)</a:t>
              </a:r>
            </a:p>
            <a:p>
              <a:pPr eaLnBrk="1" hangingPunct="1">
                <a:buClrTx/>
                <a:buFontTx/>
                <a:buNone/>
              </a:pPr>
              <a:endParaRPr lang="en-US" altLang="zh-CN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4500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求下述在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zh-CN" altLang="en-US">
                  <a:latin typeface="Times New Roman" panose="02020603050405020304" pitchFamily="18" charset="0"/>
                </a:rPr>
                <a:t>下的解释及其真值</a:t>
              </a:r>
              <a:r>
                <a:rPr lang="en-US" altLang="zh-CN"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      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))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)))</a:t>
              </a:r>
            </a:p>
          </p:txBody>
        </p:sp>
        <p:graphicFrame>
          <p:nvGraphicFramePr>
            <p:cNvPr id="9224" name="Object 7">
              <a:extLst>
                <a:ext uri="{FF2B5EF4-FFF2-40B4-BE49-F238E27FC236}">
                  <a16:creationId xmlns:a16="http://schemas.microsoft.com/office/drawing/2014/main" id="{D43C10FB-7058-4ED5-BED9-E15D562233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661"/>
            <a:ext cx="244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公式" r:id="rId6" imgW="1714500" imgH="228600" progId="Equation.3">
                    <p:embed/>
                  </p:oleObj>
                </mc:Choice>
                <mc:Fallback>
                  <p:oleObj name="公式" r:id="rId6" imgW="17145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661"/>
                          <a:ext cx="244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9">
              <a:extLst>
                <a:ext uri="{FF2B5EF4-FFF2-40B4-BE49-F238E27FC236}">
                  <a16:creationId xmlns:a16="http://schemas.microsoft.com/office/drawing/2014/main" id="{63FC81A6-FD01-40BC-BD23-91DF7936C9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979"/>
            <a:ext cx="4309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name="公式" r:id="rId8" imgW="3276600" imgH="469900" progId="Equation.3">
                    <p:embed/>
                  </p:oleObj>
                </mc:Choice>
                <mc:Fallback>
                  <p:oleObj name="公式" r:id="rId8" imgW="3276600" imgH="4699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979"/>
                          <a:ext cx="4309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2028" name="Text Box 12">
            <a:extLst>
              <a:ext uri="{FF2B5EF4-FFF2-40B4-BE49-F238E27FC236}">
                <a16:creationId xmlns:a16="http://schemas.microsoft.com/office/drawing/2014/main" id="{BA655043-C039-4C54-AE42-C579B8A0D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41888"/>
            <a:ext cx="69119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))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yG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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(2))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(3))(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(2,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(2))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(3,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(2)))</a:t>
            </a:r>
          </a:p>
          <a:p>
            <a:pPr eaLnBrk="1" hangingPunct="1"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10(10)0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1C8D3847-AD0B-4E82-AF3A-87C6F48F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986AFA-2F2A-42A8-BECE-4E834A05ADF8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B594D7A-8A3D-4D24-9F01-0CAFCE82F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7E91649-578D-4E2E-B9FF-BDEB039FB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103505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3.</a:t>
            </a:r>
            <a:r>
              <a:rPr lang="zh-CN" altLang="en-US">
                <a:latin typeface="Times New Roman" panose="02020603050405020304" pitchFamily="18" charset="0"/>
              </a:rPr>
              <a:t>求下述公式的前束范式</a:t>
            </a:r>
            <a:r>
              <a:rPr lang="fr-FR" altLang="zh-CN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fr-FR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xF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44068" name="Rectangle 4">
            <a:extLst>
              <a:ext uri="{FF2B5EF4-FFF2-40B4-BE49-F238E27FC236}">
                <a16:creationId xmlns:a16="http://schemas.microsoft.com/office/drawing/2014/main" id="{21D12D1A-0D43-4818-B2D1-F97DBAC8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05025"/>
            <a:ext cx="5853112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解   使用换名规则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</a:t>
            </a:r>
            <a:r>
              <a:rPr lang="fr-FR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  <a:endParaRPr lang="fr-FR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fr-FR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z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  <a:endParaRPr lang="fr-FR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fr-FR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  <a:endParaRPr lang="fr-FR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fr-FR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)))</a:t>
            </a:r>
          </a:p>
        </p:txBody>
      </p:sp>
      <p:sp>
        <p:nvSpPr>
          <p:cNvPr id="344069" name="Rectangle 5">
            <a:extLst>
              <a:ext uri="{FF2B5EF4-FFF2-40B4-BE49-F238E27FC236}">
                <a16:creationId xmlns:a16="http://schemas.microsoft.com/office/drawing/2014/main" id="{2E219E8B-E28D-48F7-BFDE-17DC8A00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4265613"/>
            <a:ext cx="6357937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fr-FR">
                <a:latin typeface="Times New Roman" panose="02020603050405020304" pitchFamily="18" charset="0"/>
              </a:rPr>
              <a:t>     使用代替规则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</a:t>
            </a:r>
            <a:r>
              <a:rPr lang="fr-FR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  <a:endParaRPr lang="fr-FR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fr-FR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FF00FF"/>
                </a:solidFill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FF00FF"/>
                </a:solidFill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  <a:endParaRPr lang="fr-FR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fr-FR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FF00FF"/>
                </a:solidFill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FF00FF"/>
                </a:solidFill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  <a:endParaRPr lang="fr-FR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fr-FR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FF00FF"/>
                </a:solidFill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solidFill>
                  <a:srgbClr val="FF00FF"/>
                </a:solidFill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))) 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/>
      <p:bldP spid="3440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9A81A411-DAB9-47A9-A25D-D6F3F06D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FB5A25-A3CD-4384-8D68-17BE986F291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9B3894A-BBF0-42A1-8DAC-7530BE79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006E861-B66B-4512-941F-821CD0A96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052513"/>
            <a:ext cx="8229600" cy="103505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前提：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</a:rPr>
              <a:t>xG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348164" name="Rectangle 4">
            <a:extLst>
              <a:ext uri="{FF2B5EF4-FFF2-40B4-BE49-F238E27FC236}">
                <a16:creationId xmlns:a16="http://schemas.microsoft.com/office/drawing/2014/main" id="{259311A2-81CE-499A-BC28-C55C06A68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844675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证明：用归谬法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①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结论否定引入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②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             ①</a:t>
            </a:r>
            <a:r>
              <a:rPr lang="zh-CN" altLang="en-US" dirty="0">
                <a:latin typeface="Times New Roman" panose="02020603050405020304" pitchFamily="18" charset="0"/>
              </a:rPr>
              <a:t>置换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③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 err="1">
                <a:latin typeface="Times New Roman" panose="02020603050405020304" pitchFamily="18" charset="0"/>
              </a:rPr>
              <a:t>xG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④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             ③</a:t>
            </a:r>
            <a:r>
              <a:rPr lang="zh-CN" altLang="en-US" dirty="0">
                <a:latin typeface="Times New Roman" panose="02020603050405020304" pitchFamily="18" charset="0"/>
              </a:rPr>
              <a:t>置换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⑤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⑥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                       ②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⑦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                       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⑧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                 ⑤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⑨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                     ⑥⑧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⑩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        ⑦⑨</a:t>
            </a:r>
            <a:r>
              <a:rPr lang="zh-CN" altLang="en-US" dirty="0">
                <a:latin typeface="Times New Roman" panose="02020603050405020304" pitchFamily="18" charset="0"/>
              </a:rPr>
              <a:t>合取引入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88AC6747-634E-4F4E-BA74-5F58D990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7F6E4E-AC00-4733-8CAC-722F7FF561F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67FCF43-F9F0-4893-B7AB-D67BE65AC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4(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6052F7E-5DD7-415A-BE46-02EDFB52E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963612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zh-CN" altLang="en-US">
                <a:latin typeface="Times New Roman" panose="02020603050405020304" pitchFamily="18" charset="0"/>
              </a:rPr>
              <a:t>前提：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i="1">
                <a:latin typeface="Times New Roman" panose="02020603050405020304" pitchFamily="18" charset="0"/>
              </a:rPr>
              <a:t>xH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D96F3C31-B5CF-4CFB-B427-B97E0924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25"/>
            <a:ext cx="82296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用附加前提法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①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附加前提引入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                      ①US</a:t>
            </a:r>
            <a:endParaRPr lang="fr-FR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fr-FR" altLang="zh-CN" dirty="0">
                <a:latin typeface="Times New Roman" panose="02020603050405020304" pitchFamily="18" charset="0"/>
              </a:rPr>
              <a:t>③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))                          </a:t>
            </a:r>
            <a:r>
              <a:rPr lang="zh-CN" altLang="fr-FR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/>
            <a:r>
              <a:rPr lang="zh-CN" altLang="fr-FR" dirty="0">
                <a:solidFill>
                  <a:srgbClr val="FF0000"/>
                </a:solidFill>
                <a:latin typeface="Times New Roman" panose="02020603050405020304" pitchFamily="18" charset="0"/>
              </a:rPr>
              <a:t>④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           ③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fr-FR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fr-FR" altLang="zh-CN" dirty="0">
                <a:latin typeface="Times New Roman" panose="02020603050405020304" pitchFamily="18" charset="0"/>
              </a:rPr>
              <a:t>⑤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latin typeface="Times New Roman" panose="02020603050405020304" pitchFamily="18" charset="0"/>
              </a:rPr>
              <a:t>H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))                          </a:t>
            </a:r>
            <a:r>
              <a:rPr lang="zh-CN" altLang="fr-FR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/>
            <a:r>
              <a:rPr lang="zh-CN" altLang="fr-FR" dirty="0">
                <a:solidFill>
                  <a:srgbClr val="FF0000"/>
                </a:solidFill>
                <a:latin typeface="Times New Roman" panose="02020603050405020304" pitchFamily="18" charset="0"/>
              </a:rPr>
              <a:t>⑥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           ⑤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fr-FR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fr-FR" altLang="zh-CN" dirty="0">
                <a:latin typeface="Times New Roman" panose="02020603050405020304" pitchFamily="18" charset="0"/>
              </a:rPr>
              <a:t>⑦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            </a:t>
            </a:r>
            <a:r>
              <a:rPr lang="fr-FR" altLang="zh-CN" dirty="0">
                <a:latin typeface="Times New Roman" panose="02020603050405020304" pitchFamily="18" charset="0"/>
              </a:rPr>
              <a:t>④⑥</a:t>
            </a:r>
            <a:r>
              <a:rPr lang="zh-CN" altLang="fr-FR" dirty="0">
                <a:latin typeface="Times New Roman" panose="02020603050405020304" pitchFamily="18" charset="0"/>
              </a:rPr>
              <a:t>假言三段论</a:t>
            </a:r>
          </a:p>
          <a:p>
            <a:pPr eaLnBrk="1" hangingPunct="1"/>
            <a:r>
              <a:rPr lang="zh-CN" altLang="fr-FR" dirty="0">
                <a:latin typeface="Times New Roman" panose="02020603050405020304" pitchFamily="18" charset="0"/>
              </a:rPr>
              <a:t>⑧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fr-FR" altLang="zh-CN" dirty="0">
                <a:latin typeface="Times New Roman" panose="02020603050405020304" pitchFamily="18" charset="0"/>
              </a:rPr>
              <a:t>                                              ②⑦</a:t>
            </a:r>
            <a:r>
              <a:rPr lang="zh-CN" altLang="fr-FR" dirty="0">
                <a:latin typeface="Times New Roman" panose="02020603050405020304" pitchFamily="18" charset="0"/>
              </a:rPr>
              <a:t>假言推理</a:t>
            </a:r>
          </a:p>
          <a:p>
            <a:pPr eaLnBrk="1" hangingPunct="1"/>
            <a:r>
              <a:rPr lang="zh-CN" altLang="fr-FR" dirty="0">
                <a:latin typeface="Times New Roman" panose="02020603050405020304" pitchFamily="18" charset="0"/>
              </a:rPr>
              <a:t>⑨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 dirty="0">
                <a:latin typeface="Times New Roman" panose="02020603050405020304" pitchFamily="18" charset="0"/>
              </a:rPr>
              <a:t>xH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                                         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⑧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UG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68DB3FBD-B5E4-47AC-A48F-467040A3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6D83C5-9317-4097-A548-52657C3C5D3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AEE1730-F6D6-4BF5-9919-0440BDA81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8759A66-B2D1-4CE3-AE18-4D001C907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13239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 </a:t>
            </a:r>
            <a:r>
              <a:rPr lang="zh-CN" altLang="en-US">
                <a:latin typeface="Times New Roman" panose="02020603050405020304" pitchFamily="18" charset="0"/>
              </a:rPr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i="1" baseline="-25000">
                <a:latin typeface="Palace Script MT" panose="030303020206070C0B05" pitchFamily="66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中，构造推理的证明．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人都喜欢吃蔬菜．但不是所有的人都喜欢吃鱼．所以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存在喜欢吃蔬菜而不喜欢吃鱼的人．</a:t>
            </a:r>
            <a:endParaRPr lang="zh-CN" altLang="fr-FR">
              <a:latin typeface="Times New Roman" panose="02020603050405020304" pitchFamily="18" charset="0"/>
            </a:endParaRPr>
          </a:p>
        </p:txBody>
      </p:sp>
      <p:sp>
        <p:nvSpPr>
          <p:cNvPr id="358404" name="Rectangle 4">
            <a:extLst>
              <a:ext uri="{FF2B5EF4-FFF2-40B4-BE49-F238E27FC236}">
                <a16:creationId xmlns:a16="http://schemas.microsoft.com/office/drawing/2014/main" id="{020550A5-5D66-4096-A063-9055CBDB2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38413"/>
            <a:ext cx="8229600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解 令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为人，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喜欢吃蔬菜，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喜欢吃鱼．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前提：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endParaRPr lang="zh-CN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777948B6-3FFC-4EB9-8EC8-F304052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205517-3AAF-4589-826B-841C91B29984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D1D7C1F-7887-4D26-B79C-1F5546E3B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D95E400-D4A9-4370-BD46-767628F64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225" y="3673475"/>
            <a:ext cx="8229600" cy="3122613"/>
          </a:xfrm>
        </p:spPr>
        <p:txBody>
          <a:bodyPr/>
          <a:lstStyle/>
          <a:p>
            <a:pPr eaLnBrk="1" hangingPunct="1"/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(6)  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                   (5)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fr-FR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(7)  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    </a:t>
            </a:r>
            <a:r>
              <a:rPr lang="fr-FR" altLang="zh-CN" dirty="0">
                <a:latin typeface="Times New Roman" panose="02020603050405020304" pitchFamily="18" charset="0"/>
              </a:rPr>
              <a:t>(4)(6)</a:t>
            </a:r>
            <a:r>
              <a:rPr lang="zh-CN" altLang="fr-FR" dirty="0">
                <a:latin typeface="Times New Roman" panose="02020603050405020304" pitchFamily="18" charset="0"/>
              </a:rPr>
              <a:t>假言三段论</a:t>
            </a:r>
          </a:p>
          <a:p>
            <a:pPr eaLnBrk="1" hangingPunct="1"/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(8)  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                  </a:t>
            </a:r>
            <a:r>
              <a:rPr lang="fr-FR" altLang="zh-CN" dirty="0">
                <a:latin typeface="Times New Roman" panose="02020603050405020304" pitchFamily="18" charset="0"/>
              </a:rPr>
              <a:t>(7)</a:t>
            </a:r>
            <a:r>
              <a:rPr lang="zh-CN" altLang="fr-FR" dirty="0">
                <a:latin typeface="Times New Roman" panose="02020603050405020304" pitchFamily="18" charset="0"/>
              </a:rPr>
              <a:t>置换</a:t>
            </a:r>
          </a:p>
          <a:p>
            <a:pPr eaLnBrk="1" hangingPunct="1"/>
            <a:r>
              <a:rPr lang="fr-FR" altLang="zh-CN" dirty="0">
                <a:latin typeface="Times New Roman" panose="02020603050405020304" pitchFamily="18" charset="0"/>
              </a:rPr>
              <a:t>(9)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latin typeface="Times New Roman" panose="02020603050405020304" pitchFamily="18" charset="0"/>
              </a:rPr>
              <a:t>H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))                                 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(8)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UG</a:t>
            </a:r>
            <a:endParaRPr lang="fr-FR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(10)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latin typeface="Times New Roman" panose="02020603050405020304" pitchFamily="18" charset="0"/>
              </a:rPr>
              <a:t>H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))                              </a:t>
            </a:r>
            <a:r>
              <a:rPr lang="zh-CN" altLang="fr-FR" dirty="0">
                <a:latin typeface="Times New Roman" panose="02020603050405020304" pitchFamily="18" charset="0"/>
              </a:rPr>
              <a:t>前提引入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(11)  0                                                         (9)(10)</a:t>
            </a:r>
            <a:r>
              <a:rPr lang="zh-CN" altLang="en-US" dirty="0">
                <a:latin typeface="Times New Roman" panose="02020603050405020304" pitchFamily="18" charset="0"/>
              </a:rPr>
              <a:t>合取  </a:t>
            </a:r>
            <a:endParaRPr lang="zh-CN" altLang="fr-FR" dirty="0">
              <a:latin typeface="Times New Roman" panose="02020603050405020304" pitchFamily="18" charset="0"/>
            </a:endParaRP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EE887F12-6A07-4DFA-BCA3-1905BDDB5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1052513"/>
            <a:ext cx="82296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证明：用归谬法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结论否定引入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                     (1)</a:t>
            </a:r>
            <a:r>
              <a:rPr lang="zh-CN" altLang="en-US" dirty="0">
                <a:latin typeface="Times New Roman" panose="02020603050405020304" pitchFamily="18" charset="0"/>
              </a:rPr>
              <a:t>置换</a:t>
            </a:r>
            <a:endParaRPr lang="zh-CN" altLang="fr-FR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(3)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))                            (2)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fr-FR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(4)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        </a:t>
            </a:r>
            <a:r>
              <a:rPr lang="fr-FR" altLang="zh-CN" dirty="0">
                <a:latin typeface="Times New Roman" panose="02020603050405020304" pitchFamily="18" charset="0"/>
              </a:rPr>
              <a:t>(3)</a:t>
            </a:r>
            <a:r>
              <a:rPr lang="zh-CN" altLang="fr-FR" dirty="0">
                <a:latin typeface="Times New Roman" panose="02020603050405020304" pitchFamily="18" charset="0"/>
              </a:rPr>
              <a:t>置换</a:t>
            </a:r>
          </a:p>
          <a:p>
            <a:pPr eaLnBrk="1" hangingPunct="1"/>
            <a:r>
              <a:rPr lang="fr-FR" altLang="zh-CN" dirty="0">
                <a:latin typeface="Times New Roman" panose="02020603050405020304" pitchFamily="18" charset="0"/>
              </a:rPr>
              <a:t>(5)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))                                     </a:t>
            </a:r>
            <a:r>
              <a:rPr lang="zh-CN" altLang="fr-FR" dirty="0">
                <a:latin typeface="Times New Roman" panose="02020603050405020304" pitchFamily="18" charset="0"/>
              </a:rPr>
              <a:t>前提引入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1928</Words>
  <Application>Microsoft Office PowerPoint</Application>
  <PresentationFormat>全屏显示(4:3)</PresentationFormat>
  <Paragraphs>157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华文中宋</vt:lpstr>
      <vt:lpstr>Times New Roman</vt:lpstr>
      <vt:lpstr>Palace Script MT</vt:lpstr>
      <vt:lpstr>Symbol</vt:lpstr>
      <vt:lpstr>Verdana</vt:lpstr>
      <vt:lpstr>Arial Narrow</vt:lpstr>
      <vt:lpstr>默认设计模板</vt:lpstr>
      <vt:lpstr>Microsoft 公式 3.0</vt:lpstr>
      <vt:lpstr>公式</vt:lpstr>
      <vt:lpstr>第五章 习题</vt:lpstr>
      <vt:lpstr>基本要求</vt:lpstr>
      <vt:lpstr>练习1</vt:lpstr>
      <vt:lpstr>练习2</vt:lpstr>
      <vt:lpstr>练习3</vt:lpstr>
      <vt:lpstr>练习4</vt:lpstr>
      <vt:lpstr>练习4(续)</vt:lpstr>
      <vt:lpstr>练习5</vt:lpstr>
      <vt:lpstr>练习5(续)</vt:lpstr>
      <vt:lpstr>练习5（续）</vt:lpstr>
      <vt:lpstr>练习6 判断下列证明中是否有错误？</vt:lpstr>
      <vt:lpstr>练习6（续）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442</cp:revision>
  <dcterms:created xsi:type="dcterms:W3CDTF">2007-11-19T20:33:53Z</dcterms:created>
  <dcterms:modified xsi:type="dcterms:W3CDTF">2020-10-24T15:52:04Z</dcterms:modified>
</cp:coreProperties>
</file>