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FE3F5-D961-42CF-AA9C-3B303FD7BA6E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FCC3-27AC-4077-AAD3-A61A17977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858CD46-6FDB-409F-8023-C36D8852E9D6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D30C207-388C-4DD3-9CB0-723F5FAD4894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E28A8ED-F2CC-479F-A6CC-3773D338DE15}" type="slidenum">
              <a:rPr lang="en-US" altLang="zh-CN">
                <a:solidFill>
                  <a:prstClr val="black"/>
                </a:solidFill>
                <a:latin typeface="Arial" pitchFamily="34" charset="0"/>
              </a:rPr>
              <a:pPr/>
              <a:t>13</a:t>
            </a:fld>
            <a:endParaRPr lang="en-US" altLang="zh-CN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9CDDE-E8AF-4406-962A-277F2278F10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3527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F6D30-AE4A-4419-8E33-FDF1BC0291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9550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8DF25-2882-4EBA-9BFE-929383E7C4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90535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CC358-6A1D-4278-AAF4-157F004390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9909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F3A7C-B76C-4301-9B02-9827EA27251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1894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55330-83A8-49DF-A2A2-7E688BB3EA5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7393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CDEF-9481-409D-8CDC-77E61F0E9DC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217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1C211-AAE7-41E8-AA55-88F54876C86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27625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DEB14-6D6A-44B3-9592-413121A943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0890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744AC-E0B9-448A-BE85-C41FBBDF94B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6185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46B7D-98BB-4510-B067-5F8C79370A8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35836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25538"/>
            <a:ext cx="8001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810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35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35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635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3470B0-223C-4296-A127-4FA225B4ACDA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0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3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352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3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352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3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352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3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352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35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35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F8F8A6F-CC4A-4C7A-9FEA-D568C3A4697C}" type="slidenum">
              <a:rPr lang="en-US" altLang="zh-CN" smtClean="0">
                <a:solidFill>
                  <a:srgbClr val="000000"/>
                </a:solidFill>
              </a:rPr>
              <a:pPr/>
              <a:t>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第五章 习题课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47085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一阶逻辑等值式</a:t>
            </a:r>
          </a:p>
          <a:p>
            <a:pPr lvl="1" eaLnBrk="1" hangingPunct="1"/>
            <a:r>
              <a:rPr lang="zh-CN" altLang="en-US" smtClean="0"/>
              <a:t>基本等值式，置换规则、换名规则、代替规则</a:t>
            </a:r>
          </a:p>
          <a:p>
            <a:pPr eaLnBrk="1" hangingPunct="1"/>
            <a:r>
              <a:rPr lang="zh-CN" altLang="en-US" smtClean="0"/>
              <a:t>前束范式</a:t>
            </a:r>
          </a:p>
          <a:p>
            <a:pPr eaLnBrk="1" hangingPunct="1"/>
            <a:r>
              <a:rPr lang="zh-CN" altLang="en-US" smtClean="0"/>
              <a:t>推理的形式结构</a:t>
            </a:r>
          </a:p>
          <a:p>
            <a:pPr eaLnBrk="1" hangingPunct="1"/>
            <a:r>
              <a:rPr lang="zh-CN" altLang="en-US" smtClean="0"/>
              <a:t>自然推理系统</a:t>
            </a:r>
            <a:r>
              <a:rPr lang="en-US" altLang="zh-CN" i="1" smtClean="0"/>
              <a:t>N</a:t>
            </a:r>
            <a:r>
              <a:rPr lang="en-US" altLang="zh-CN" baseline="-25000" smtClean="0">
                <a:latin typeface="Palace Script MT" pitchFamily="66" charset="0"/>
              </a:rPr>
              <a:t>L</a:t>
            </a:r>
          </a:p>
          <a:p>
            <a:pPr lvl="1" eaLnBrk="1" hangingPunct="1"/>
            <a:r>
              <a:rPr lang="zh-CN" altLang="en-US" smtClean="0"/>
              <a:t>推理定律、推理规则</a:t>
            </a:r>
          </a:p>
        </p:txBody>
      </p:sp>
    </p:spTree>
    <p:extLst>
      <p:ext uri="{BB962C8B-B14F-4D97-AF65-F5344CB8AC3E}">
        <p14:creationId xmlns:p14="http://schemas.microsoft.com/office/powerpoint/2010/main" val="236153334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5E1D8D0-508F-47C7-897A-BFE44F191C3E}" type="slidenum">
              <a:rPr lang="en-US" altLang="zh-CN" smtClean="0">
                <a:solidFill>
                  <a:srgbClr val="000000"/>
                </a:solidFill>
              </a:rPr>
              <a:pPr/>
              <a:t>10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（续）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5688"/>
            <a:ext cx="8001000" cy="4894262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(3)</a:t>
            </a:r>
            <a:r>
              <a:rPr lang="zh-CN" altLang="en-US" smtClean="0"/>
              <a:t>前提：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)),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结论：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</a:t>
            </a:r>
            <a:r>
              <a:rPr lang="en-US" altLang="zh-CN" i="1" smtClean="0"/>
              <a:t>xH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证明</a:t>
            </a:r>
            <a:r>
              <a:rPr lang="en-US" altLang="zh-CN" smtClean="0"/>
              <a:t>: </a:t>
            </a:r>
            <a:r>
              <a:rPr lang="zh-CN" altLang="en-US" smtClean="0"/>
              <a:t>用附加前提法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			</a:t>
            </a:r>
            <a:r>
              <a:rPr lang="zh-CN" altLang="en-US" smtClean="0"/>
              <a:t>附加前提引入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②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				①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③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))		</a:t>
            </a:r>
            <a:r>
              <a:rPr lang="zh-CN" altLang="fr-FR" smtClean="0"/>
              <a:t>前提引入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④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			③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⑤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))		</a:t>
            </a:r>
            <a:r>
              <a:rPr lang="zh-CN" altLang="fr-FR" smtClean="0"/>
              <a:t>前提引入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⑥ 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 		⑤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⑦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		④⑥</a:t>
            </a:r>
            <a:r>
              <a:rPr lang="zh-CN" altLang="fr-FR" smtClean="0"/>
              <a:t>假言三段论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⑧ 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				②⑦</a:t>
            </a:r>
            <a:r>
              <a:rPr lang="zh-CN" altLang="fr-FR" smtClean="0"/>
              <a:t>假言推理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⑨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fr-FR" altLang="zh-CN" i="1" smtClean="0"/>
              <a:t>xH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			⑧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smtClean="0"/>
              <a:t>+ 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1338008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9F1782B0-BA31-48A4-BED0-EDD204BC47BB}" type="slidenum">
              <a:rPr lang="en-US" altLang="zh-CN" smtClean="0">
                <a:solidFill>
                  <a:srgbClr val="000000"/>
                </a:solidFill>
              </a:rPr>
              <a:pPr/>
              <a:t>11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037512" cy="4894262"/>
          </a:xfrm>
        </p:spPr>
        <p:txBody>
          <a:bodyPr/>
          <a:lstStyle/>
          <a:p>
            <a:pPr eaLnBrk="1" hangingPunct="1"/>
            <a:r>
              <a:rPr lang="zh-CN" altLang="en-US" smtClean="0"/>
              <a:t>在自然推理系统</a:t>
            </a:r>
            <a:r>
              <a:rPr lang="en-US" altLang="zh-CN" i="1" smtClean="0"/>
              <a:t>N</a:t>
            </a:r>
            <a:r>
              <a:rPr lang="en-US" altLang="zh-CN" i="1" baseline="-25000" smtClean="0">
                <a:latin typeface="Palace Script MT" pitchFamily="66" charset="0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中，构造推理的证明．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人都喜欢吃蔬菜．但不是所有的人都喜欢吃鱼．所以</a:t>
            </a:r>
            <a:r>
              <a:rPr lang="en-US" altLang="zh-CN" smtClean="0"/>
              <a:t>, </a:t>
            </a:r>
            <a:r>
              <a:rPr lang="zh-CN" altLang="en-US" smtClean="0"/>
              <a:t>存在喜欢吃蔬菜而不喜欢吃鱼的人．</a:t>
            </a:r>
          </a:p>
          <a:p>
            <a:pPr eaLnBrk="1" hangingPunct="1"/>
            <a:r>
              <a:rPr lang="zh-CN" altLang="en-US" smtClean="0"/>
              <a:t>解 令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为人，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喜欢吃蔬菜，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喜欢吃鱼．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前提：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)), </a:t>
            </a:r>
            <a:r>
              <a:rPr lang="en-US" altLang="zh-CN" smtClean="0">
                <a:sym typeface="Symbol" pitchFamily="18" charset="2"/>
              </a:rPr>
              <a:t>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结论：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</a:t>
            </a:r>
            <a:endParaRPr lang="zh-CN" altLang="fr-FR" smtClean="0"/>
          </a:p>
        </p:txBody>
      </p:sp>
    </p:spTree>
    <p:extLst>
      <p:ext uri="{BB962C8B-B14F-4D97-AF65-F5344CB8AC3E}">
        <p14:creationId xmlns:p14="http://schemas.microsoft.com/office/powerpoint/2010/main" val="224570261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7346A5BB-1C9F-4FCC-BF07-D3AF7A5D2CCC}" type="slidenum">
              <a:rPr lang="en-US" altLang="zh-CN" smtClean="0">
                <a:solidFill>
                  <a:srgbClr val="000000"/>
                </a:solidFill>
              </a:rPr>
              <a:pPr/>
              <a:t>12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（续）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81975" cy="4894262"/>
          </a:xfrm>
        </p:spPr>
        <p:txBody>
          <a:bodyPr/>
          <a:lstStyle/>
          <a:p>
            <a:pPr eaLnBrk="1" hangingPunct="1"/>
            <a:r>
              <a:rPr lang="zh-CN" altLang="en-US" smtClean="0"/>
              <a:t>证法一：用归谬法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en-US" altLang="zh-CN" smtClean="0">
                <a:sym typeface="Symbol" pitchFamily="18" charset="2"/>
              </a:rPr>
              <a:t>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     </a:t>
            </a:r>
            <a:r>
              <a:rPr lang="zh-CN" altLang="en-US" smtClean="0"/>
              <a:t>结论否定引入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     (1)</a:t>
            </a:r>
            <a:r>
              <a:rPr lang="zh-CN" altLang="en-US" smtClean="0"/>
              <a:t>置换</a:t>
            </a:r>
            <a:endParaRPr lang="zh-CN" altLang="fr-FR" smtClean="0"/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(3)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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))           (2)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(4) 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(3)</a:t>
            </a:r>
            <a:r>
              <a:rPr lang="zh-CN" altLang="fr-FR" smtClean="0"/>
              <a:t>置换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(5)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))                    </a:t>
            </a:r>
            <a:r>
              <a:rPr lang="zh-CN" altLang="fr-FR" smtClean="0"/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(6)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(5)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(7)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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(4)(6)</a:t>
            </a:r>
            <a:r>
              <a:rPr lang="zh-CN" altLang="fr-FR" smtClean="0"/>
              <a:t>假言三段论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76937718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61EC03B-C127-431C-8BF2-D675D0C9A5BE}" type="slidenum">
              <a:rPr lang="en-US" altLang="zh-CN" smtClean="0">
                <a:solidFill>
                  <a:srgbClr val="000000"/>
                </a:solidFill>
              </a:rPr>
              <a:pPr/>
              <a:t>13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5(</a:t>
            </a:r>
            <a:r>
              <a:rPr lang="zh-CN" altLang="en-US" smtClean="0">
                <a:latin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</a:rPr>
              <a:t>)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4059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(8)  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    (7)</a:t>
            </a:r>
            <a:r>
              <a:rPr lang="zh-CN" altLang="fr-FR" smtClean="0"/>
              <a:t>置换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(9)  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))                         (8)</a:t>
            </a:r>
            <a:r>
              <a:rPr lang="fr-FR" altLang="zh-CN" smtClean="0">
                <a:sym typeface="Symbol" pitchFamily="18" charset="2"/>
              </a:rPr>
              <a:t></a:t>
            </a:r>
            <a:r>
              <a:rPr lang="fr-FR" altLang="zh-CN" smtClean="0"/>
              <a:t>+</a:t>
            </a:r>
          </a:p>
          <a:p>
            <a:pPr eaLnBrk="1" hangingPunct="1">
              <a:buFont typeface="Wingdings" pitchFamily="2" charset="2"/>
              <a:buNone/>
            </a:pPr>
            <a:r>
              <a:rPr lang="fr-FR" altLang="zh-CN" smtClean="0"/>
              <a:t>(10)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))                         (9)</a:t>
            </a:r>
            <a:r>
              <a:rPr lang="zh-CN" altLang="fr-FR" smtClean="0"/>
              <a:t>置换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(11) </a:t>
            </a:r>
            <a:r>
              <a:rPr lang="en-US" altLang="zh-CN" smtClean="0">
                <a:sym typeface="Symbol" pitchFamily="18" charset="2"/>
              </a:rPr>
              <a:t>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))                      </a:t>
            </a:r>
            <a:r>
              <a:rPr lang="zh-CN" altLang="fr-FR" smtClean="0"/>
              <a:t>前提引入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(12)  0                                                 (10)(11)</a:t>
            </a:r>
            <a:r>
              <a:rPr lang="zh-CN" altLang="en-US" smtClean="0"/>
              <a:t>合取  </a:t>
            </a:r>
            <a:endParaRPr lang="zh-CN" altLang="fr-FR" smtClean="0"/>
          </a:p>
        </p:txBody>
      </p:sp>
    </p:spTree>
    <p:extLst>
      <p:ext uri="{BB962C8B-B14F-4D97-AF65-F5344CB8AC3E}">
        <p14:creationId xmlns:p14="http://schemas.microsoft.com/office/powerpoint/2010/main" val="267527376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04EB7A5-4A09-4AC5-B9FB-083B06FC6952}" type="slidenum">
              <a:rPr lang="en-US" altLang="zh-CN" smtClean="0">
                <a:solidFill>
                  <a:srgbClr val="000000"/>
                </a:solidFill>
              </a:rPr>
              <a:pPr/>
              <a:t>14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（续）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证法二：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1)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     			</a:t>
            </a:r>
            <a:r>
              <a:rPr lang="zh-CN" altLang="en-US" smtClean="0"/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2) </a:t>
            </a:r>
            <a:r>
              <a:rPr lang="en-US" altLang="zh-CN" smtClean="0">
                <a:sym typeface="Symbol" pitchFamily="18" charset="2"/>
              </a:rPr>
              <a:t>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			</a:t>
            </a:r>
            <a:r>
              <a:rPr lang="zh-CN" altLang="en-US" smtClean="0"/>
              <a:t>前提引入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3)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i="1" smtClean="0">
                <a:sym typeface="Symbol" pitchFamily="18" charset="2"/>
              </a:rPr>
              <a:t>x(F(x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			2)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4)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				1)</a:t>
            </a:r>
            <a:r>
              <a:rPr lang="en-US" altLang="zh-CN" smtClean="0">
                <a:sym typeface="Symbol" pitchFamily="18" charset="2"/>
              </a:rPr>
              <a:t>-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5) </a:t>
            </a:r>
            <a:r>
              <a:rPr lang="en-US" altLang="zh-CN" i="1" smtClean="0">
                <a:sym typeface="Symbol" pitchFamily="18" charset="2"/>
              </a:rPr>
              <a:t>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)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 			</a:t>
            </a:r>
            <a:r>
              <a:rPr lang="zh-CN" altLang="en-US" smtClean="0">
                <a:sym typeface="Symbol" pitchFamily="18" charset="2"/>
              </a:rPr>
              <a:t>化简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6) </a:t>
            </a:r>
            <a:r>
              <a:rPr lang="en-US" altLang="zh-CN" i="1" smtClean="0">
                <a:sym typeface="Symbol" pitchFamily="18" charset="2"/>
              </a:rPr>
              <a:t>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)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		</a:t>
            </a:r>
            <a:r>
              <a:rPr lang="zh-CN" altLang="en-US" smtClean="0">
                <a:sym typeface="Symbol" pitchFamily="18" charset="2"/>
              </a:rPr>
              <a:t>化简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7) </a:t>
            </a:r>
            <a:r>
              <a:rPr lang="en-US" altLang="zh-CN" i="1" smtClean="0">
                <a:sym typeface="Symbol" pitchFamily="18" charset="2"/>
              </a:rPr>
              <a:t>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)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		4)5)</a:t>
            </a:r>
            <a:r>
              <a:rPr lang="zh-CN" altLang="en-US" smtClean="0">
                <a:sym typeface="Symbol" pitchFamily="18" charset="2"/>
              </a:rPr>
              <a:t>假言三段论</a:t>
            </a:r>
          </a:p>
        </p:txBody>
      </p:sp>
    </p:spTree>
    <p:extLst>
      <p:ext uri="{BB962C8B-B14F-4D97-AF65-F5344CB8AC3E}">
        <p14:creationId xmlns:p14="http://schemas.microsoft.com/office/powerpoint/2010/main" val="13930855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FFF7518-1ACF-4512-AF58-6B1EF5F38282}" type="slidenum">
              <a:rPr lang="en-US" altLang="zh-CN" smtClean="0">
                <a:solidFill>
                  <a:srgbClr val="000000"/>
                </a:solidFill>
              </a:rPr>
              <a:pPr/>
              <a:t>15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8) (</a:t>
            </a:r>
            <a:r>
              <a:rPr lang="en-US" altLang="zh-CN" sz="2800" i="1" smtClean="0">
                <a:sym typeface="Symbol" pitchFamily="18" charset="2"/>
              </a:rPr>
              <a:t>F(x</a:t>
            </a:r>
            <a:r>
              <a:rPr lang="en-US" altLang="zh-CN" sz="2800" smtClean="0">
                <a:sym typeface="Symbol" pitchFamily="18" charset="2"/>
              </a:rPr>
              <a:t>)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)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))</a:t>
            </a:r>
            <a:r>
              <a:rPr lang="en-US" altLang="zh-CN" sz="2800" smtClean="0">
                <a:sym typeface="Symbol" pitchFamily="18" charset="2"/>
              </a:rPr>
              <a:t> (</a:t>
            </a:r>
            <a:r>
              <a:rPr lang="en-US" altLang="zh-CN" sz="2800" i="1" smtClean="0">
                <a:sym typeface="Symbol" pitchFamily="18" charset="2"/>
              </a:rPr>
              <a:t>F(x</a:t>
            </a:r>
            <a:r>
              <a:rPr lang="en-US" altLang="zh-CN" sz="2800" smtClean="0">
                <a:sym typeface="Symbol" pitchFamily="18" charset="2"/>
              </a:rPr>
              <a:t>)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)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 ) (</a:t>
            </a:r>
            <a:r>
              <a:rPr lang="en-US" altLang="zh-CN" sz="2800" i="1" smtClean="0">
                <a:sym typeface="Symbol" pitchFamily="18" charset="2"/>
              </a:rPr>
              <a:t>F(x</a:t>
            </a:r>
            <a:r>
              <a:rPr lang="en-US" altLang="zh-CN" sz="2800" smtClean="0">
                <a:sym typeface="Symbol" pitchFamily="18" charset="2"/>
              </a:rPr>
              <a:t>)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)</a:t>
            </a:r>
            <a:r>
              <a:rPr lang="en-US" altLang="zh-CN" sz="2800" i="1" smtClean="0">
                <a:sym typeface="Symbol" pitchFamily="18" charset="2"/>
              </a:rPr>
              <a:t>G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)) 		   8)9)10)</a:t>
            </a:r>
            <a:r>
              <a:rPr lang="zh-CN" altLang="en-US" sz="2800" smtClean="0">
                <a:sym typeface="Symbol" pitchFamily="18" charset="2"/>
              </a:rPr>
              <a:t>合取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9) 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F(x</a:t>
            </a:r>
            <a:r>
              <a:rPr lang="en-US" altLang="zh-CN" sz="2800" smtClean="0">
                <a:sym typeface="Symbol" pitchFamily="18" charset="2"/>
              </a:rPr>
              <a:t>)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))  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H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))	 8)</a:t>
            </a:r>
            <a:r>
              <a:rPr lang="zh-CN" altLang="en-US" sz="2800" smtClean="0"/>
              <a:t>置换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10) 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F(x</a:t>
            </a:r>
            <a:r>
              <a:rPr lang="en-US" altLang="zh-CN" sz="2800" smtClean="0">
                <a:sym typeface="Symbol" pitchFamily="18" charset="2"/>
              </a:rPr>
              <a:t>)</a:t>
            </a:r>
            <a:r>
              <a:rPr lang="en-US" altLang="zh-CN" sz="2800" i="1" smtClean="0">
                <a:sym typeface="Symbol" pitchFamily="18" charset="2"/>
              </a:rPr>
              <a:t>H</a:t>
            </a:r>
            <a:r>
              <a:rPr lang="en-US" altLang="zh-CN" sz="2800" smtClean="0">
                <a:sym typeface="Symbol" pitchFamily="18" charset="2"/>
              </a:rPr>
              <a:t>(</a:t>
            </a:r>
            <a:r>
              <a:rPr lang="en-US" altLang="zh-CN" sz="2800" i="1" smtClean="0">
                <a:sym typeface="Symbol" pitchFamily="18" charset="2"/>
              </a:rPr>
              <a:t>x</a:t>
            </a:r>
            <a:r>
              <a:rPr lang="en-US" altLang="zh-CN" sz="2800" smtClean="0">
                <a:sym typeface="Symbol" pitchFamily="18" charset="2"/>
              </a:rPr>
              <a:t>)) x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H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))	 10)</a:t>
            </a:r>
            <a:r>
              <a:rPr lang="en-US" altLang="zh-CN" sz="2800" smtClean="0">
                <a:sym typeface="Symbol" pitchFamily="18" charset="2"/>
              </a:rPr>
              <a:t>+</a:t>
            </a:r>
            <a:endParaRPr lang="en-US" altLang="en-US" sz="28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smtClean="0"/>
              <a:t>11) </a:t>
            </a:r>
            <a:r>
              <a:rPr lang="en-US" altLang="zh-CN" sz="2800" smtClean="0">
                <a:sym typeface="Symbol" pitchFamily="18" charset="2"/>
              </a:rPr>
              <a:t>x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</a:t>
            </a:r>
            <a:r>
              <a:rPr lang="en-US" altLang="zh-CN" sz="2800" i="1" smtClean="0"/>
              <a:t>G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</a:t>
            </a:r>
            <a:r>
              <a:rPr lang="en-US" altLang="zh-CN" sz="2800" smtClean="0">
                <a:sym typeface="Symbol" pitchFamily="18" charset="2"/>
              </a:rPr>
              <a:t></a:t>
            </a:r>
            <a:r>
              <a:rPr lang="en-US" altLang="zh-CN" sz="2800" i="1" smtClean="0"/>
              <a:t>H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))			 3)10)</a:t>
            </a:r>
            <a:r>
              <a:rPr lang="en-US" altLang="zh-CN" sz="2800" smtClean="0">
                <a:sym typeface="Symbol" pitchFamily="18" charset="2"/>
              </a:rPr>
              <a:t> -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25997815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3863EFB-CE38-44D3-9973-71E369C16C91}" type="slidenum">
              <a:rPr lang="en-US" altLang="zh-CN" smtClean="0">
                <a:solidFill>
                  <a:srgbClr val="000000"/>
                </a:solidFill>
              </a:rPr>
              <a:pPr/>
              <a:t>16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（续）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证法三：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1)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     			</a:t>
            </a:r>
            <a:r>
              <a:rPr lang="zh-CN" altLang="en-US" smtClean="0"/>
              <a:t>前提引入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2) </a:t>
            </a:r>
            <a:r>
              <a:rPr lang="en-US" altLang="zh-CN" smtClean="0">
                <a:sym typeface="Symbol" pitchFamily="18" charset="2"/>
              </a:rPr>
              <a:t>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			</a:t>
            </a:r>
            <a:r>
              <a:rPr lang="zh-CN" altLang="en-US" smtClean="0"/>
              <a:t>前提引入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3)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i="1" smtClean="0">
                <a:sym typeface="Symbol" pitchFamily="18" charset="2"/>
              </a:rPr>
              <a:t>x(F(x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			2)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4)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				1)</a:t>
            </a:r>
            <a:r>
              <a:rPr lang="en-US" altLang="zh-CN" smtClean="0">
                <a:sym typeface="Symbol" pitchFamily="18" charset="2"/>
              </a:rPr>
              <a:t>-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5) 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				4)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6) 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			5)</a:t>
            </a:r>
            <a:r>
              <a:rPr lang="zh-CN" altLang="en-US" smtClean="0">
                <a:sym typeface="Symbol" pitchFamily="18" charset="2"/>
              </a:rPr>
              <a:t>附加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7) (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)) 		6)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</a:t>
            </a:r>
            <a:r>
              <a:rPr lang="en-US" altLang="zh-CN" smtClean="0">
                <a:sym typeface="Symbol" pitchFamily="18" charset="2"/>
              </a:rPr>
              <a:t>(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))(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95240665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27E114CF-1753-4B33-A4A4-0C164943E5F2}" type="slidenum">
              <a:rPr lang="en-US" altLang="zh-CN" smtClean="0">
                <a:solidFill>
                  <a:srgbClr val="000000"/>
                </a:solidFill>
              </a:rPr>
              <a:pPr/>
              <a:t>17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r>
              <a:rPr lang="zh-CN" altLang="en-US" smtClean="0"/>
              <a:t>（续）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9036050" cy="489426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8) (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)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)) 				             7)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9) (</a:t>
            </a:r>
            <a:r>
              <a:rPr lang="en-US" altLang="zh-CN" i="1" smtClean="0">
                <a:sym typeface="Symbol" pitchFamily="18" charset="2"/>
              </a:rPr>
              <a:t>F(x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)) 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          8)</a:t>
            </a:r>
            <a:r>
              <a:rPr lang="zh-CN" altLang="en-US" smtClean="0">
                <a:sym typeface="Symbol" pitchFamily="18" charset="2"/>
              </a:rPr>
              <a:t>置换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10) 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))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     9)+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11) 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</a:t>
            </a:r>
            <a:r>
              <a:rPr lang="en-US" altLang="zh-CN" i="1" smtClean="0">
                <a:sym typeface="Symbol" pitchFamily="18" charset="2"/>
              </a:rPr>
              <a:t>G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)</a:t>
            </a:r>
            <a:r>
              <a:rPr lang="en-US" altLang="zh-CN" i="1" smtClean="0">
                <a:sym typeface="Symbol" pitchFamily="18" charset="2"/>
              </a:rPr>
              <a:t>H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))                 		3)10)-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5728658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9BF1B73-8C97-4CC8-8E71-9EDBD9F2C369}" type="slidenum">
              <a:rPr lang="en-US" altLang="zh-CN" smtClean="0">
                <a:solidFill>
                  <a:srgbClr val="000000"/>
                </a:solidFill>
              </a:rPr>
              <a:pPr/>
              <a:t>2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4492625"/>
          </a:xfrm>
        </p:spPr>
        <p:txBody>
          <a:bodyPr/>
          <a:lstStyle/>
          <a:p>
            <a:pPr eaLnBrk="1" hangingPunct="1"/>
            <a:r>
              <a:rPr lang="zh-CN" altLang="en-US" smtClean="0"/>
              <a:t>深刻理解并牢记一阶逻辑中的重要等值式</a:t>
            </a:r>
            <a:r>
              <a:rPr lang="en-US" altLang="zh-CN" smtClean="0"/>
              <a:t>, </a:t>
            </a:r>
            <a:r>
              <a:rPr lang="zh-CN" altLang="en-US" smtClean="0"/>
              <a:t>并能准确而熟练地应用它们．</a:t>
            </a:r>
          </a:p>
          <a:p>
            <a:pPr eaLnBrk="1" hangingPunct="1"/>
            <a:r>
              <a:rPr lang="zh-CN" altLang="en-US" smtClean="0"/>
              <a:t>熟练正确地使用置换规则、换名规则、代替规则．</a:t>
            </a:r>
          </a:p>
          <a:p>
            <a:pPr eaLnBrk="1" hangingPunct="1"/>
            <a:r>
              <a:rPr lang="zh-CN" altLang="en-US" smtClean="0"/>
              <a:t>熟练地求出给定公式的前束范式．</a:t>
            </a:r>
          </a:p>
          <a:p>
            <a:pPr eaLnBrk="1" hangingPunct="1"/>
            <a:r>
              <a:rPr lang="zh-CN" altLang="en-US" smtClean="0"/>
              <a:t>深刻理解自然推理系统</a:t>
            </a:r>
            <a:r>
              <a:rPr lang="en-US" altLang="zh-CN" i="1" smtClean="0"/>
              <a:t>N</a:t>
            </a:r>
            <a:r>
              <a:rPr lang="en-US" altLang="zh-CN" i="1" baseline="-25000" smtClean="0">
                <a:latin typeface="Palace Script MT" pitchFamily="66" charset="0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的定义，牢记</a:t>
            </a:r>
            <a:r>
              <a:rPr lang="en-US" altLang="zh-CN" i="1" smtClean="0"/>
              <a:t>N</a:t>
            </a:r>
            <a:r>
              <a:rPr lang="en-US" altLang="zh-CN" i="1" baseline="-25000" smtClean="0">
                <a:latin typeface="Palace Script MT" pitchFamily="66" charset="0"/>
              </a:rPr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中的各条推理规则，特别是注意使用</a:t>
            </a:r>
            <a:r>
              <a:rPr lang="zh-CN" altLang="en-US" smtClean="0">
                <a:sym typeface="Symbol" pitchFamily="18" charset="2"/>
              </a:rPr>
              <a:t></a:t>
            </a:r>
            <a:r>
              <a:rPr lang="zh-CN" altLang="en-US" smtClean="0"/>
              <a:t>、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smtClean="0"/>
              <a:t>+</a:t>
            </a:r>
            <a:r>
              <a:rPr lang="zh-CN" altLang="en-US" smtClean="0"/>
              <a:t>、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smtClean="0"/>
              <a:t>+</a:t>
            </a:r>
            <a:r>
              <a:rPr lang="zh-CN" altLang="en-US" smtClean="0"/>
              <a:t>、</a:t>
            </a:r>
            <a:r>
              <a:rPr lang="zh-CN" altLang="en-US" smtClean="0">
                <a:sym typeface="Symbol" pitchFamily="18" charset="2"/>
              </a:rPr>
              <a:t>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zh-CN" altLang="en-US" smtClean="0"/>
              <a:t>条推理规则的条件．</a:t>
            </a:r>
          </a:p>
          <a:p>
            <a:pPr eaLnBrk="1" hangingPunct="1"/>
            <a:r>
              <a:rPr lang="zh-CN" altLang="en-US" smtClean="0"/>
              <a:t>能正确地给出有效推理的证明． </a:t>
            </a:r>
          </a:p>
        </p:txBody>
      </p:sp>
    </p:spTree>
    <p:extLst>
      <p:ext uri="{BB962C8B-B14F-4D97-AF65-F5344CB8AC3E}">
        <p14:creationId xmlns:p14="http://schemas.microsoft.com/office/powerpoint/2010/main" val="7135394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FBA5F038-B75F-4A7C-A88E-E0B36E61D71C}" type="slidenum">
              <a:rPr lang="en-US" altLang="zh-CN" smtClean="0">
                <a:solidFill>
                  <a:srgbClr val="000000"/>
                </a:solidFill>
              </a:rPr>
              <a:pPr/>
              <a:t>3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设个体域</a:t>
            </a:r>
            <a:r>
              <a:rPr lang="en-US" altLang="zh-CN" smtClean="0"/>
              <a:t>D={a,b}, </a:t>
            </a:r>
            <a:r>
              <a:rPr lang="zh-CN" altLang="en-US" smtClean="0"/>
              <a:t>消去下列公式中的量词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1) xy(F(x)G(y))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2) xy(F(x,y)G(x,y))</a:t>
            </a:r>
          </a:p>
          <a:p>
            <a:pPr eaLnBrk="1" hangingPunct="1"/>
            <a:r>
              <a:rPr lang="zh-CN" altLang="en-US" smtClean="0">
                <a:sym typeface="Symbol" pitchFamily="18" charset="2"/>
              </a:rPr>
              <a:t>解：</a:t>
            </a:r>
            <a:r>
              <a:rPr lang="en-US" altLang="zh-CN" smtClean="0">
                <a:sym typeface="Symbol" pitchFamily="18" charset="2"/>
              </a:rPr>
              <a:t>1) xy(F(x)G(y))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xF(x)yG(y)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(F(a)F(b))(G(a)G(b))</a:t>
            </a:r>
          </a:p>
        </p:txBody>
      </p:sp>
    </p:spTree>
    <p:extLst>
      <p:ext uri="{BB962C8B-B14F-4D97-AF65-F5344CB8AC3E}">
        <p14:creationId xmlns:p14="http://schemas.microsoft.com/office/powerpoint/2010/main" val="1961089248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56BF2ABD-029A-4E4E-922A-B156C4C52E4C}" type="slidenum">
              <a:rPr lang="en-US" altLang="zh-CN" smtClean="0">
                <a:solidFill>
                  <a:srgbClr val="000000"/>
                </a:solidFill>
              </a:rPr>
              <a:pPr/>
              <a:t>4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  <a:r>
              <a:rPr lang="zh-CN" altLang="en-US" smtClean="0"/>
              <a:t>（续）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2) xy(F(x,y)G(x,y))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x(F(x,a)G(x,a)F(x,b)G(x,b))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(F(a,a)G(a,a)F(a,b)G(a,b))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(F(b,a)G(b,a)F(b,b)G(b,b))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751143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BA359E4-7BAB-43D6-8F33-53BE287AE2AC}" type="slidenum">
              <a:rPr lang="en-US" altLang="zh-CN" smtClean="0">
                <a:solidFill>
                  <a:srgbClr val="000000"/>
                </a:solidFill>
              </a:rPr>
              <a:pPr/>
              <a:t>5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grpSp>
        <p:nvGrpSpPr>
          <p:cNvPr id="70660" name="Group 10"/>
          <p:cNvGrpSpPr>
            <a:grpSpLocks/>
          </p:cNvGrpSpPr>
          <p:nvPr/>
        </p:nvGrpSpPr>
        <p:grpSpPr bwMode="auto">
          <a:xfrm>
            <a:off x="684213" y="1052513"/>
            <a:ext cx="8207375" cy="3841750"/>
            <a:chOff x="431" y="754"/>
            <a:chExt cx="5170" cy="2420"/>
          </a:xfrm>
        </p:grpSpPr>
        <p:graphicFrame>
          <p:nvGraphicFramePr>
            <p:cNvPr id="70662" name="Object 5"/>
            <p:cNvGraphicFramePr>
              <a:graphicFrameLocks noChangeAspect="1"/>
            </p:cNvGraphicFramePr>
            <p:nvPr/>
          </p:nvGraphicFramePr>
          <p:xfrm>
            <a:off x="839" y="1389"/>
            <a:ext cx="59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3" imgW="368140" imgH="177723" progId="Equation.3">
                    <p:embed/>
                  </p:oleObj>
                </mc:Choice>
                <mc:Fallback>
                  <p:oleObj name="公式" r:id="rId3" imgW="368140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89"/>
                          <a:ext cx="59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3" name="Text Box 6"/>
            <p:cNvSpPr txBox="1">
              <a:spLocks noChangeArrowheads="1"/>
            </p:cNvSpPr>
            <p:nvPr/>
          </p:nvSpPr>
          <p:spPr bwMode="auto">
            <a:xfrm>
              <a:off x="431" y="754"/>
              <a:ext cx="5170" cy="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  <a:latin typeface="Times New Roman" pitchFamily="18" charset="0"/>
                </a:rPr>
                <a:t>给定解释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3000" b="1">
                  <a:solidFill>
                    <a:srgbClr val="000000"/>
                  </a:solidFill>
                  <a:latin typeface="Times New Roman" pitchFamily="18" charset="0"/>
                </a:rPr>
                <a:t>如下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(1) </a:t>
              </a:r>
              <a:r>
                <a:rPr lang="zh-CN" altLang="en-US" sz="3000" b="1">
                  <a:solidFill>
                    <a:srgbClr val="000000"/>
                  </a:solidFill>
                  <a:latin typeface="Times New Roman" pitchFamily="18" charset="0"/>
                </a:rPr>
                <a:t>个体域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={2,3}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(2)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(3)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(4)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3000" b="1">
                  <a:solidFill>
                    <a:srgbClr val="000000"/>
                  </a:solidFill>
                  <a:latin typeface="Times New Roman" pitchFamily="18" charset="0"/>
                </a:rPr>
                <a:t>求下述在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zh-CN" altLang="en-US" sz="3000" b="1">
                  <a:solidFill>
                    <a:srgbClr val="000000"/>
                  </a:solidFill>
                  <a:latin typeface="Times New Roman" pitchFamily="18" charset="0"/>
                </a:rPr>
                <a:t>下的解释及其真值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: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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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))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G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f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(</a:t>
              </a:r>
              <a:r>
                <a:rPr lang="en-US" altLang="zh-CN" sz="3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en-US" altLang="zh-CN" sz="3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)))</a:t>
              </a:r>
            </a:p>
          </p:txBody>
        </p:sp>
        <p:graphicFrame>
          <p:nvGraphicFramePr>
            <p:cNvPr id="70664" name="Object 7"/>
            <p:cNvGraphicFramePr>
              <a:graphicFrameLocks noChangeAspect="1"/>
            </p:cNvGraphicFramePr>
            <p:nvPr/>
          </p:nvGraphicFramePr>
          <p:xfrm>
            <a:off x="748" y="1661"/>
            <a:ext cx="267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5" imgW="1714500" imgH="228600" progId="Equation.3">
                    <p:embed/>
                  </p:oleObj>
                </mc:Choice>
                <mc:Fallback>
                  <p:oleObj name="公式" r:id="rId5" imgW="1714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661"/>
                          <a:ext cx="267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8"/>
            <p:cNvGraphicFramePr>
              <a:graphicFrameLocks noChangeAspect="1"/>
            </p:cNvGraphicFramePr>
            <p:nvPr/>
          </p:nvGraphicFramePr>
          <p:xfrm>
            <a:off x="766" y="1979"/>
            <a:ext cx="430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公式" r:id="rId7" imgW="3276600" imgH="469900" progId="Equation.3">
                    <p:embed/>
                  </p:oleObj>
                </mc:Choice>
                <mc:Fallback>
                  <p:oleObj name="公式" r:id="rId7" imgW="32766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1979"/>
                          <a:ext cx="430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684213" y="4868863"/>
            <a:ext cx="77041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CC0000"/>
                </a:solidFill>
                <a:latin typeface="Times New Roman" pitchFamily="18" charset="0"/>
              </a:rPr>
              <a:t>解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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))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yG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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(2))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(3))(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(2,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(2))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(3,</a:t>
            </a:r>
            <a:r>
              <a:rPr lang="en-US" altLang="zh-CN" sz="3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10(10)0</a:t>
            </a:r>
          </a:p>
        </p:txBody>
      </p:sp>
    </p:spTree>
    <p:extLst>
      <p:ext uri="{BB962C8B-B14F-4D97-AF65-F5344CB8AC3E}">
        <p14:creationId xmlns:p14="http://schemas.microsoft.com/office/powerpoint/2010/main" val="67529233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B50BF870-23FD-414D-B5E6-7D52B4A6A17C}" type="slidenum">
              <a:rPr lang="en-US" altLang="zh-CN" smtClean="0">
                <a:solidFill>
                  <a:srgbClr val="000000"/>
                </a:solidFill>
              </a:rPr>
              <a:pPr/>
              <a:t>6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求下述公式的前束范式</a:t>
            </a:r>
            <a:r>
              <a:rPr lang="fr-FR" altLang="zh-CN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fr-FR" altLang="zh-CN" smtClean="0"/>
              <a:t>  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解   使用换名规则</a:t>
            </a:r>
            <a:r>
              <a:rPr lang="fr-FR" altLang="zh-CN" smtClean="0"/>
              <a:t>,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 </a:t>
            </a:r>
            <a:r>
              <a:rPr lang="fr-FR" altLang="zh-CN" i="1" smtClean="0"/>
              <a:t>xF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zF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z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z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)))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546081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60B91DB1-9183-4500-9722-0B3E0E33E5DD}" type="slidenum">
              <a:rPr lang="en-US" altLang="zh-CN" smtClean="0">
                <a:solidFill>
                  <a:srgbClr val="000000"/>
                </a:solidFill>
              </a:rPr>
              <a:pPr/>
              <a:t>7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3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fr-FR" smtClean="0"/>
              <a:t>使用代替规则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 </a:t>
            </a:r>
            <a:r>
              <a:rPr lang="fr-FR" altLang="zh-CN" i="1" smtClean="0"/>
              <a:t>xF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x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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fr-FR" altLang="zh-CN" i="1" smtClean="0"/>
              <a:t>y</a:t>
            </a:r>
            <a:r>
              <a:rPr lang="fr-FR" altLang="zh-CN" smtClean="0"/>
              <a:t>(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smtClean="0"/>
              <a:t>(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fr-FR" altLang="zh-CN" i="1" smtClean="0"/>
              <a:t>H</a:t>
            </a:r>
            <a:r>
              <a:rPr lang="fr-FR" altLang="zh-CN" smtClean="0"/>
              <a:t>(</a:t>
            </a:r>
            <a:r>
              <a:rPr lang="fr-FR" altLang="zh-CN" i="1" smtClean="0"/>
              <a:t>z</a:t>
            </a:r>
            <a:r>
              <a:rPr lang="fr-FR" altLang="zh-CN" smtClean="0"/>
              <a:t>,</a:t>
            </a:r>
            <a:r>
              <a:rPr lang="fr-FR" altLang="zh-CN" i="1" smtClean="0"/>
              <a:t>y</a:t>
            </a:r>
            <a:r>
              <a:rPr lang="fr-FR" altLang="zh-CN" smtClean="0"/>
              <a:t>))) 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7555550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EE9F9169-B1DC-495C-AB27-E689C84D0054}" type="slidenum">
              <a:rPr lang="en-US" altLang="zh-CN" smtClean="0">
                <a:solidFill>
                  <a:srgbClr val="000000"/>
                </a:solidFill>
              </a:rPr>
              <a:pPr/>
              <a:t>8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构造下面推理的证明</a:t>
            </a:r>
            <a:r>
              <a:rPr lang="en-US" altLang="zh-CN" smtClean="0"/>
              <a:t>: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前提：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)),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</a:t>
            </a:r>
            <a:r>
              <a:rPr lang="zh-CN" altLang="en-US" smtClean="0"/>
              <a:t>结论：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fr-FR" altLang="zh-CN" i="1" smtClean="0"/>
              <a:t>xG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证明：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   ①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                    </a:t>
            </a:r>
            <a:r>
              <a:rPr lang="zh-CN" altLang="en-US" smtClean="0"/>
              <a:t>前提引入</a:t>
            </a:r>
            <a:endParaRPr lang="zh-CN" altLang="fr-FR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      ②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①</a:t>
            </a:r>
            <a:r>
              <a:rPr lang="fr-FR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      ③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xF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                                  </a:t>
            </a:r>
            <a:r>
              <a:rPr lang="zh-CN" altLang="fr-FR" smtClean="0"/>
              <a:t>前提引入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      ④ </a:t>
            </a:r>
            <a:r>
              <a:rPr lang="fr-FR" altLang="zh-CN" i="1" smtClean="0"/>
              <a:t>F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           ③</a:t>
            </a:r>
            <a:r>
              <a:rPr lang="fr-FR" altLang="zh-CN" smtClean="0">
                <a:sym typeface="Symbol" pitchFamily="18" charset="2"/>
              </a:rPr>
              <a:t></a:t>
            </a:r>
            <a:endParaRPr lang="fr-FR" altLang="zh-CN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      ⑤ </a:t>
            </a:r>
            <a:r>
              <a:rPr lang="fr-FR" altLang="zh-CN" i="1" smtClean="0"/>
              <a:t>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           ②④</a:t>
            </a:r>
            <a:r>
              <a:rPr lang="zh-CN" altLang="fr-FR" smtClean="0"/>
              <a:t>假言推理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fr-FR" smtClean="0"/>
              <a:t>      ⑥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fr-FR" altLang="zh-CN" i="1" smtClean="0"/>
              <a:t>yG</a:t>
            </a:r>
            <a:r>
              <a:rPr lang="fr-FR" altLang="zh-CN" smtClean="0"/>
              <a:t>(</a:t>
            </a:r>
            <a:r>
              <a:rPr lang="fr-FR" altLang="zh-CN" i="1" smtClean="0"/>
              <a:t>y</a:t>
            </a:r>
            <a:r>
              <a:rPr lang="fr-FR" altLang="zh-CN" smtClean="0"/>
              <a:t>)                                  ⑤</a:t>
            </a:r>
            <a:r>
              <a:rPr lang="fr-FR" altLang="zh-CN" smtClean="0">
                <a:sym typeface="Symbol" pitchFamily="18" charset="2"/>
              </a:rPr>
              <a:t></a:t>
            </a:r>
            <a:r>
              <a:rPr lang="fr-FR" altLang="zh-CN" smtClean="0"/>
              <a:t>+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fr-FR" altLang="zh-CN" smtClean="0"/>
              <a:t>      ⑦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fr-FR" altLang="zh-CN" i="1" smtClean="0"/>
              <a:t>xG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                                 ⑥</a:t>
            </a:r>
            <a:r>
              <a:rPr lang="zh-CN" altLang="fr-FR" smtClean="0"/>
              <a:t>置换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5023563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fld id="{DBCCABB6-30CB-4FE5-B0C4-4080963E735A}" type="slidenum">
              <a:rPr lang="en-US" altLang="zh-CN" smtClean="0">
                <a:solidFill>
                  <a:srgbClr val="000000"/>
                </a:solidFill>
              </a:rPr>
              <a:pPr/>
              <a:t>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（续）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052513"/>
            <a:ext cx="8001000" cy="4894262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前提：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)), </a:t>
            </a:r>
            <a:r>
              <a:rPr lang="en-US" altLang="zh-CN" smtClean="0">
                <a:sym typeface="Symbol" pitchFamily="18" charset="2"/>
              </a:rPr>
              <a:t></a:t>
            </a:r>
            <a:r>
              <a:rPr lang="en-US" altLang="zh-CN" i="1" smtClean="0"/>
              <a:t>xG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结论：</a:t>
            </a:r>
            <a:r>
              <a:rPr lang="zh-CN" altLang="en-US" smtClean="0">
                <a:sym typeface="Symbol" pitchFamily="18" charset="2"/>
              </a:rPr>
              <a:t></a:t>
            </a:r>
            <a:r>
              <a:rPr lang="en-US" altLang="zh-CN" i="1" smtClean="0"/>
              <a:t>xF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</a:pPr>
            <a:r>
              <a:rPr lang="zh-CN" altLang="en-US" smtClean="0"/>
              <a:t>证明：用归谬法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① </a:t>
            </a:r>
            <a:r>
              <a:rPr lang="zh-CN" altLang="en-US" smtClean="0">
                <a:sym typeface="Symbol" pitchFamily="18" charset="2"/>
              </a:rPr>
              <a:t></a:t>
            </a:r>
            <a:r>
              <a:rPr lang="en-US" altLang="zh-CN" i="1" smtClean="0"/>
              <a:t>xF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                          </a:t>
            </a:r>
            <a:r>
              <a:rPr lang="zh-CN" altLang="en-US" smtClean="0"/>
              <a:t>结论否定引入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②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                         ①</a:t>
            </a:r>
            <a:r>
              <a:rPr lang="zh-CN" altLang="en-US" smtClean="0"/>
              <a:t>置换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③ </a:t>
            </a:r>
            <a:r>
              <a:rPr lang="zh-CN" altLang="en-US" smtClean="0">
                <a:sym typeface="Symbol" pitchFamily="18" charset="2"/>
              </a:rPr>
              <a:t></a:t>
            </a:r>
            <a:r>
              <a:rPr lang="en-US" altLang="zh-CN" i="1" smtClean="0"/>
              <a:t>xG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                          </a:t>
            </a:r>
            <a:r>
              <a:rPr lang="zh-CN" altLang="en-US" smtClean="0"/>
              <a:t>前提引入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④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                         ③</a:t>
            </a:r>
            <a:r>
              <a:rPr lang="zh-CN" altLang="en-US" smtClean="0"/>
              <a:t>置换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⑤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)),               </a:t>
            </a:r>
            <a:r>
              <a:rPr lang="zh-CN" altLang="en-US" smtClean="0"/>
              <a:t>前提引入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⑥ 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                               ②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⑦ </a:t>
            </a:r>
            <a:r>
              <a:rPr lang="en-US" altLang="zh-CN" smtClean="0">
                <a:sym typeface="Symbol" pitchFamily="18" charset="2"/>
              </a:rPr>
              <a:t>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                               ④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⑧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                        ⑤</a:t>
            </a:r>
            <a:r>
              <a:rPr lang="en-US" altLang="zh-CN" smtClean="0">
                <a:sym typeface="Symbol" pitchFamily="18" charset="2"/>
              </a:rPr>
              <a:t></a:t>
            </a:r>
            <a:endParaRPr lang="en-US" altLang="zh-CN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⑨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                                  ⑥⑧</a:t>
            </a:r>
            <a:r>
              <a:rPr lang="zh-CN" altLang="en-US" smtClean="0"/>
              <a:t>析取三段论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⑩ </a:t>
            </a:r>
            <a:r>
              <a:rPr lang="zh-CN" altLang="en-US" smtClean="0">
                <a:sym typeface="Symbol" pitchFamily="18" charset="2"/>
              </a:rPr>
              <a:t>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)                      ⑦⑨</a:t>
            </a:r>
            <a:r>
              <a:rPr lang="zh-CN" altLang="en-US" smtClean="0"/>
              <a:t>合取引入 </a:t>
            </a:r>
          </a:p>
        </p:txBody>
      </p:sp>
    </p:spTree>
    <p:extLst>
      <p:ext uri="{BB962C8B-B14F-4D97-AF65-F5344CB8AC3E}">
        <p14:creationId xmlns:p14="http://schemas.microsoft.com/office/powerpoint/2010/main" val="31089453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全屏显示(4:3)</PresentationFormat>
  <Paragraphs>160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Profile</vt:lpstr>
      <vt:lpstr>Microsoft 公式 3.0</vt:lpstr>
      <vt:lpstr>第五章 习题课</vt:lpstr>
      <vt:lpstr>基本要求</vt:lpstr>
      <vt:lpstr>练习1</vt:lpstr>
      <vt:lpstr>练习1（续）</vt:lpstr>
      <vt:lpstr>练习2</vt:lpstr>
      <vt:lpstr>练习3</vt:lpstr>
      <vt:lpstr>练习3</vt:lpstr>
      <vt:lpstr>练习4</vt:lpstr>
      <vt:lpstr>练习4（续）</vt:lpstr>
      <vt:lpstr>练习4（续）</vt:lpstr>
      <vt:lpstr>练习5</vt:lpstr>
      <vt:lpstr>练习5（续）</vt:lpstr>
      <vt:lpstr>练习5(续)</vt:lpstr>
      <vt:lpstr>练习5（续）</vt:lpstr>
      <vt:lpstr>PowerPoint 演示文稿</vt:lpstr>
      <vt:lpstr>练习5（续）</vt:lpstr>
      <vt:lpstr>练习5（续）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习题课</dc:title>
  <dc:creator>liu</dc:creator>
  <cp:lastModifiedBy>liu</cp:lastModifiedBy>
  <cp:revision>1</cp:revision>
  <dcterms:created xsi:type="dcterms:W3CDTF">2020-09-26T10:07:51Z</dcterms:created>
  <dcterms:modified xsi:type="dcterms:W3CDTF">2020-09-26T10:08:11Z</dcterms:modified>
</cp:coreProperties>
</file>