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20"/>
  </p:notesMasterIdLst>
  <p:sldIdLst>
    <p:sldId id="654" r:id="rId3"/>
    <p:sldId id="655" r:id="rId4"/>
    <p:sldId id="656" r:id="rId5"/>
    <p:sldId id="657" r:id="rId6"/>
    <p:sldId id="658" r:id="rId7"/>
    <p:sldId id="659" r:id="rId8"/>
    <p:sldId id="660" r:id="rId9"/>
    <p:sldId id="661" r:id="rId10"/>
    <p:sldId id="662" r:id="rId11"/>
    <p:sldId id="663" r:id="rId12"/>
    <p:sldId id="664" r:id="rId13"/>
    <p:sldId id="665" r:id="rId14"/>
    <p:sldId id="666" r:id="rId15"/>
    <p:sldId id="667" r:id="rId16"/>
    <p:sldId id="668" r:id="rId17"/>
    <p:sldId id="669" r:id="rId18"/>
    <p:sldId id="670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12" Type="http://schemas.openxmlformats.org/officeDocument/2006/relationships/image" Target="../media/image20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19E6A-6A11-4AE0-B087-1FCB6BB7385D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3BB58-B10C-42AA-9B5B-772484363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59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E7FD7B-E076-4F89-9C54-1E013CD031C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65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F0DB23-60AF-499C-8B91-5EA9B1ECDFA4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74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4B7818-C0B9-4646-9E62-BA9EDA9D2D6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75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3FE2D1-1CC3-4357-9859-4909234D960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76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9B580A-42A4-4205-B4DB-42080A37A501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77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2F44B8-8FD8-412A-A5FE-6F43D4F5DFF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78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B5FD8F-6204-4250-B30D-152D527E7B2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66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E8854E-FBCB-4EF5-B0F9-94B23ACB92C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67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255D6B-8725-463D-A9FF-E35712E4B1E6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68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D06E16-8458-47DC-9BEA-2D3D8C8BBBFB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69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E40F74-37A3-4DE4-B959-47D020A04FC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70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D81A86-8ED7-489A-8654-CDF9C939717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71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AD1C1D-298C-4F83-95FB-CA036B42E86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72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DA653A-3CF0-4114-ABF1-ABD6C302449B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73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66C1-6C5B-42FA-A6F8-52547BAB0B9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1A32-2845-4522-9CDD-5F423639B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83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66C1-6C5B-42FA-A6F8-52547BAB0B9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1A32-2845-4522-9CDD-5F423639B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30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66C1-6C5B-42FA-A6F8-52547BAB0B9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1A32-2845-4522-9CDD-5F423639B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882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082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8"/>
          <p:cNvGraphicFramePr>
            <a:graphicFrameLocks noChangeAspect="1"/>
          </p:cNvGraphicFramePr>
          <p:nvPr userDrawn="1"/>
        </p:nvGraphicFramePr>
        <p:xfrm>
          <a:off x="7848600" y="188913"/>
          <a:ext cx="1295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Image" r:id="rId4" imgW="2539683" imgH="2539683" progId="Photoshop.Image.6">
                  <p:embed/>
                </p:oleObj>
              </mc:Choice>
              <mc:Fallback>
                <p:oleObj name="Image" r:id="rId4" imgW="2539683" imgH="2539683" progId="Photoshop.Image.6">
                  <p:embed/>
                  <p:pic>
                    <p:nvPicPr>
                      <p:cNvPr id="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88913"/>
                        <a:ext cx="12954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55650"/>
            <a:ext cx="7772400" cy="13716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700463"/>
            <a:ext cx="7010400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2F48C-62F8-44D1-A634-0D3458DE3B44}" type="datetimeFigureOut">
              <a:rPr lang="zh-CN" altLang="en-US"/>
              <a:pPr>
                <a:defRPr/>
              </a:pPr>
              <a:t>2021/10/28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9F7A05-35C0-4F65-A3C6-A2CC7D7F9A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504733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C0D1F-01F2-47D9-AFBC-C0107DABF658}" type="datetimeFigureOut">
              <a:rPr lang="zh-CN" altLang="en-US"/>
              <a:pPr>
                <a:defRPr/>
              </a:pPr>
              <a:t>2021/10/28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BDF84D-02FE-4DEB-B3FF-5D85E8197E7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4467124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B8158-F7A6-42ED-8AF4-846AAD7702F0}" type="datetimeFigureOut">
              <a:rPr lang="zh-CN" altLang="en-US"/>
              <a:pPr>
                <a:defRPr/>
              </a:pPr>
              <a:t>2021/10/28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17AED5-5F3F-4B91-A4E9-257E7B6A67F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5743642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270000"/>
            <a:ext cx="392430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270000"/>
            <a:ext cx="392430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B1D14-7D39-41C1-AE5D-22EE1EFE4A5E}" type="datetimeFigureOut">
              <a:rPr lang="zh-CN" altLang="en-US"/>
              <a:pPr>
                <a:defRPr/>
              </a:pPr>
              <a:t>2021/10/28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B469D2-BEA3-4B86-84D6-AF016710DB0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6988415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B6A9F-F912-43F6-9A9F-2552696D55F5}" type="datetimeFigureOut">
              <a:rPr lang="zh-CN" altLang="en-US"/>
              <a:pPr>
                <a:defRPr/>
              </a:pPr>
              <a:t>2021/10/28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97568D-64A1-4DCD-B2D1-F7DF5198657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922523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42C74-37B4-49E9-B265-9BB28FB1037E}" type="datetimeFigureOut">
              <a:rPr lang="zh-CN" altLang="en-US"/>
              <a:pPr>
                <a:defRPr/>
              </a:pPr>
              <a:t>2021/10/28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0E5BEF-3A6F-4D65-9012-C30EDEE9345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0629224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9329C-6D29-4ED7-A8E9-979BAF9387F8}" type="datetimeFigureOut">
              <a:rPr lang="zh-CN" altLang="en-US"/>
              <a:pPr>
                <a:defRPr/>
              </a:pPr>
              <a:t>2021/10/28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14DBF7-2D79-4232-8781-8CFB8F340CE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1230204"/>
      </p:ext>
    </p:extLst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16227-8558-4835-B551-EE10F25E4A10}" type="datetimeFigureOut">
              <a:rPr lang="zh-CN" altLang="en-US"/>
              <a:pPr>
                <a:defRPr/>
              </a:pPr>
              <a:t>2021/10/28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2597BF-C431-453F-94BE-2B4C693182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2682661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66C1-6C5B-42FA-A6F8-52547BAB0B9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1A32-2845-4522-9CDD-5F423639B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4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EA95C-AAAD-4194-8438-CED1A78C8E55}" type="datetimeFigureOut">
              <a:rPr lang="zh-CN" altLang="en-US"/>
              <a:pPr>
                <a:defRPr/>
              </a:pPr>
              <a:t>2021/10/28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D64127-ED86-4897-A2FF-831FAE8BDC9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152570"/>
      </p:ext>
    </p:extLst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FE538-9E55-470C-A381-FE98F12EB16A}" type="datetimeFigureOut">
              <a:rPr lang="zh-CN" altLang="en-US"/>
              <a:pPr>
                <a:defRPr/>
              </a:pPr>
              <a:t>2021/10/28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16E947-A88F-48A5-871B-8BC7CCDF063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6585850"/>
      </p:ext>
    </p:extLst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88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88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690D4-FD85-47A9-8DE7-F47AD74732E3}" type="datetimeFigureOut">
              <a:rPr lang="zh-CN" altLang="en-US"/>
              <a:pPr>
                <a:defRPr/>
              </a:pPr>
              <a:t>2021/10/28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C08745-BF14-473C-8AB6-7C111FE9DD1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0152659"/>
      </p:ext>
    </p:extLst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00DA4E9-1933-4504-9B6D-E1901B255E06}" type="datetime1">
              <a:rPr lang="zh-CN" altLang="en-US"/>
              <a:pPr>
                <a:defRPr/>
              </a:pPr>
              <a:t>2021/10/28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8C1DCF1-6C80-41B1-B75F-91DFD7AAA9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03859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4763" y="152400"/>
            <a:ext cx="7793037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" y="1219200"/>
            <a:ext cx="4324350" cy="510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219200"/>
            <a:ext cx="4325938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3848100"/>
            <a:ext cx="4325938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DE0D3-2403-4C32-9D6B-216D975353A9}" type="datetime1">
              <a:rPr lang="zh-CN" altLang="en-US"/>
              <a:pPr>
                <a:defRPr/>
              </a:pPr>
              <a:t>2021/10/28</a:t>
            </a:fld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5DCCB-875F-4926-AF65-430D12D6B4D3}" type="slidenum">
              <a:rPr lang="en-US" altLang="zh-CN"/>
              <a:pPr>
                <a:defRPr/>
              </a:pPr>
              <a:t>‹#›</a:t>
            </a:fld>
            <a:r>
              <a:rPr lang="en-US" altLang="zh-CN" dirty="0"/>
              <a:t> </a:t>
            </a:r>
            <a:r>
              <a:rPr lang="en-US" altLang="zh-CN"/>
              <a:t>of 253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8957609"/>
      </p:ext>
    </p:extLst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B94E4-04AE-4B91-975C-84A1A3C3DC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363837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66C1-6C5B-42FA-A6F8-52547BAB0B9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1A32-2845-4522-9CDD-5F423639B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47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66C1-6C5B-42FA-A6F8-52547BAB0B9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1A32-2845-4522-9CDD-5F423639B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53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66C1-6C5B-42FA-A6F8-52547BAB0B9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1A32-2845-4522-9CDD-5F423639B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03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66C1-6C5B-42FA-A6F8-52547BAB0B9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1A32-2845-4522-9CDD-5F423639B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74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66C1-6C5B-42FA-A6F8-52547BAB0B9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1A32-2845-4522-9CDD-5F423639B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44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66C1-6C5B-42FA-A6F8-52547BAB0B9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1A32-2845-4522-9CDD-5F423639B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83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66C1-6C5B-42FA-A6F8-52547BAB0B9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1A32-2845-4522-9CDD-5F423639B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02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B66C1-6C5B-42FA-A6F8-52547BAB0B95}" type="datetimeFigureOut">
              <a:rPr lang="zh-CN" altLang="en-US" smtClean="0"/>
              <a:t>2021/10/28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B1A32-2845-4522-9CDD-5F423639B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82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70000"/>
            <a:ext cx="8001000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609600" y="105251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fld id="{2378B59E-D76F-4C74-A97E-3B9AAA2482F7}" type="datetimeFigureOut">
              <a:rPr lang="zh-CN" altLang="en-US"/>
              <a:pPr>
                <a:defRPr/>
              </a:pPr>
              <a:t>2021/10/28</a:t>
            </a:fld>
            <a:endParaRPr lang="en-US" altLang="zh-CN"/>
          </a:p>
        </p:txBody>
      </p:sp>
      <p:sp>
        <p:nvSpPr>
          <p:cNvPr id="1843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anose="020B0604030504040204" pitchFamily="34" charset="0"/>
              </a:defRPr>
            </a:lvl1pPr>
          </a:lstStyle>
          <a:p>
            <a:fld id="{CB687E94-E457-4A53-A879-42F2C3643BD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340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 bldLvl="2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43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432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43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432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43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432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43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432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43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43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3000" b="1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b="1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6.emf"/><Relationship Id="rId26" Type="http://schemas.openxmlformats.org/officeDocument/2006/relationships/image" Target="../media/image20.e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emf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19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5.emf"/><Relationship Id="rId20" Type="http://schemas.openxmlformats.org/officeDocument/2006/relationships/image" Target="../media/image17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12.bin"/><Relationship Id="rId24" Type="http://schemas.openxmlformats.org/officeDocument/2006/relationships/image" Target="../media/image19.emf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8.bin"/><Relationship Id="rId10" Type="http://schemas.openxmlformats.org/officeDocument/2006/relationships/image" Target="../media/image12.e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9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emf"/><Relationship Id="rId22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8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5.e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7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179388" y="765175"/>
            <a:ext cx="8964612" cy="6092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000"/>
              <a:t>主要内容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1000"/>
          </a:p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3000"/>
              <a:t>有序对与笛卡儿积的定义与性质</a:t>
            </a:r>
          </a:p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3000"/>
              <a:t>二元关系、从</a:t>
            </a:r>
            <a:r>
              <a:rPr lang="en-US" altLang="zh-CN" sz="3000" i="1"/>
              <a:t>A</a:t>
            </a:r>
            <a:r>
              <a:rPr lang="zh-CN" altLang="en-US" sz="3000"/>
              <a:t>到</a:t>
            </a:r>
            <a:r>
              <a:rPr lang="en-US" altLang="zh-CN" sz="3000" i="1"/>
              <a:t>B</a:t>
            </a:r>
            <a:r>
              <a:rPr lang="zh-CN" altLang="en-US" sz="3000"/>
              <a:t>的关系、</a:t>
            </a:r>
            <a:r>
              <a:rPr lang="en-US" altLang="zh-CN" sz="3000" i="1"/>
              <a:t>A</a:t>
            </a:r>
            <a:r>
              <a:rPr lang="zh-CN" altLang="en-US" sz="3000"/>
              <a:t>上的关系</a:t>
            </a:r>
          </a:p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3000"/>
              <a:t>关系的表示法：关系表达式、关系矩阵、关系图</a:t>
            </a:r>
          </a:p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3000"/>
              <a:t>关系的运算：定义域、值域、域、逆、合成、限制、像、幂</a:t>
            </a:r>
          </a:p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3000"/>
              <a:t>关系运算的性质</a:t>
            </a:r>
            <a:r>
              <a:rPr lang="en-US" altLang="zh-CN" sz="3000"/>
              <a:t>: </a:t>
            </a:r>
            <a:r>
              <a:rPr lang="en-US" altLang="zh-CN" sz="3000" i="1"/>
              <a:t>A</a:t>
            </a:r>
            <a:r>
              <a:rPr lang="zh-CN" altLang="en-US" sz="3000"/>
              <a:t>上关系的自反、反自反、对称、反对称、传递的性质</a:t>
            </a:r>
            <a:endParaRPr lang="zh-CN" altLang="en-US" sz="3000" i="1"/>
          </a:p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itchFamily="2" charset="2"/>
              <a:buChar char="l"/>
            </a:pPr>
            <a:r>
              <a:rPr lang="en-US" altLang="zh-CN" sz="3000" i="1"/>
              <a:t>A</a:t>
            </a:r>
            <a:r>
              <a:rPr lang="zh-CN" altLang="en-US" sz="3000"/>
              <a:t>上关系的自反、对称、传递闭包</a:t>
            </a:r>
            <a:endParaRPr lang="zh-CN" altLang="en-US" sz="3000" i="1"/>
          </a:p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itchFamily="2" charset="2"/>
              <a:buChar char="l"/>
            </a:pPr>
            <a:r>
              <a:rPr lang="en-US" altLang="zh-CN" sz="3000" i="1"/>
              <a:t>A</a:t>
            </a:r>
            <a:r>
              <a:rPr lang="zh-CN" altLang="en-US" sz="3000"/>
              <a:t>上的等价关系、等价类、商集与</a:t>
            </a:r>
            <a:r>
              <a:rPr lang="en-US" altLang="zh-CN" sz="3000" i="1"/>
              <a:t>A</a:t>
            </a:r>
            <a:r>
              <a:rPr lang="zh-CN" altLang="en-US" sz="3000"/>
              <a:t>的划分</a:t>
            </a:r>
            <a:endParaRPr lang="zh-CN" altLang="en-US" sz="3000" i="1"/>
          </a:p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itchFamily="2" charset="2"/>
              <a:buChar char="l"/>
            </a:pPr>
            <a:r>
              <a:rPr lang="en-US" altLang="zh-CN" sz="3000" i="1"/>
              <a:t>A</a:t>
            </a:r>
            <a:r>
              <a:rPr lang="zh-CN" altLang="en-US" sz="3000"/>
              <a:t>上的偏序关系与偏序集</a:t>
            </a:r>
          </a:p>
        </p:txBody>
      </p:sp>
      <p:sp>
        <p:nvSpPr>
          <p:cNvPr id="276483" name="Rectangle 18"/>
          <p:cNvSpPr>
            <a:spLocks noChangeArrowheads="1"/>
          </p:cNvSpPr>
          <p:nvPr/>
        </p:nvSpPr>
        <p:spPr bwMode="auto">
          <a:xfrm>
            <a:off x="0" y="14288"/>
            <a:ext cx="91440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宋体" pitchFamily="2" charset="-122"/>
                <a:cs typeface="+mn-cs"/>
              </a:rPr>
              <a:t>第七章  习题课</a:t>
            </a:r>
          </a:p>
        </p:txBody>
      </p:sp>
      <p:sp>
        <p:nvSpPr>
          <p:cNvPr id="276484" name="Rectangle 3"/>
          <p:cNvSpPr>
            <a:spLocks noChangeArrowheads="1"/>
          </p:cNvSpPr>
          <p:nvPr/>
        </p:nvSpPr>
        <p:spPr bwMode="auto">
          <a:xfrm>
            <a:off x="0" y="620713"/>
            <a:ext cx="9144000" cy="76200"/>
          </a:xfrm>
          <a:prstGeom prst="rect">
            <a:avLst/>
          </a:prstGeom>
          <a:gradFill rotWithShape="0">
            <a:gsLst>
              <a:gs pos="0">
                <a:srgbClr val="0E1C2A"/>
              </a:gs>
              <a:gs pos="50000">
                <a:srgbClr val="336699"/>
              </a:gs>
              <a:gs pos="100000">
                <a:srgbClr val="0E1C2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3878643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107EEC-4534-4032-BDA5-DA470D4C481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14441" name="Text Box 41"/>
          <p:cNvSpPr txBox="1">
            <a:spLocks noChangeArrowheads="1"/>
          </p:cNvSpPr>
          <p:nvPr/>
        </p:nvSpPr>
        <p:spPr bwMode="auto">
          <a:xfrm>
            <a:off x="5943600" y="2667000"/>
            <a:ext cx="32004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上界： 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6,12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上确界：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6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下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(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确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)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界： 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1</a:t>
            </a:r>
          </a:p>
        </p:txBody>
      </p:sp>
      <p:sp>
        <p:nvSpPr>
          <p:cNvPr id="285701" name="Rectangle 42"/>
          <p:cNvSpPr>
            <a:spLocks noChangeArrowheads="1"/>
          </p:cNvSpPr>
          <p:nvPr/>
        </p:nvSpPr>
        <p:spPr bwMode="auto">
          <a:xfrm>
            <a:off x="63500" y="700088"/>
            <a:ext cx="89074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画出哈斯图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并求 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 = {2,3,6}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上、下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(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确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)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界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4925" y="1476375"/>
            <a:ext cx="5416550" cy="5215776"/>
            <a:chOff x="34925" y="1476375"/>
            <a:chExt cx="5416550" cy="5215776"/>
          </a:xfrm>
        </p:grpSpPr>
        <p:graphicFrame>
          <p:nvGraphicFramePr>
            <p:cNvPr id="285699" name="Object 15"/>
            <p:cNvGraphicFramePr>
              <a:graphicFrameLocks noChangeAspect="1"/>
            </p:cNvGraphicFramePr>
            <p:nvPr>
              <p:extLst/>
            </p:nvPr>
          </p:nvGraphicFramePr>
          <p:xfrm>
            <a:off x="2403475" y="6152401"/>
            <a:ext cx="290513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" name="Equation" r:id="rId3" imgW="37897" imgH="114353" progId="Equation.3">
                    <p:embed/>
                  </p:oleObj>
                </mc:Choice>
                <mc:Fallback>
                  <p:oleObj name="Equation" r:id="rId3" imgW="37897" imgH="114353" progId="Equation.3">
                    <p:embed/>
                    <p:pic>
                      <p:nvPicPr>
                        <p:cNvPr id="285699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3475" y="6152401"/>
                          <a:ext cx="290513" cy="539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" name="Group 47"/>
            <p:cNvGrpSpPr>
              <a:grpSpLocks/>
            </p:cNvGrpSpPr>
            <p:nvPr/>
          </p:nvGrpSpPr>
          <p:grpSpPr bwMode="auto">
            <a:xfrm>
              <a:off x="34925" y="1476375"/>
              <a:ext cx="5416550" cy="4689475"/>
              <a:chOff x="284" y="930"/>
              <a:chExt cx="3412" cy="2954"/>
            </a:xfrm>
          </p:grpSpPr>
          <p:sp>
            <p:nvSpPr>
              <p:cNvPr id="285705" name="Oval 3"/>
              <p:cNvSpPr>
                <a:spLocks noChangeArrowheads="1"/>
              </p:cNvSpPr>
              <p:nvPr/>
            </p:nvSpPr>
            <p:spPr bwMode="auto">
              <a:xfrm>
                <a:off x="2400" y="133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69B3F1"/>
                  </a:buClr>
                  <a:buFont typeface="Wingdings" pitchFamily="2" charset="2"/>
                  <a:buChar char="•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85706" name="Oval 4"/>
              <p:cNvSpPr>
                <a:spLocks noChangeArrowheads="1"/>
              </p:cNvSpPr>
              <p:nvPr/>
            </p:nvSpPr>
            <p:spPr bwMode="auto">
              <a:xfrm>
                <a:off x="618" y="34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69B3F1"/>
                  </a:buClr>
                  <a:buFont typeface="Wingdings" pitchFamily="2" charset="2"/>
                  <a:buChar char="•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85707" name="Oval 5"/>
              <p:cNvSpPr>
                <a:spLocks noChangeArrowheads="1"/>
              </p:cNvSpPr>
              <p:nvPr/>
            </p:nvSpPr>
            <p:spPr bwMode="auto">
              <a:xfrm>
                <a:off x="1296" y="245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69B3F1"/>
                  </a:buClr>
                  <a:buFont typeface="Wingdings" pitchFamily="2" charset="2"/>
                  <a:buChar char="•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85708" name="Oval 6"/>
              <p:cNvSpPr>
                <a:spLocks noChangeArrowheads="1"/>
              </p:cNvSpPr>
              <p:nvPr/>
            </p:nvSpPr>
            <p:spPr bwMode="auto">
              <a:xfrm>
                <a:off x="3024" y="254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69B3F1"/>
                  </a:buClr>
                  <a:buFont typeface="Wingdings" pitchFamily="2" charset="2"/>
                  <a:buChar char="•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85709" name="Oval 7"/>
              <p:cNvSpPr>
                <a:spLocks noChangeArrowheads="1"/>
              </p:cNvSpPr>
              <p:nvPr/>
            </p:nvSpPr>
            <p:spPr bwMode="auto">
              <a:xfrm>
                <a:off x="1782" y="105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69B3F1"/>
                  </a:buClr>
                  <a:buFont typeface="Wingdings" pitchFamily="2" charset="2"/>
                  <a:buChar char="•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85710" name="Oval 8"/>
              <p:cNvSpPr>
                <a:spLocks noChangeArrowheads="1"/>
              </p:cNvSpPr>
              <p:nvPr/>
            </p:nvSpPr>
            <p:spPr bwMode="auto">
              <a:xfrm>
                <a:off x="3312" y="34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69B3F1"/>
                  </a:buClr>
                  <a:buFont typeface="Wingdings" pitchFamily="2" charset="2"/>
                  <a:buChar char="•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85711" name="Oval 9"/>
              <p:cNvSpPr>
                <a:spLocks noChangeArrowheads="1"/>
              </p:cNvSpPr>
              <p:nvPr/>
            </p:nvSpPr>
            <p:spPr bwMode="auto">
              <a:xfrm>
                <a:off x="2400" y="23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69B3F1"/>
                  </a:buClr>
                  <a:buFont typeface="Wingdings" pitchFamily="2" charset="2"/>
                  <a:buChar char="•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85712" name="Oval 10"/>
              <p:cNvSpPr>
                <a:spLocks noChangeArrowheads="1"/>
              </p:cNvSpPr>
              <p:nvPr/>
            </p:nvSpPr>
            <p:spPr bwMode="auto">
              <a:xfrm>
                <a:off x="1296" y="33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69B3F1"/>
                  </a:buClr>
                  <a:buFont typeface="Wingdings" pitchFamily="2" charset="2"/>
                  <a:buChar char="•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85713" name="Oval 11"/>
              <p:cNvSpPr>
                <a:spLocks noChangeArrowheads="1"/>
              </p:cNvSpPr>
              <p:nvPr/>
            </p:nvSpPr>
            <p:spPr bwMode="auto">
              <a:xfrm>
                <a:off x="1770" y="196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69B3F1"/>
                  </a:buClr>
                  <a:buFont typeface="Wingdings" pitchFamily="2" charset="2"/>
                  <a:buChar char="•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85714" name="Oval 12"/>
              <p:cNvSpPr>
                <a:spLocks noChangeArrowheads="1"/>
              </p:cNvSpPr>
              <p:nvPr/>
            </p:nvSpPr>
            <p:spPr bwMode="auto">
              <a:xfrm>
                <a:off x="2400" y="316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69B3F1"/>
                  </a:buClr>
                  <a:buFont typeface="Wingdings" pitchFamily="2" charset="2"/>
                  <a:buChar char="•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85715" name="Oval 13"/>
              <p:cNvSpPr>
                <a:spLocks noChangeArrowheads="1"/>
              </p:cNvSpPr>
              <p:nvPr/>
            </p:nvSpPr>
            <p:spPr bwMode="auto">
              <a:xfrm>
                <a:off x="1776" y="29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69B3F1"/>
                  </a:buClr>
                  <a:buFont typeface="Wingdings" pitchFamily="2" charset="2"/>
                  <a:buChar char="•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85716" name="Oval 14"/>
              <p:cNvSpPr>
                <a:spLocks noChangeArrowheads="1"/>
              </p:cNvSpPr>
              <p:nvPr/>
            </p:nvSpPr>
            <p:spPr bwMode="auto">
              <a:xfrm>
                <a:off x="1776" y="37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69B3F1"/>
                  </a:buClr>
                  <a:buFont typeface="Wingdings" pitchFamily="2" charset="2"/>
                  <a:buChar char="•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285717" name="Line 16"/>
              <p:cNvSpPr>
                <a:spLocks noChangeShapeType="1"/>
              </p:cNvSpPr>
              <p:nvPr/>
            </p:nvSpPr>
            <p:spPr bwMode="auto">
              <a:xfrm>
                <a:off x="1824" y="2972"/>
                <a:ext cx="0" cy="8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285718" name="Object 17"/>
              <p:cNvGraphicFramePr>
                <a:graphicFrameLocks noChangeAspect="1"/>
              </p:cNvGraphicFramePr>
              <p:nvPr/>
            </p:nvGraphicFramePr>
            <p:xfrm>
              <a:off x="1514" y="2828"/>
              <a:ext cx="262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1" name="Equation" r:id="rId5" imgW="76214" imgH="114353" progId="Equation.3">
                      <p:embed/>
                    </p:oleObj>
                  </mc:Choice>
                  <mc:Fallback>
                    <p:oleObj name="Equation" r:id="rId5" imgW="76214" imgH="114353" progId="Equation.3">
                      <p:embed/>
                      <p:pic>
                        <p:nvPicPr>
                          <p:cNvPr id="285718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14" y="2828"/>
                            <a:ext cx="262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5719" name="Line 18"/>
              <p:cNvSpPr>
                <a:spLocks noChangeShapeType="1"/>
              </p:cNvSpPr>
              <p:nvPr/>
            </p:nvSpPr>
            <p:spPr bwMode="auto">
              <a:xfrm flipV="1">
                <a:off x="1824" y="3212"/>
                <a:ext cx="624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285720" name="Object 19"/>
              <p:cNvGraphicFramePr>
                <a:graphicFrameLocks noChangeAspect="1"/>
              </p:cNvGraphicFramePr>
              <p:nvPr/>
            </p:nvGraphicFramePr>
            <p:xfrm>
              <a:off x="2596" y="3020"/>
              <a:ext cx="236" cy="3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2" name="Equation" r:id="rId7" imgW="57266" imgH="124022" progId="Equation.3">
                      <p:embed/>
                    </p:oleObj>
                  </mc:Choice>
                  <mc:Fallback>
                    <p:oleObj name="Equation" r:id="rId7" imgW="57266" imgH="124022" progId="Equation.3">
                      <p:embed/>
                      <p:pic>
                        <p:nvPicPr>
                          <p:cNvPr id="28572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96" y="3020"/>
                            <a:ext cx="236" cy="3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5721" name="Object 20"/>
              <p:cNvGraphicFramePr>
                <a:graphicFrameLocks noChangeAspect="1"/>
              </p:cNvGraphicFramePr>
              <p:nvPr/>
            </p:nvGraphicFramePr>
            <p:xfrm>
              <a:off x="1514" y="1864"/>
              <a:ext cx="262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3" name="Equation" r:id="rId9" imgW="76214" imgH="114353" progId="Equation.3">
                      <p:embed/>
                    </p:oleObj>
                  </mc:Choice>
                  <mc:Fallback>
                    <p:oleObj name="Equation" r:id="rId9" imgW="76214" imgH="114353" progId="Equation.3">
                      <p:embed/>
                      <p:pic>
                        <p:nvPicPr>
                          <p:cNvPr id="285721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14" y="1864"/>
                            <a:ext cx="262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5722" name="Line 21"/>
              <p:cNvSpPr>
                <a:spLocks noChangeShapeType="1"/>
              </p:cNvSpPr>
              <p:nvPr/>
            </p:nvSpPr>
            <p:spPr bwMode="auto">
              <a:xfrm flipV="1">
                <a:off x="1824" y="2012"/>
                <a:ext cx="0" cy="9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5723" name="Line 22"/>
              <p:cNvSpPr>
                <a:spLocks noChangeShapeType="1"/>
              </p:cNvSpPr>
              <p:nvPr/>
            </p:nvSpPr>
            <p:spPr bwMode="auto">
              <a:xfrm flipH="1" flipV="1">
                <a:off x="1344" y="3356"/>
                <a:ext cx="48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285724" name="Object 23"/>
              <p:cNvGraphicFramePr>
                <a:graphicFrameLocks noChangeAspect="1"/>
              </p:cNvGraphicFramePr>
              <p:nvPr/>
            </p:nvGraphicFramePr>
            <p:xfrm>
              <a:off x="1008" y="3164"/>
              <a:ext cx="236" cy="3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4" name="Equation" r:id="rId11" imgW="57266" imgH="124022" progId="Equation.3">
                      <p:embed/>
                    </p:oleObj>
                  </mc:Choice>
                  <mc:Fallback>
                    <p:oleObj name="Equation" r:id="rId11" imgW="57266" imgH="124022" progId="Equation.3">
                      <p:embed/>
                      <p:pic>
                        <p:nvPicPr>
                          <p:cNvPr id="285724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" y="3164"/>
                            <a:ext cx="236" cy="3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5725" name="Line 24"/>
              <p:cNvSpPr>
                <a:spLocks noChangeShapeType="1"/>
              </p:cNvSpPr>
              <p:nvPr/>
            </p:nvSpPr>
            <p:spPr bwMode="auto">
              <a:xfrm flipV="1">
                <a:off x="2448" y="2444"/>
                <a:ext cx="0" cy="76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5726" name="Line 25"/>
              <p:cNvSpPr>
                <a:spLocks noChangeShapeType="1"/>
              </p:cNvSpPr>
              <p:nvPr/>
            </p:nvSpPr>
            <p:spPr bwMode="auto">
              <a:xfrm flipV="1">
                <a:off x="1824" y="2348"/>
                <a:ext cx="624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285727" name="Object 26"/>
              <p:cNvGraphicFramePr>
                <a:graphicFrameLocks noChangeAspect="1"/>
              </p:cNvGraphicFramePr>
              <p:nvPr/>
            </p:nvGraphicFramePr>
            <p:xfrm>
              <a:off x="2496" y="2174"/>
              <a:ext cx="262" cy="3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5" name="Equation" r:id="rId13" imgW="76214" imgH="124022" progId="Equation.3">
                      <p:embed/>
                    </p:oleObj>
                  </mc:Choice>
                  <mc:Fallback>
                    <p:oleObj name="Equation" r:id="rId13" imgW="76214" imgH="124022" progId="Equation.3">
                      <p:embed/>
                      <p:pic>
                        <p:nvPicPr>
                          <p:cNvPr id="285727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96" y="2174"/>
                            <a:ext cx="262" cy="3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5728" name="Line 27"/>
              <p:cNvSpPr>
                <a:spLocks noChangeShapeType="1"/>
              </p:cNvSpPr>
              <p:nvPr/>
            </p:nvSpPr>
            <p:spPr bwMode="auto">
              <a:xfrm flipV="1">
                <a:off x="1824" y="3452"/>
                <a:ext cx="1536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285729" name="Object 28"/>
              <p:cNvGraphicFramePr>
                <a:graphicFrameLocks noChangeAspect="1"/>
              </p:cNvGraphicFramePr>
              <p:nvPr/>
            </p:nvGraphicFramePr>
            <p:xfrm>
              <a:off x="3434" y="3260"/>
              <a:ext cx="262" cy="3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6" name="Equation" r:id="rId15" imgW="76214" imgH="124022" progId="Equation.3">
                      <p:embed/>
                    </p:oleObj>
                  </mc:Choice>
                  <mc:Fallback>
                    <p:oleObj name="Equation" r:id="rId15" imgW="76214" imgH="124022" progId="Equation.3">
                      <p:embed/>
                      <p:pic>
                        <p:nvPicPr>
                          <p:cNvPr id="285729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34" y="3260"/>
                            <a:ext cx="262" cy="3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5730" name="Line 29"/>
              <p:cNvSpPr>
                <a:spLocks noChangeShapeType="1"/>
              </p:cNvSpPr>
              <p:nvPr/>
            </p:nvSpPr>
            <p:spPr bwMode="auto">
              <a:xfrm flipV="1">
                <a:off x="1824" y="1052"/>
                <a:ext cx="0" cy="9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285731" name="Object 30"/>
              <p:cNvGraphicFramePr>
                <a:graphicFrameLocks noChangeAspect="1"/>
              </p:cNvGraphicFramePr>
              <p:nvPr/>
            </p:nvGraphicFramePr>
            <p:xfrm>
              <a:off x="1540" y="930"/>
              <a:ext cx="236" cy="3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7" name="Equation" r:id="rId17" imgW="57266" imgH="124022" progId="Equation.3">
                      <p:embed/>
                    </p:oleObj>
                  </mc:Choice>
                  <mc:Fallback>
                    <p:oleObj name="Equation" r:id="rId17" imgW="57266" imgH="124022" progId="Equation.3">
                      <p:embed/>
                      <p:pic>
                        <p:nvPicPr>
                          <p:cNvPr id="285731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40" y="930"/>
                            <a:ext cx="236" cy="3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5732" name="Line 31"/>
              <p:cNvSpPr>
                <a:spLocks noChangeShapeType="1"/>
              </p:cNvSpPr>
              <p:nvPr/>
            </p:nvSpPr>
            <p:spPr bwMode="auto">
              <a:xfrm flipV="1">
                <a:off x="2448" y="2636"/>
                <a:ext cx="576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285733" name="Object 32"/>
              <p:cNvGraphicFramePr>
                <a:graphicFrameLocks noChangeAspect="1"/>
              </p:cNvGraphicFramePr>
              <p:nvPr/>
            </p:nvGraphicFramePr>
            <p:xfrm>
              <a:off x="3120" y="2348"/>
              <a:ext cx="236" cy="3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8" name="Equation" r:id="rId19" imgW="57266" imgH="124022" progId="Equation.3">
                      <p:embed/>
                    </p:oleObj>
                  </mc:Choice>
                  <mc:Fallback>
                    <p:oleObj name="Equation" r:id="rId19" imgW="57266" imgH="124022" progId="Equation.3">
                      <p:embed/>
                      <p:pic>
                        <p:nvPicPr>
                          <p:cNvPr id="285733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2348"/>
                            <a:ext cx="236" cy="3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5734" name="Line 33"/>
              <p:cNvSpPr>
                <a:spLocks noChangeShapeType="1"/>
              </p:cNvSpPr>
              <p:nvPr/>
            </p:nvSpPr>
            <p:spPr bwMode="auto">
              <a:xfrm flipV="1">
                <a:off x="1344" y="2588"/>
                <a:ext cx="0" cy="76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5735" name="Line 34"/>
              <p:cNvSpPr>
                <a:spLocks noChangeShapeType="1"/>
              </p:cNvSpPr>
              <p:nvPr/>
            </p:nvSpPr>
            <p:spPr bwMode="auto">
              <a:xfrm flipH="1" flipV="1">
                <a:off x="1344" y="2492"/>
                <a:ext cx="48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285736" name="Object 35"/>
              <p:cNvGraphicFramePr>
                <a:graphicFrameLocks noChangeAspect="1"/>
              </p:cNvGraphicFramePr>
              <p:nvPr/>
            </p:nvGraphicFramePr>
            <p:xfrm>
              <a:off x="864" y="2300"/>
              <a:ext cx="366" cy="3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9" name="Equation" r:id="rId21" imgW="123795" imgH="124022" progId="Equation.3">
                      <p:embed/>
                    </p:oleObj>
                  </mc:Choice>
                  <mc:Fallback>
                    <p:oleObj name="Equation" r:id="rId21" imgW="123795" imgH="124022" progId="Equation.3">
                      <p:embed/>
                      <p:pic>
                        <p:nvPicPr>
                          <p:cNvPr id="285736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2300"/>
                            <a:ext cx="366" cy="3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5737" name="Line 36"/>
              <p:cNvSpPr>
                <a:spLocks noChangeShapeType="1"/>
              </p:cNvSpPr>
              <p:nvPr/>
            </p:nvSpPr>
            <p:spPr bwMode="auto">
              <a:xfrm flipH="1" flipV="1">
                <a:off x="624" y="3500"/>
                <a:ext cx="120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285738" name="Object 37"/>
              <p:cNvGraphicFramePr>
                <a:graphicFrameLocks noChangeAspect="1"/>
              </p:cNvGraphicFramePr>
              <p:nvPr/>
            </p:nvGraphicFramePr>
            <p:xfrm>
              <a:off x="284" y="3260"/>
              <a:ext cx="340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80" name="Equation" r:id="rId23" imgW="114111" imgH="114353" progId="Equation.3">
                      <p:embed/>
                    </p:oleObj>
                  </mc:Choice>
                  <mc:Fallback>
                    <p:oleObj name="Equation" r:id="rId23" imgW="114111" imgH="114353" progId="Equation.3">
                      <p:embed/>
                      <p:pic>
                        <p:nvPicPr>
                          <p:cNvPr id="285738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" y="3260"/>
                            <a:ext cx="340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5739" name="Line 38"/>
              <p:cNvSpPr>
                <a:spLocks noChangeShapeType="1"/>
              </p:cNvSpPr>
              <p:nvPr/>
            </p:nvSpPr>
            <p:spPr bwMode="auto">
              <a:xfrm flipV="1">
                <a:off x="2448" y="1340"/>
                <a:ext cx="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5740" name="Line 39"/>
              <p:cNvSpPr>
                <a:spLocks noChangeShapeType="1"/>
              </p:cNvSpPr>
              <p:nvPr/>
            </p:nvSpPr>
            <p:spPr bwMode="auto">
              <a:xfrm flipV="1">
                <a:off x="1824" y="1388"/>
                <a:ext cx="624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285741" name="Object 40"/>
              <p:cNvGraphicFramePr>
                <a:graphicFrameLocks noChangeAspect="1"/>
              </p:cNvGraphicFramePr>
              <p:nvPr/>
            </p:nvGraphicFramePr>
            <p:xfrm>
              <a:off x="2448" y="1196"/>
              <a:ext cx="366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81" name="Equation" r:id="rId25" imgW="123795" imgH="114353" progId="Equation.3">
                      <p:embed/>
                    </p:oleObj>
                  </mc:Choice>
                  <mc:Fallback>
                    <p:oleObj name="Equation" r:id="rId25" imgW="123795" imgH="114353" progId="Equation.3">
                      <p:embed/>
                      <p:pic>
                        <p:nvPicPr>
                          <p:cNvPr id="285741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8" y="1196"/>
                            <a:ext cx="366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5742" name="Oval 43"/>
              <p:cNvSpPr>
                <a:spLocks noChangeArrowheads="1"/>
              </p:cNvSpPr>
              <p:nvPr/>
            </p:nvSpPr>
            <p:spPr bwMode="auto">
              <a:xfrm rot="2959026">
                <a:off x="1704" y="2205"/>
                <a:ext cx="1056" cy="1296"/>
              </a:xfrm>
              <a:prstGeom prst="ellipse">
                <a:avLst/>
              </a:prstGeom>
              <a:noFill/>
              <a:ln w="44450">
                <a:solidFill>
                  <a:schemeClr val="accent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69B3F1"/>
                  </a:buClr>
                  <a:buFont typeface="Wingdings" pitchFamily="2" charset="2"/>
                  <a:buChar char="•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endParaRPr>
              </a:p>
            </p:txBody>
          </p:sp>
        </p:grpSp>
      </p:grpSp>
      <p:sp>
        <p:nvSpPr>
          <p:cNvPr id="285703" name="Rectangle 45"/>
          <p:cNvSpPr>
            <a:spLocks noChangeArrowheads="1"/>
          </p:cNvSpPr>
          <p:nvPr/>
        </p:nvSpPr>
        <p:spPr bwMode="auto">
          <a:xfrm>
            <a:off x="0" y="-26988"/>
            <a:ext cx="91440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练习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6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： 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&lt;{1,2,…,12}, R</a:t>
            </a:r>
            <a:r>
              <a:rPr kumimoji="0" lang="zh-CN" altLang="en-US" sz="3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整除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&gt;,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</a:p>
        </p:txBody>
      </p:sp>
      <p:sp>
        <p:nvSpPr>
          <p:cNvPr id="285704" name="Rectangle 3"/>
          <p:cNvSpPr>
            <a:spLocks noChangeArrowheads="1"/>
          </p:cNvSpPr>
          <p:nvPr/>
        </p:nvSpPr>
        <p:spPr bwMode="auto">
          <a:xfrm>
            <a:off x="0" y="620713"/>
            <a:ext cx="9144000" cy="76200"/>
          </a:xfrm>
          <a:prstGeom prst="rect">
            <a:avLst/>
          </a:prstGeom>
          <a:gradFill rotWithShape="0">
            <a:gsLst>
              <a:gs pos="0">
                <a:srgbClr val="0E1C2A"/>
              </a:gs>
              <a:gs pos="50000">
                <a:srgbClr val="336699"/>
              </a:gs>
              <a:gs pos="100000">
                <a:srgbClr val="0E1C2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55379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AF6B0C-966C-4005-92C3-CCEC8211674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86723" name="Group 3"/>
          <p:cNvGrpSpPr>
            <a:grpSpLocks/>
          </p:cNvGrpSpPr>
          <p:nvPr/>
        </p:nvGrpSpPr>
        <p:grpSpPr bwMode="auto">
          <a:xfrm>
            <a:off x="939800" y="1677988"/>
            <a:ext cx="4470400" cy="4875212"/>
            <a:chOff x="208" y="772"/>
            <a:chExt cx="3407" cy="3071"/>
          </a:xfrm>
        </p:grpSpPr>
        <p:sp>
          <p:nvSpPr>
            <p:cNvPr id="286728" name="Line 4"/>
            <p:cNvSpPr>
              <a:spLocks noChangeShapeType="1"/>
            </p:cNvSpPr>
            <p:nvPr/>
          </p:nvSpPr>
          <p:spPr bwMode="auto">
            <a:xfrm flipV="1">
              <a:off x="528" y="1776"/>
              <a:ext cx="0" cy="15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729" name="Line 5"/>
            <p:cNvSpPr>
              <a:spLocks noChangeShapeType="1"/>
            </p:cNvSpPr>
            <p:nvPr/>
          </p:nvSpPr>
          <p:spPr bwMode="auto">
            <a:xfrm flipV="1">
              <a:off x="1632" y="1632"/>
              <a:ext cx="0" cy="17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730" name="Line 6"/>
            <p:cNvSpPr>
              <a:spLocks noChangeShapeType="1"/>
            </p:cNvSpPr>
            <p:nvPr/>
          </p:nvSpPr>
          <p:spPr bwMode="auto">
            <a:xfrm flipH="1" flipV="1">
              <a:off x="1043" y="1108"/>
              <a:ext cx="576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731" name="Line 7"/>
            <p:cNvSpPr>
              <a:spLocks noChangeShapeType="1"/>
            </p:cNvSpPr>
            <p:nvPr/>
          </p:nvSpPr>
          <p:spPr bwMode="auto">
            <a:xfrm flipV="1">
              <a:off x="528" y="1152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732" name="Oval 8"/>
            <p:cNvSpPr>
              <a:spLocks noChangeArrowheads="1"/>
            </p:cNvSpPr>
            <p:nvPr/>
          </p:nvSpPr>
          <p:spPr bwMode="auto">
            <a:xfrm>
              <a:off x="2592" y="1536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Char char="•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86733" name="Oval 9"/>
            <p:cNvSpPr>
              <a:spLocks noChangeArrowheads="1"/>
            </p:cNvSpPr>
            <p:nvPr/>
          </p:nvSpPr>
          <p:spPr bwMode="auto">
            <a:xfrm>
              <a:off x="2592" y="3312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Char char="•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86734" name="Oval 10"/>
            <p:cNvSpPr>
              <a:spLocks noChangeArrowheads="1"/>
            </p:cNvSpPr>
            <p:nvPr/>
          </p:nvSpPr>
          <p:spPr bwMode="auto">
            <a:xfrm>
              <a:off x="1047" y="1082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Char char="•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86735" name="Oval 11"/>
            <p:cNvSpPr>
              <a:spLocks noChangeArrowheads="1"/>
            </p:cNvSpPr>
            <p:nvPr/>
          </p:nvSpPr>
          <p:spPr bwMode="auto">
            <a:xfrm>
              <a:off x="480" y="1680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Char char="•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86736" name="Oval 12"/>
            <p:cNvSpPr>
              <a:spLocks noChangeArrowheads="1"/>
            </p:cNvSpPr>
            <p:nvPr/>
          </p:nvSpPr>
          <p:spPr bwMode="auto">
            <a:xfrm>
              <a:off x="1575" y="1597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Char char="•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86737" name="Oval 13"/>
            <p:cNvSpPr>
              <a:spLocks noChangeArrowheads="1"/>
            </p:cNvSpPr>
            <p:nvPr/>
          </p:nvSpPr>
          <p:spPr bwMode="auto">
            <a:xfrm>
              <a:off x="3408" y="3312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Char char="•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86738" name="Oval 14"/>
            <p:cNvSpPr>
              <a:spLocks noChangeArrowheads="1"/>
            </p:cNvSpPr>
            <p:nvPr/>
          </p:nvSpPr>
          <p:spPr bwMode="auto">
            <a:xfrm>
              <a:off x="1584" y="3312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Char char="•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86739" name="Oval 15"/>
            <p:cNvSpPr>
              <a:spLocks noChangeArrowheads="1"/>
            </p:cNvSpPr>
            <p:nvPr/>
          </p:nvSpPr>
          <p:spPr bwMode="auto">
            <a:xfrm>
              <a:off x="471" y="3303"/>
              <a:ext cx="96" cy="9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Char char="•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86740" name="Line 16"/>
            <p:cNvSpPr>
              <a:spLocks noChangeShapeType="1"/>
            </p:cNvSpPr>
            <p:nvPr/>
          </p:nvSpPr>
          <p:spPr bwMode="auto">
            <a:xfrm flipH="1" flipV="1">
              <a:off x="528" y="1728"/>
              <a:ext cx="1104" cy="1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741" name="Line 17"/>
            <p:cNvSpPr>
              <a:spLocks noChangeShapeType="1"/>
            </p:cNvSpPr>
            <p:nvPr/>
          </p:nvSpPr>
          <p:spPr bwMode="auto">
            <a:xfrm flipH="1">
              <a:off x="528" y="1632"/>
              <a:ext cx="1104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742" name="Line 18"/>
            <p:cNvSpPr>
              <a:spLocks noChangeShapeType="1"/>
            </p:cNvSpPr>
            <p:nvPr/>
          </p:nvSpPr>
          <p:spPr bwMode="auto">
            <a:xfrm flipV="1">
              <a:off x="2640" y="1584"/>
              <a:ext cx="0" cy="17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86743" name="Object 19"/>
            <p:cNvGraphicFramePr>
              <a:graphicFrameLocks noChangeAspect="1"/>
            </p:cNvGraphicFramePr>
            <p:nvPr/>
          </p:nvGraphicFramePr>
          <p:xfrm>
            <a:off x="384" y="3408"/>
            <a:ext cx="302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" name="Equation" r:id="rId3" imgW="76214" imgH="85764" progId="Equation.3">
                    <p:embed/>
                  </p:oleObj>
                </mc:Choice>
                <mc:Fallback>
                  <p:oleObj name="Equation" r:id="rId3" imgW="76214" imgH="85764" progId="Equation.3">
                    <p:embed/>
                    <p:pic>
                      <p:nvPicPr>
                        <p:cNvPr id="286743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3408"/>
                          <a:ext cx="302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44" name="Object 20"/>
            <p:cNvGraphicFramePr>
              <a:graphicFrameLocks noChangeAspect="1"/>
            </p:cNvGraphicFramePr>
            <p:nvPr/>
          </p:nvGraphicFramePr>
          <p:xfrm>
            <a:off x="208" y="1588"/>
            <a:ext cx="272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" name="Equation" r:id="rId5" imgW="57266" imgH="85764" progId="Equation.3">
                    <p:embed/>
                  </p:oleObj>
                </mc:Choice>
                <mc:Fallback>
                  <p:oleObj name="Equation" r:id="rId5" imgW="57266" imgH="85764" progId="Equation.3">
                    <p:embed/>
                    <p:pic>
                      <p:nvPicPr>
                        <p:cNvPr id="286744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" y="1588"/>
                          <a:ext cx="272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45" name="Object 21"/>
            <p:cNvGraphicFramePr>
              <a:graphicFrameLocks noChangeAspect="1"/>
            </p:cNvGraphicFramePr>
            <p:nvPr/>
          </p:nvGraphicFramePr>
          <p:xfrm>
            <a:off x="1488" y="3360"/>
            <a:ext cx="302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6" name="Equation" r:id="rId7" imgW="76214" imgH="124022" progId="Equation.3">
                    <p:embed/>
                  </p:oleObj>
                </mc:Choice>
                <mc:Fallback>
                  <p:oleObj name="Equation" r:id="rId7" imgW="76214" imgH="124022" progId="Equation.3">
                    <p:embed/>
                    <p:pic>
                      <p:nvPicPr>
                        <p:cNvPr id="286745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360"/>
                          <a:ext cx="302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46" name="Object 22"/>
            <p:cNvGraphicFramePr>
              <a:graphicFrameLocks noChangeAspect="1"/>
            </p:cNvGraphicFramePr>
            <p:nvPr/>
          </p:nvGraphicFramePr>
          <p:xfrm>
            <a:off x="1680" y="1440"/>
            <a:ext cx="333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" name="Equation" r:id="rId9" imgW="85899" imgH="124022" progId="Equation.3">
                    <p:embed/>
                  </p:oleObj>
                </mc:Choice>
                <mc:Fallback>
                  <p:oleObj name="Equation" r:id="rId9" imgW="85899" imgH="124022" progId="Equation.3">
                    <p:embed/>
                    <p:pic>
                      <p:nvPicPr>
                        <p:cNvPr id="286746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440"/>
                          <a:ext cx="333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47" name="Object 23"/>
            <p:cNvGraphicFramePr>
              <a:graphicFrameLocks noChangeAspect="1"/>
            </p:cNvGraphicFramePr>
            <p:nvPr/>
          </p:nvGraphicFramePr>
          <p:xfrm>
            <a:off x="960" y="772"/>
            <a:ext cx="272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" name="Equation" r:id="rId11" imgW="57266" imgH="85764" progId="Equation.3">
                    <p:embed/>
                  </p:oleObj>
                </mc:Choice>
                <mc:Fallback>
                  <p:oleObj name="Equation" r:id="rId11" imgW="57266" imgH="85764" progId="Equation.3">
                    <p:embed/>
                    <p:pic>
                      <p:nvPicPr>
                        <p:cNvPr id="286747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772"/>
                          <a:ext cx="272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48" name="Object 24"/>
            <p:cNvGraphicFramePr>
              <a:graphicFrameLocks noChangeAspect="1"/>
            </p:cNvGraphicFramePr>
            <p:nvPr/>
          </p:nvGraphicFramePr>
          <p:xfrm>
            <a:off x="2496" y="3360"/>
            <a:ext cx="363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9" name="Equation" r:id="rId13" imgW="95162" imgH="152610" progId="Equation.3">
                    <p:embed/>
                  </p:oleObj>
                </mc:Choice>
                <mc:Fallback>
                  <p:oleObj name="Equation" r:id="rId13" imgW="95162" imgH="152610" progId="Equation.3">
                    <p:embed/>
                    <p:pic>
                      <p:nvPicPr>
                        <p:cNvPr id="286748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360"/>
                          <a:ext cx="363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49" name="Object 25"/>
            <p:cNvGraphicFramePr>
              <a:graphicFrameLocks noChangeAspect="1"/>
            </p:cNvGraphicFramePr>
            <p:nvPr/>
          </p:nvGraphicFramePr>
          <p:xfrm>
            <a:off x="2448" y="1152"/>
            <a:ext cx="333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0" name="Equation" r:id="rId15" imgW="85899" imgH="114353" progId="Equation.3">
                    <p:embed/>
                  </p:oleObj>
                </mc:Choice>
                <mc:Fallback>
                  <p:oleObj name="Equation" r:id="rId15" imgW="85899" imgH="114353" progId="Equation.3">
                    <p:embed/>
                    <p:pic>
                      <p:nvPicPr>
                        <p:cNvPr id="286749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152"/>
                          <a:ext cx="333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50" name="Object 26"/>
            <p:cNvGraphicFramePr>
              <a:graphicFrameLocks noChangeAspect="1"/>
            </p:cNvGraphicFramePr>
            <p:nvPr/>
          </p:nvGraphicFramePr>
          <p:xfrm>
            <a:off x="3312" y="3360"/>
            <a:ext cx="303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1" name="Equation" r:id="rId17" imgW="76214" imgH="124022" progId="Equation.3">
                    <p:embed/>
                  </p:oleObj>
                </mc:Choice>
                <mc:Fallback>
                  <p:oleObj name="Equation" r:id="rId17" imgW="76214" imgH="124022" progId="Equation.3">
                    <p:embed/>
                    <p:pic>
                      <p:nvPicPr>
                        <p:cNvPr id="28675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360"/>
                          <a:ext cx="303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451" name="Text Box 27"/>
          <p:cNvSpPr txBox="1">
            <a:spLocks noChangeArrowheads="1"/>
          </p:cNvSpPr>
          <p:nvPr/>
        </p:nvSpPr>
        <p:spPr bwMode="auto">
          <a:xfrm>
            <a:off x="5791200" y="2117725"/>
            <a:ext cx="29718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上界： </a:t>
            </a: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上确界：</a:t>
            </a: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下界： </a:t>
            </a: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a,b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下确界：无</a:t>
            </a:r>
          </a:p>
        </p:txBody>
      </p:sp>
      <p:sp>
        <p:nvSpPr>
          <p:cNvPr id="286725" name="Oval 28"/>
          <p:cNvSpPr>
            <a:spLocks noChangeArrowheads="1"/>
          </p:cNvSpPr>
          <p:nvPr/>
        </p:nvSpPr>
        <p:spPr bwMode="auto">
          <a:xfrm>
            <a:off x="609600" y="1519238"/>
            <a:ext cx="2895600" cy="22860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286726" name="Rectangle 30"/>
          <p:cNvSpPr>
            <a:spLocks noChangeArrowheads="1"/>
          </p:cNvSpPr>
          <p:nvPr/>
        </p:nvSpPr>
        <p:spPr bwMode="auto">
          <a:xfrm>
            <a:off x="0" y="44450"/>
            <a:ext cx="91440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练习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7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：已知哈斯图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求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+mn-cs"/>
              </a:rPr>
              <a:t>B={c,d,e}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的上、下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确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界</a:t>
            </a:r>
          </a:p>
        </p:txBody>
      </p:sp>
      <p:sp>
        <p:nvSpPr>
          <p:cNvPr id="286727" name="Rectangle 3"/>
          <p:cNvSpPr>
            <a:spLocks noChangeArrowheads="1"/>
          </p:cNvSpPr>
          <p:nvPr/>
        </p:nvSpPr>
        <p:spPr bwMode="auto">
          <a:xfrm>
            <a:off x="0" y="620713"/>
            <a:ext cx="9144000" cy="76200"/>
          </a:xfrm>
          <a:prstGeom prst="rect">
            <a:avLst/>
          </a:prstGeom>
          <a:gradFill rotWithShape="0">
            <a:gsLst>
              <a:gs pos="0">
                <a:srgbClr val="0E1C2A"/>
              </a:gs>
              <a:gs pos="50000">
                <a:srgbClr val="336699"/>
              </a:gs>
              <a:gs pos="100000">
                <a:srgbClr val="0E1C2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825346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95288" y="692150"/>
            <a:ext cx="8424862" cy="1223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/>
              <a:t>8</a:t>
            </a:r>
            <a:r>
              <a:rPr lang="zh-CN" altLang="en-US" sz="2600"/>
              <a:t>．设</a:t>
            </a:r>
            <a:r>
              <a:rPr lang="en-US" altLang="zh-CN" sz="2600" i="1"/>
              <a:t>R</a:t>
            </a:r>
            <a:r>
              <a:rPr lang="zh-CN" altLang="en-US" sz="2600"/>
              <a:t>是</a:t>
            </a:r>
            <a:r>
              <a:rPr lang="en-US" altLang="zh-CN" sz="2600" i="1"/>
              <a:t>A</a:t>
            </a:r>
            <a:r>
              <a:rPr lang="zh-CN" altLang="en-US" sz="2600"/>
              <a:t>上的二元关系， 设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i="1"/>
              <a:t>               </a:t>
            </a:r>
            <a:r>
              <a:rPr lang="en-US" altLang="zh-CN" sz="2600" i="1"/>
              <a:t>S</a:t>
            </a:r>
            <a:r>
              <a:rPr lang="en-US" altLang="zh-CN" sz="2600"/>
              <a:t> = {&lt;</a:t>
            </a:r>
            <a:r>
              <a:rPr lang="en-US" altLang="zh-CN" sz="2600" i="1"/>
              <a:t>a</a:t>
            </a:r>
            <a:r>
              <a:rPr lang="en-US" altLang="zh-CN" sz="2600"/>
              <a:t>,</a:t>
            </a:r>
            <a:r>
              <a:rPr lang="en-US" altLang="zh-CN" sz="2600" i="1"/>
              <a:t>b</a:t>
            </a:r>
            <a:r>
              <a:rPr lang="en-US" altLang="zh-CN" sz="2600"/>
              <a:t>&gt; | </a:t>
            </a:r>
            <a:r>
              <a:rPr lang="en-US" altLang="zh-CN" sz="2600">
                <a:sym typeface="Symbol" pitchFamily="18" charset="2"/>
              </a:rPr>
              <a:t></a:t>
            </a:r>
            <a:r>
              <a:rPr lang="en-US" altLang="zh-CN" sz="2600" i="1"/>
              <a:t>c</a:t>
            </a:r>
            <a:r>
              <a:rPr lang="en-US" altLang="zh-CN" sz="2600"/>
              <a:t>(&lt;</a:t>
            </a:r>
            <a:r>
              <a:rPr lang="en-US" altLang="zh-CN" sz="2600" i="1"/>
              <a:t>a</a:t>
            </a:r>
            <a:r>
              <a:rPr lang="en-US" altLang="zh-CN" sz="2600"/>
              <a:t>,</a:t>
            </a:r>
            <a:r>
              <a:rPr lang="en-US" altLang="zh-CN" sz="2600" i="1"/>
              <a:t>c</a:t>
            </a:r>
            <a:r>
              <a:rPr lang="en-US" altLang="zh-CN" sz="2600"/>
              <a:t>&gt;</a:t>
            </a:r>
            <a:r>
              <a:rPr lang="en-US" altLang="zh-CN" sz="2600">
                <a:sym typeface="Symbol" pitchFamily="18" charset="2"/>
              </a:rPr>
              <a:t></a:t>
            </a:r>
            <a:r>
              <a:rPr lang="en-US" altLang="zh-CN" sz="2600" i="1"/>
              <a:t>R</a:t>
            </a:r>
            <a:r>
              <a:rPr lang="en-US" altLang="zh-CN" sz="2600">
                <a:sym typeface="Symbol" pitchFamily="18" charset="2"/>
              </a:rPr>
              <a:t></a:t>
            </a:r>
            <a:r>
              <a:rPr lang="en-US" altLang="zh-CN" sz="2600"/>
              <a:t>&lt;</a:t>
            </a:r>
            <a:r>
              <a:rPr lang="en-US" altLang="zh-CN" sz="2600" i="1"/>
              <a:t>c</a:t>
            </a:r>
            <a:r>
              <a:rPr lang="en-US" altLang="zh-CN" sz="2600"/>
              <a:t>,</a:t>
            </a:r>
            <a:r>
              <a:rPr lang="en-US" altLang="zh-CN" sz="2600" i="1"/>
              <a:t>b</a:t>
            </a:r>
            <a:r>
              <a:rPr lang="en-US" altLang="zh-CN" sz="2600"/>
              <a:t>&gt;</a:t>
            </a:r>
            <a:r>
              <a:rPr lang="en-US" altLang="zh-CN" sz="2600">
                <a:sym typeface="Symbol" pitchFamily="18" charset="2"/>
              </a:rPr>
              <a:t></a:t>
            </a:r>
            <a:r>
              <a:rPr lang="en-US" altLang="zh-CN" sz="2600" i="1"/>
              <a:t>R</a:t>
            </a:r>
            <a:r>
              <a:rPr lang="en-US" altLang="zh-CN" sz="2600"/>
              <a:t>)}.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/>
              <a:t>证明如果</a:t>
            </a:r>
            <a:r>
              <a:rPr lang="en-US" altLang="zh-CN" sz="2600" i="1"/>
              <a:t>R</a:t>
            </a:r>
            <a:r>
              <a:rPr lang="zh-CN" altLang="en-US" sz="2600"/>
              <a:t>是等价关系，则</a:t>
            </a:r>
            <a:r>
              <a:rPr lang="en-US" altLang="zh-CN" sz="2600" i="1"/>
              <a:t>S</a:t>
            </a:r>
            <a:r>
              <a:rPr lang="zh-CN" altLang="en-US" sz="2600"/>
              <a:t>也是等价关系。</a:t>
            </a:r>
          </a:p>
        </p:txBody>
      </p:sp>
      <p:sp>
        <p:nvSpPr>
          <p:cNvPr id="460812" name="Rectangle 12"/>
          <p:cNvSpPr>
            <a:spLocks noChangeArrowheads="1"/>
          </p:cNvSpPr>
          <p:nvPr/>
        </p:nvSpPr>
        <p:spPr bwMode="auto">
          <a:xfrm>
            <a:off x="468313" y="1989138"/>
            <a:ext cx="84963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证明：  已知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R</a:t>
            </a: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是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A</a:t>
            </a: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上的等价关系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(1) </a:t>
            </a: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证自反性    任取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x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x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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A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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&gt;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R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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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x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(&lt;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&gt;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R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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&gt;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R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) 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&gt;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  <a:sym typeface="Symbol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(2) </a:t>
            </a: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证对称性   任取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y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            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y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&gt;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S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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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(&lt;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c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&gt;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R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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c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y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&gt;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R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       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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(&lt;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c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&gt;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R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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y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c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&gt;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R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) 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y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&gt;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S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  <a:sym typeface="Symbol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(3) </a:t>
            </a: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证传递性   任取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y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&gt;, 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y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z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            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y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&gt;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S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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y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z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&gt;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S</a:t>
            </a:r>
            <a:endParaRPr kumimoji="0" lang="en-US" altLang="zh-CN" sz="2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  <a:sym typeface="Symbol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        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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(&lt;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c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&gt;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R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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c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y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&gt;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R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) 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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(&lt;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y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d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&gt;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R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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d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z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&gt;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R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        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y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&gt;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R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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y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z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&gt;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R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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z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&gt;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S</a:t>
            </a:r>
          </a:p>
        </p:txBody>
      </p:sp>
      <p:sp>
        <p:nvSpPr>
          <p:cNvPr id="287748" name="Rectangle 3"/>
          <p:cNvSpPr>
            <a:spLocks noChangeArrowheads="1"/>
          </p:cNvSpPr>
          <p:nvPr/>
        </p:nvSpPr>
        <p:spPr bwMode="auto">
          <a:xfrm>
            <a:off x="0" y="620713"/>
            <a:ext cx="9144000" cy="76200"/>
          </a:xfrm>
          <a:prstGeom prst="rect">
            <a:avLst/>
          </a:prstGeom>
          <a:gradFill rotWithShape="0">
            <a:gsLst>
              <a:gs pos="0">
                <a:srgbClr val="0E1C2A"/>
              </a:gs>
              <a:gs pos="50000">
                <a:srgbClr val="336699"/>
              </a:gs>
              <a:gs pos="100000">
                <a:srgbClr val="0E1C2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287749" name="Rectangle 4"/>
          <p:cNvSpPr>
            <a:spLocks noChangeArrowheads="1"/>
          </p:cNvSpPr>
          <p:nvPr/>
        </p:nvSpPr>
        <p:spPr bwMode="auto">
          <a:xfrm>
            <a:off x="0" y="14288"/>
            <a:ext cx="91440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宋体" pitchFamily="2" charset="-122"/>
                <a:cs typeface="+mn-cs"/>
              </a:rPr>
              <a:t>练习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宋体" pitchFamily="2" charset="-122"/>
                <a:cs typeface="+mn-cs"/>
              </a:rPr>
              <a:t>8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中宋" pitchFamily="2" charset="-122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160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9"/>
          <p:cNvSpPr>
            <a:spLocks noChangeArrowheads="1"/>
          </p:cNvSpPr>
          <p:nvPr/>
        </p:nvSpPr>
        <p:spPr bwMode="auto">
          <a:xfrm>
            <a:off x="250825" y="692150"/>
            <a:ext cx="864235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30188"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2301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9</a:t>
            </a: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．设偏序集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A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R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&gt;</a:t>
            </a: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S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&gt;</a:t>
            </a: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，定义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A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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上二元关系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T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:</a:t>
            </a:r>
          </a:p>
          <a:p>
            <a:pPr marL="0" marR="0" lvl="0" indent="2301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   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y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T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u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v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 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xRu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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ySv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</a:t>
            </a:r>
          </a:p>
          <a:p>
            <a:pPr marL="0" marR="0" lvl="0" indent="2301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证明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T</a:t>
            </a: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为偏序关系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.</a:t>
            </a:r>
          </a:p>
        </p:txBody>
      </p:sp>
      <p:sp>
        <p:nvSpPr>
          <p:cNvPr id="462860" name="Rectangle 12"/>
          <p:cNvSpPr>
            <a:spLocks noChangeArrowheads="1"/>
          </p:cNvSpPr>
          <p:nvPr/>
        </p:nvSpPr>
        <p:spPr bwMode="auto">
          <a:xfrm>
            <a:off x="395288" y="2247900"/>
            <a:ext cx="8675687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证明：    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(1) </a:t>
            </a: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自反性  任取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x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y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&gt;,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x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y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&gt;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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A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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 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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A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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y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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 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xRx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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ySy 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y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T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y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  <a:sym typeface="Symbol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             (2)  </a:t>
            </a: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反对称性   任取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y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&gt;,&lt;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u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v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      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y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T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u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v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&gt;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u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v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T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y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 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xRu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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ySv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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uRx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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vSy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    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(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xRu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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uRx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) 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(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ySv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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vSy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) 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=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u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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y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=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v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    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y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&gt;=&lt;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u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v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  <a:sym typeface="Symbol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             (3)  </a:t>
            </a:r>
            <a:r>
              <a:rPr kumimoji="0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传递性  任取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y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&gt;,&lt;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u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v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&gt;, 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w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t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      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y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T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u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v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&gt;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u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v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T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w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t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 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xRu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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ySv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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uRw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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vSt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    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(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xRu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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uRw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) 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(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ySv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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vSt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) 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xRw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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ySt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    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y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T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&lt;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w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t</a:t>
            </a:r>
            <a:r>
              <a:rPr kumimoji="0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</a:t>
            </a:r>
            <a:r>
              <a: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</a:t>
            </a:r>
          </a:p>
        </p:txBody>
      </p:sp>
      <p:sp>
        <p:nvSpPr>
          <p:cNvPr id="288772" name="Rectangle 3"/>
          <p:cNvSpPr>
            <a:spLocks noChangeArrowheads="1"/>
          </p:cNvSpPr>
          <p:nvPr/>
        </p:nvSpPr>
        <p:spPr bwMode="auto">
          <a:xfrm>
            <a:off x="0" y="620713"/>
            <a:ext cx="9144000" cy="76200"/>
          </a:xfrm>
          <a:prstGeom prst="rect">
            <a:avLst/>
          </a:prstGeom>
          <a:gradFill rotWithShape="0">
            <a:gsLst>
              <a:gs pos="0">
                <a:srgbClr val="0E1C2A"/>
              </a:gs>
              <a:gs pos="50000">
                <a:srgbClr val="336699"/>
              </a:gs>
              <a:gs pos="100000">
                <a:srgbClr val="0E1C2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288773" name="Rectangle 4"/>
          <p:cNvSpPr>
            <a:spLocks noChangeArrowheads="1"/>
          </p:cNvSpPr>
          <p:nvPr/>
        </p:nvSpPr>
        <p:spPr bwMode="auto">
          <a:xfrm>
            <a:off x="0" y="14288"/>
            <a:ext cx="91440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宋体" pitchFamily="2" charset="-122"/>
                <a:cs typeface="+mn-cs"/>
              </a:rPr>
              <a:t>练习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宋体" pitchFamily="2" charset="-122"/>
                <a:cs typeface="+mn-cs"/>
              </a:rPr>
              <a:t>9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中宋" pitchFamily="2" charset="-122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936406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600"/>
              <a:t>1.  </a:t>
            </a:r>
            <a:r>
              <a:rPr lang="zh-CN" altLang="en-US" sz="2600"/>
              <a:t>证明</a:t>
            </a:r>
            <a:r>
              <a:rPr lang="en-US" altLang="zh-CN" sz="2600" i="1"/>
              <a:t>R</a:t>
            </a:r>
            <a:r>
              <a:rPr lang="zh-CN" altLang="en-US" sz="2600"/>
              <a:t>在</a:t>
            </a:r>
            <a:r>
              <a:rPr lang="en-US" altLang="zh-CN" sz="2600" i="1"/>
              <a:t>A</a:t>
            </a:r>
            <a:r>
              <a:rPr lang="zh-CN" altLang="en-US" sz="2600"/>
              <a:t>上自反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600"/>
              <a:t>      任取</a:t>
            </a:r>
            <a:r>
              <a:rPr lang="en-US" altLang="zh-CN" sz="2600" i="1"/>
              <a:t>x</a:t>
            </a:r>
            <a:r>
              <a:rPr lang="en-US" altLang="zh-CN" sz="2600"/>
              <a:t>, </a:t>
            </a:r>
            <a:endParaRPr lang="en-US" altLang="zh-CN" sz="2600" i="1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600" i="1"/>
              <a:t>          x</a:t>
            </a:r>
            <a:r>
              <a:rPr lang="en-US" altLang="zh-CN" sz="2600">
                <a:sym typeface="Symbol" pitchFamily="18" charset="2"/>
              </a:rPr>
              <a:t></a:t>
            </a:r>
            <a:r>
              <a:rPr lang="en-US" altLang="zh-CN" sz="2600" i="1"/>
              <a:t>A</a:t>
            </a:r>
            <a:r>
              <a:rPr lang="en-US" altLang="zh-CN" sz="2600"/>
              <a:t>  </a:t>
            </a:r>
            <a:r>
              <a:rPr lang="en-US" altLang="zh-CN" sz="2600">
                <a:sym typeface="Symbol" pitchFamily="18" charset="2"/>
              </a:rPr>
              <a:t></a:t>
            </a:r>
            <a:r>
              <a:rPr lang="en-US" altLang="zh-CN" sz="2600"/>
              <a:t>  ……………..….…….  </a:t>
            </a:r>
            <a:r>
              <a:rPr lang="en-US" altLang="zh-CN" sz="2600">
                <a:sym typeface="Symbol" pitchFamily="18" charset="2"/>
              </a:rPr>
              <a:t></a:t>
            </a:r>
            <a:r>
              <a:rPr lang="en-US" altLang="zh-CN" sz="2600"/>
              <a:t> &lt;</a:t>
            </a:r>
            <a:r>
              <a:rPr lang="en-US" altLang="zh-CN" sz="2600" i="1"/>
              <a:t>x</a:t>
            </a:r>
            <a:r>
              <a:rPr lang="en-US" altLang="zh-CN" sz="2600"/>
              <a:t>,</a:t>
            </a:r>
            <a:r>
              <a:rPr lang="en-US" altLang="zh-CN" sz="2600" i="1"/>
              <a:t>x</a:t>
            </a:r>
            <a:r>
              <a:rPr lang="en-US" altLang="zh-CN" sz="2600"/>
              <a:t>&gt;</a:t>
            </a:r>
            <a:r>
              <a:rPr lang="en-US" altLang="zh-CN" sz="2600">
                <a:sym typeface="Symbol" pitchFamily="18" charset="2"/>
              </a:rPr>
              <a:t></a:t>
            </a:r>
            <a:r>
              <a:rPr lang="en-US" altLang="zh-CN" sz="2600" i="1"/>
              <a:t>R</a:t>
            </a:r>
            <a:endParaRPr lang="en-US" altLang="zh-CN" sz="260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600"/>
              <a:t>          </a:t>
            </a:r>
            <a:r>
              <a:rPr lang="zh-CN" altLang="en-US" sz="2600"/>
              <a:t>前提                  推理过程                    结论</a:t>
            </a:r>
          </a:p>
          <a:p>
            <a:pPr eaLnBrk="1" hangingPunct="1">
              <a:spcBef>
                <a:spcPct val="65000"/>
              </a:spcBef>
              <a:buFont typeface="Wingdings" pitchFamily="2" charset="2"/>
              <a:buNone/>
            </a:pPr>
            <a:r>
              <a:rPr lang="en-US" altLang="zh-CN" sz="2600"/>
              <a:t>2.  </a:t>
            </a:r>
            <a:r>
              <a:rPr lang="zh-CN" altLang="en-US" sz="2600"/>
              <a:t>证明</a:t>
            </a:r>
            <a:r>
              <a:rPr lang="en-US" altLang="zh-CN" sz="2600" i="1"/>
              <a:t>R</a:t>
            </a:r>
            <a:r>
              <a:rPr lang="zh-CN" altLang="en-US" sz="2600"/>
              <a:t>在</a:t>
            </a:r>
            <a:r>
              <a:rPr lang="en-US" altLang="zh-CN" sz="2600" i="1"/>
              <a:t>A</a:t>
            </a:r>
            <a:r>
              <a:rPr lang="zh-CN" altLang="en-US" sz="2600"/>
              <a:t>上对称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600"/>
              <a:t>     任取</a:t>
            </a:r>
            <a:r>
              <a:rPr lang="en-US" altLang="zh-CN" sz="2600"/>
              <a:t>&lt;</a:t>
            </a:r>
            <a:r>
              <a:rPr lang="en-US" altLang="zh-CN" sz="2600" i="1"/>
              <a:t>x</a:t>
            </a:r>
            <a:r>
              <a:rPr lang="en-US" altLang="zh-CN" sz="2600"/>
              <a:t>,</a:t>
            </a:r>
            <a:r>
              <a:rPr lang="en-US" altLang="zh-CN" sz="2600" i="1"/>
              <a:t>y</a:t>
            </a:r>
            <a:r>
              <a:rPr lang="en-US" altLang="zh-CN" sz="2600"/>
              <a:t>&gt;</a:t>
            </a:r>
            <a:r>
              <a:rPr lang="zh-CN" altLang="en-US" sz="2600"/>
              <a:t>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600"/>
              <a:t>       </a:t>
            </a:r>
            <a:r>
              <a:rPr lang="fr-FR" altLang="zh-CN" sz="2600"/>
              <a:t>&lt;</a:t>
            </a:r>
            <a:r>
              <a:rPr lang="fr-FR" altLang="zh-CN" sz="2600" i="1"/>
              <a:t>x</a:t>
            </a:r>
            <a:r>
              <a:rPr lang="fr-FR" altLang="zh-CN" sz="2600"/>
              <a:t>,</a:t>
            </a:r>
            <a:r>
              <a:rPr lang="fr-FR" altLang="zh-CN" sz="2600" i="1"/>
              <a:t>y</a:t>
            </a:r>
            <a:r>
              <a:rPr lang="fr-FR" altLang="zh-CN" sz="2600"/>
              <a:t>&gt; </a:t>
            </a:r>
            <a:r>
              <a:rPr lang="en-US" altLang="zh-CN" sz="2600">
                <a:sym typeface="Symbol" pitchFamily="18" charset="2"/>
              </a:rPr>
              <a:t></a:t>
            </a:r>
            <a:r>
              <a:rPr lang="fr-FR" altLang="zh-CN" sz="2600" i="1"/>
              <a:t>R</a:t>
            </a:r>
            <a:r>
              <a:rPr lang="fr-FR" altLang="zh-CN" sz="2600"/>
              <a:t> </a:t>
            </a:r>
            <a:r>
              <a:rPr lang="en-US" altLang="zh-CN" sz="2600">
                <a:sym typeface="Symbol" pitchFamily="18" charset="2"/>
              </a:rPr>
              <a:t></a:t>
            </a:r>
            <a:r>
              <a:rPr lang="fr-FR" altLang="zh-CN" sz="2600"/>
              <a:t> ……………………. </a:t>
            </a:r>
            <a:r>
              <a:rPr lang="en-US" altLang="zh-CN" sz="2600">
                <a:sym typeface="Symbol" pitchFamily="18" charset="2"/>
              </a:rPr>
              <a:t></a:t>
            </a:r>
            <a:r>
              <a:rPr lang="fr-FR" altLang="zh-CN" sz="2600"/>
              <a:t> &lt;</a:t>
            </a:r>
            <a:r>
              <a:rPr lang="fr-FR" altLang="zh-CN" sz="2600" i="1"/>
              <a:t>y</a:t>
            </a:r>
            <a:r>
              <a:rPr lang="fr-FR" altLang="zh-CN" sz="2600"/>
              <a:t>,</a:t>
            </a:r>
            <a:r>
              <a:rPr lang="fr-FR" altLang="zh-CN" sz="2600" i="1"/>
              <a:t>x</a:t>
            </a:r>
            <a:r>
              <a:rPr lang="fr-FR" altLang="zh-CN" sz="2600"/>
              <a:t>&gt;</a:t>
            </a:r>
            <a:r>
              <a:rPr lang="en-US" altLang="zh-CN" sz="2600">
                <a:sym typeface="Symbol" pitchFamily="18" charset="2"/>
              </a:rPr>
              <a:t></a:t>
            </a:r>
            <a:r>
              <a:rPr lang="fr-FR" altLang="zh-CN" sz="2600" i="1"/>
              <a:t>R</a:t>
            </a:r>
            <a:endParaRPr lang="fr-FR" altLang="zh-CN" sz="2600"/>
          </a:p>
          <a:p>
            <a:pPr eaLnBrk="1" hangingPunct="1">
              <a:buFont typeface="Wingdings" pitchFamily="2" charset="2"/>
              <a:buNone/>
            </a:pPr>
            <a:r>
              <a:rPr lang="fr-FR" altLang="zh-CN" sz="2600"/>
              <a:t>           </a:t>
            </a:r>
            <a:r>
              <a:rPr lang="zh-CN" altLang="fr-FR" sz="2600"/>
              <a:t>前提</a:t>
            </a:r>
            <a:r>
              <a:rPr lang="zh-CN" altLang="en-US" sz="2600"/>
              <a:t>                   推理过程                  结论</a:t>
            </a:r>
          </a:p>
        </p:txBody>
      </p:sp>
      <p:sp>
        <p:nvSpPr>
          <p:cNvPr id="289795" name="Rectangle 11"/>
          <p:cNvSpPr>
            <a:spLocks noChangeArrowheads="1"/>
          </p:cNvSpPr>
          <p:nvPr/>
        </p:nvSpPr>
        <p:spPr bwMode="auto">
          <a:xfrm>
            <a:off x="0" y="14288"/>
            <a:ext cx="91440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关系性质的证明方法</a:t>
            </a:r>
          </a:p>
        </p:txBody>
      </p:sp>
      <p:sp>
        <p:nvSpPr>
          <p:cNvPr id="289796" name="Rectangle 3"/>
          <p:cNvSpPr>
            <a:spLocks noChangeArrowheads="1"/>
          </p:cNvSpPr>
          <p:nvPr/>
        </p:nvSpPr>
        <p:spPr bwMode="auto">
          <a:xfrm>
            <a:off x="0" y="620713"/>
            <a:ext cx="9144000" cy="76200"/>
          </a:xfrm>
          <a:prstGeom prst="rect">
            <a:avLst/>
          </a:prstGeom>
          <a:gradFill rotWithShape="0">
            <a:gsLst>
              <a:gs pos="0">
                <a:srgbClr val="0E1C2A"/>
              </a:gs>
              <a:gs pos="50000">
                <a:srgbClr val="336699"/>
              </a:gs>
              <a:gs pos="100000">
                <a:srgbClr val="0E1C2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32120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5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893175" cy="45259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600"/>
              <a:t>3.  </a:t>
            </a:r>
            <a:r>
              <a:rPr lang="zh-CN" altLang="en-US" sz="2600"/>
              <a:t>证明</a:t>
            </a:r>
            <a:r>
              <a:rPr lang="en-US" altLang="zh-CN" sz="2600" i="1"/>
              <a:t>R</a:t>
            </a:r>
            <a:r>
              <a:rPr lang="zh-CN" altLang="en-US" sz="2600"/>
              <a:t>在</a:t>
            </a:r>
            <a:r>
              <a:rPr lang="en-US" altLang="zh-CN" sz="2600" i="1"/>
              <a:t>A</a:t>
            </a:r>
            <a:r>
              <a:rPr lang="zh-CN" altLang="en-US" sz="2600"/>
              <a:t>上反对称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600"/>
              <a:t>     任取</a:t>
            </a:r>
            <a:r>
              <a:rPr lang="en-US" altLang="zh-CN" sz="2600"/>
              <a:t>&lt;</a:t>
            </a:r>
            <a:r>
              <a:rPr lang="en-US" altLang="zh-CN" sz="2600" i="1"/>
              <a:t>x</a:t>
            </a:r>
            <a:r>
              <a:rPr lang="en-US" altLang="zh-CN" sz="2600"/>
              <a:t>,</a:t>
            </a:r>
            <a:r>
              <a:rPr lang="en-US" altLang="zh-CN" sz="2600" i="1"/>
              <a:t>y</a:t>
            </a:r>
            <a:r>
              <a:rPr lang="en-US" altLang="zh-CN" sz="2600"/>
              <a:t>&gt;</a:t>
            </a:r>
            <a:r>
              <a:rPr lang="zh-CN" altLang="en-US" sz="2600"/>
              <a:t>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600"/>
              <a:t>             </a:t>
            </a:r>
            <a:r>
              <a:rPr lang="en-US" altLang="zh-CN" sz="2600"/>
              <a:t>&lt;</a:t>
            </a:r>
            <a:r>
              <a:rPr lang="en-US" altLang="zh-CN" sz="2600" i="1"/>
              <a:t>x</a:t>
            </a:r>
            <a:r>
              <a:rPr lang="en-US" altLang="zh-CN" sz="2600"/>
              <a:t>,</a:t>
            </a:r>
            <a:r>
              <a:rPr lang="en-US" altLang="zh-CN" sz="2600" i="1"/>
              <a:t>y</a:t>
            </a:r>
            <a:r>
              <a:rPr lang="en-US" altLang="zh-CN" sz="2600"/>
              <a:t>&gt;</a:t>
            </a:r>
            <a:r>
              <a:rPr lang="en-US" altLang="zh-CN" sz="2600">
                <a:sym typeface="Symbol" pitchFamily="18" charset="2"/>
              </a:rPr>
              <a:t></a:t>
            </a:r>
            <a:r>
              <a:rPr lang="en-US" altLang="zh-CN" sz="2600" i="1"/>
              <a:t>R</a:t>
            </a:r>
            <a:r>
              <a:rPr lang="en-US" altLang="zh-CN" sz="2600">
                <a:sym typeface="Symbol" pitchFamily="18" charset="2"/>
              </a:rPr>
              <a:t></a:t>
            </a:r>
            <a:r>
              <a:rPr lang="en-US" altLang="zh-CN" sz="2600"/>
              <a:t>&lt;</a:t>
            </a:r>
            <a:r>
              <a:rPr lang="en-US" altLang="zh-CN" sz="2600" i="1"/>
              <a:t>y</a:t>
            </a:r>
            <a:r>
              <a:rPr lang="en-US" altLang="zh-CN" sz="2600"/>
              <a:t>,</a:t>
            </a:r>
            <a:r>
              <a:rPr lang="en-US" altLang="zh-CN" sz="2600" i="1"/>
              <a:t>x</a:t>
            </a:r>
            <a:r>
              <a:rPr lang="en-US" altLang="zh-CN" sz="2600"/>
              <a:t>&gt;</a:t>
            </a:r>
            <a:r>
              <a:rPr lang="en-US" altLang="zh-CN" sz="2600">
                <a:sym typeface="Symbol" pitchFamily="18" charset="2"/>
              </a:rPr>
              <a:t></a:t>
            </a:r>
            <a:r>
              <a:rPr lang="en-US" altLang="zh-CN" sz="2600" i="1"/>
              <a:t>R</a:t>
            </a:r>
            <a:r>
              <a:rPr lang="en-US" altLang="zh-CN" sz="2600"/>
              <a:t> </a:t>
            </a:r>
            <a:r>
              <a:rPr lang="en-US" altLang="zh-CN" sz="2600">
                <a:sym typeface="Symbol" pitchFamily="18" charset="2"/>
              </a:rPr>
              <a:t></a:t>
            </a:r>
            <a:r>
              <a:rPr lang="en-US" altLang="zh-CN" sz="2600"/>
              <a:t> …………….. </a:t>
            </a:r>
            <a:r>
              <a:rPr lang="en-US" altLang="zh-CN" sz="2600">
                <a:sym typeface="Symbol" pitchFamily="18" charset="2"/>
              </a:rPr>
              <a:t></a:t>
            </a:r>
            <a:r>
              <a:rPr lang="en-US" altLang="zh-CN" sz="2600"/>
              <a:t> </a:t>
            </a:r>
            <a:r>
              <a:rPr lang="en-US" altLang="zh-CN" sz="2600" i="1"/>
              <a:t>x</a:t>
            </a:r>
            <a:r>
              <a:rPr lang="en-US" altLang="zh-CN" sz="2600"/>
              <a:t> = </a:t>
            </a:r>
            <a:r>
              <a:rPr lang="en-US" altLang="zh-CN" sz="2600" i="1"/>
              <a:t>y</a:t>
            </a:r>
            <a:r>
              <a:rPr lang="en-US" altLang="zh-CN" sz="260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600"/>
              <a:t>                        </a:t>
            </a:r>
            <a:r>
              <a:rPr lang="zh-CN" altLang="en-US" sz="2600"/>
              <a:t>前提                      推理过程         结论</a:t>
            </a:r>
          </a:p>
          <a:p>
            <a:pPr eaLnBrk="1" hangingPunct="1">
              <a:spcBef>
                <a:spcPct val="65000"/>
              </a:spcBef>
              <a:buFont typeface="Wingdings" pitchFamily="2" charset="2"/>
              <a:buNone/>
            </a:pPr>
            <a:r>
              <a:rPr lang="en-US" altLang="zh-CN" sz="2600"/>
              <a:t>4.  </a:t>
            </a:r>
            <a:r>
              <a:rPr lang="zh-CN" altLang="en-US" sz="2600"/>
              <a:t>证明</a:t>
            </a:r>
            <a:r>
              <a:rPr lang="en-US" altLang="zh-CN" sz="2600" i="1"/>
              <a:t>R</a:t>
            </a:r>
            <a:r>
              <a:rPr lang="zh-CN" altLang="en-US" sz="2600"/>
              <a:t>在</a:t>
            </a:r>
            <a:r>
              <a:rPr lang="en-US" altLang="zh-CN" sz="2600" i="1"/>
              <a:t>A</a:t>
            </a:r>
            <a:r>
              <a:rPr lang="zh-CN" altLang="en-US" sz="2600"/>
              <a:t>上传递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600"/>
              <a:t>     任取</a:t>
            </a:r>
            <a:r>
              <a:rPr lang="en-US" altLang="zh-CN" sz="2600"/>
              <a:t>&lt;</a:t>
            </a:r>
            <a:r>
              <a:rPr lang="en-US" altLang="zh-CN" sz="2600" i="1"/>
              <a:t>x</a:t>
            </a:r>
            <a:r>
              <a:rPr lang="en-US" altLang="zh-CN" sz="2600"/>
              <a:t>,</a:t>
            </a:r>
            <a:r>
              <a:rPr lang="en-US" altLang="zh-CN" sz="2600" i="1"/>
              <a:t>y</a:t>
            </a:r>
            <a:r>
              <a:rPr lang="en-US" altLang="zh-CN" sz="2600"/>
              <a:t>&gt;,&lt;</a:t>
            </a:r>
            <a:r>
              <a:rPr lang="en-US" altLang="zh-CN" sz="2600" i="1"/>
              <a:t>y</a:t>
            </a:r>
            <a:r>
              <a:rPr lang="en-US" altLang="zh-CN" sz="2600"/>
              <a:t>,</a:t>
            </a:r>
            <a:r>
              <a:rPr lang="en-US" altLang="zh-CN" sz="2600" i="1"/>
              <a:t>z</a:t>
            </a:r>
            <a:r>
              <a:rPr lang="en-US" altLang="zh-CN" sz="2600"/>
              <a:t>&gt;</a:t>
            </a:r>
            <a:r>
              <a:rPr lang="zh-CN" altLang="en-US" sz="2600"/>
              <a:t>，</a:t>
            </a:r>
            <a:endParaRPr lang="zh-CN" altLang="fr-FR" sz="2600"/>
          </a:p>
          <a:p>
            <a:pPr eaLnBrk="1" hangingPunct="1">
              <a:buFont typeface="Wingdings" pitchFamily="2" charset="2"/>
              <a:buNone/>
            </a:pPr>
            <a:r>
              <a:rPr lang="fr-FR" altLang="zh-CN" sz="2600"/>
              <a:t>       &lt;</a:t>
            </a:r>
            <a:r>
              <a:rPr lang="fr-FR" altLang="zh-CN" sz="2600" i="1"/>
              <a:t>x</a:t>
            </a:r>
            <a:r>
              <a:rPr lang="fr-FR" altLang="zh-CN" sz="2600"/>
              <a:t>,</a:t>
            </a:r>
            <a:r>
              <a:rPr lang="fr-FR" altLang="zh-CN" sz="2600" i="1"/>
              <a:t>y</a:t>
            </a:r>
            <a:r>
              <a:rPr lang="fr-FR" altLang="zh-CN" sz="2600"/>
              <a:t>&gt;</a:t>
            </a:r>
            <a:r>
              <a:rPr lang="en-US" altLang="zh-CN" sz="2600">
                <a:sym typeface="Symbol" pitchFamily="18" charset="2"/>
              </a:rPr>
              <a:t></a:t>
            </a:r>
            <a:r>
              <a:rPr lang="fr-FR" altLang="zh-CN" sz="2600" i="1"/>
              <a:t>R</a:t>
            </a:r>
            <a:r>
              <a:rPr lang="en-US" altLang="zh-CN" sz="2600">
                <a:sym typeface="Symbol" pitchFamily="18" charset="2"/>
              </a:rPr>
              <a:t></a:t>
            </a:r>
            <a:r>
              <a:rPr lang="fr-FR" altLang="zh-CN" sz="2600"/>
              <a:t>&lt;</a:t>
            </a:r>
            <a:r>
              <a:rPr lang="fr-FR" altLang="zh-CN" sz="2600" i="1"/>
              <a:t>y</a:t>
            </a:r>
            <a:r>
              <a:rPr lang="fr-FR" altLang="zh-CN" sz="2600"/>
              <a:t>,</a:t>
            </a:r>
            <a:r>
              <a:rPr lang="fr-FR" altLang="zh-CN" sz="2600" i="1"/>
              <a:t>z</a:t>
            </a:r>
            <a:r>
              <a:rPr lang="fr-FR" altLang="zh-CN" sz="2600"/>
              <a:t>&gt;</a:t>
            </a:r>
            <a:r>
              <a:rPr lang="en-US" altLang="zh-CN" sz="2600">
                <a:sym typeface="Symbol" pitchFamily="18" charset="2"/>
              </a:rPr>
              <a:t></a:t>
            </a:r>
            <a:r>
              <a:rPr lang="fr-FR" altLang="zh-CN" sz="2600" i="1"/>
              <a:t>R</a:t>
            </a:r>
            <a:r>
              <a:rPr lang="fr-FR" altLang="zh-CN" sz="2600"/>
              <a:t> </a:t>
            </a:r>
            <a:r>
              <a:rPr lang="en-US" altLang="zh-CN" sz="2600">
                <a:sym typeface="Symbol" pitchFamily="18" charset="2"/>
              </a:rPr>
              <a:t></a:t>
            </a:r>
            <a:r>
              <a:rPr lang="fr-FR" altLang="zh-CN" sz="2600"/>
              <a:t> …………………….. </a:t>
            </a:r>
            <a:r>
              <a:rPr lang="en-US" altLang="zh-CN" sz="2600">
                <a:sym typeface="Symbol" pitchFamily="18" charset="2"/>
              </a:rPr>
              <a:t></a:t>
            </a:r>
            <a:r>
              <a:rPr lang="en-US" altLang="zh-CN" sz="2600"/>
              <a:t> &lt;</a:t>
            </a:r>
            <a:r>
              <a:rPr lang="en-US" altLang="zh-CN" sz="2600" i="1"/>
              <a:t>x</a:t>
            </a:r>
            <a:r>
              <a:rPr lang="en-US" altLang="zh-CN" sz="2600"/>
              <a:t>,</a:t>
            </a:r>
            <a:r>
              <a:rPr lang="en-US" altLang="zh-CN" sz="2600" i="1"/>
              <a:t>z</a:t>
            </a:r>
            <a:r>
              <a:rPr lang="en-US" altLang="zh-CN" sz="2600"/>
              <a:t>&gt;</a:t>
            </a:r>
            <a:r>
              <a:rPr lang="en-US" altLang="zh-CN" sz="2600">
                <a:sym typeface="Symbol" pitchFamily="18" charset="2"/>
              </a:rPr>
              <a:t></a:t>
            </a:r>
            <a:r>
              <a:rPr lang="en-US" altLang="zh-CN" sz="2600" i="1"/>
              <a:t>R</a:t>
            </a:r>
            <a:r>
              <a:rPr lang="en-US" altLang="zh-CN" sz="260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600"/>
              <a:t>                   </a:t>
            </a:r>
            <a:r>
              <a:rPr lang="zh-CN" altLang="en-US" sz="2600"/>
              <a:t>前提                         推理过程                    结论</a:t>
            </a:r>
          </a:p>
        </p:txBody>
      </p:sp>
      <p:sp>
        <p:nvSpPr>
          <p:cNvPr id="290819" name="Rectangle 12"/>
          <p:cNvSpPr>
            <a:spLocks noChangeArrowheads="1"/>
          </p:cNvSpPr>
          <p:nvPr/>
        </p:nvSpPr>
        <p:spPr bwMode="auto">
          <a:xfrm>
            <a:off x="0" y="14288"/>
            <a:ext cx="91440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关系性质的证明方法</a:t>
            </a:r>
          </a:p>
        </p:txBody>
      </p:sp>
      <p:sp>
        <p:nvSpPr>
          <p:cNvPr id="290820" name="Rectangle 3"/>
          <p:cNvSpPr>
            <a:spLocks noChangeArrowheads="1"/>
          </p:cNvSpPr>
          <p:nvPr/>
        </p:nvSpPr>
        <p:spPr bwMode="auto">
          <a:xfrm>
            <a:off x="0" y="620713"/>
            <a:ext cx="9144000" cy="76200"/>
          </a:xfrm>
          <a:prstGeom prst="rect">
            <a:avLst/>
          </a:prstGeom>
          <a:gradFill rotWithShape="0">
            <a:gsLst>
              <a:gs pos="0">
                <a:srgbClr val="0E1C2A"/>
              </a:gs>
              <a:gs pos="50000">
                <a:srgbClr val="336699"/>
              </a:gs>
              <a:gs pos="100000">
                <a:srgbClr val="0E1C2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66250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ChangeArrowheads="1"/>
          </p:cNvSpPr>
          <p:nvPr/>
        </p:nvSpPr>
        <p:spPr bwMode="auto">
          <a:xfrm>
            <a:off x="179388" y="836613"/>
            <a:ext cx="8640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5613"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4556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．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为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上的关系，证明 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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S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) 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S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) .</a:t>
            </a:r>
          </a:p>
        </p:txBody>
      </p:sp>
      <p:sp>
        <p:nvSpPr>
          <p:cNvPr id="469005" name="Rectangle 13"/>
          <p:cNvSpPr>
            <a:spLocks noChangeArrowheads="1"/>
          </p:cNvSpPr>
          <p:nvPr/>
        </p:nvSpPr>
        <p:spPr bwMode="auto">
          <a:xfrm>
            <a:off x="684213" y="1476375"/>
            <a:ext cx="7685087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证明：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只需证明对于任意正整数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R</a:t>
            </a:r>
            <a:r>
              <a:rPr kumimoji="0" lang="en-US" altLang="zh-CN" sz="2800" b="1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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S</a:t>
            </a:r>
            <a:r>
              <a:rPr kumimoji="0" lang="en-US" altLang="zh-CN" sz="2800" b="1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对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归纳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=1,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显然为真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假设对于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，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R</a:t>
            </a:r>
            <a:r>
              <a:rPr kumimoji="0" lang="en-US" altLang="zh-CN" sz="2800" b="1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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S</a:t>
            </a:r>
            <a:r>
              <a:rPr kumimoji="0" lang="en-US" altLang="zh-CN" sz="2800" b="1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n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，任取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&lt;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y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                     &lt;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y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&gt;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R</a:t>
            </a:r>
            <a:r>
              <a:rPr kumimoji="0" lang="en-US" altLang="zh-CN" sz="2800" b="1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n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+1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                 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&lt;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y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&gt;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R</a:t>
            </a:r>
            <a:r>
              <a:rPr kumimoji="0" lang="en-US" altLang="zh-CN" sz="2800" b="1" i="1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n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∘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R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  <a:sym typeface="Symbol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                 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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t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(&lt;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&gt;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R</a:t>
            </a:r>
            <a:r>
              <a:rPr kumimoji="0" lang="en-US" altLang="zh-CN" sz="2800" b="1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n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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&lt;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y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&gt;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                 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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t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(&lt;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&gt;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S</a:t>
            </a:r>
            <a:r>
              <a:rPr kumimoji="0" lang="en-US" altLang="zh-CN" sz="2800" b="1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n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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&lt;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y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&gt;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S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                 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&lt;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y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&gt;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S</a:t>
            </a:r>
            <a:r>
              <a:rPr kumimoji="0" lang="en-US" altLang="zh-CN" sz="2800" b="1" i="1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n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∘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S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                 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&lt;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y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&gt;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S</a:t>
            </a:r>
            <a:r>
              <a:rPr kumimoji="0" lang="en-US" altLang="zh-CN" sz="2800" b="1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n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+1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</a:t>
            </a:r>
          </a:p>
        </p:txBody>
      </p:sp>
      <p:sp>
        <p:nvSpPr>
          <p:cNvPr id="291844" name="Rectangle 3"/>
          <p:cNvSpPr>
            <a:spLocks noChangeArrowheads="1"/>
          </p:cNvSpPr>
          <p:nvPr/>
        </p:nvSpPr>
        <p:spPr bwMode="auto">
          <a:xfrm>
            <a:off x="0" y="620713"/>
            <a:ext cx="9144000" cy="76200"/>
          </a:xfrm>
          <a:prstGeom prst="rect">
            <a:avLst/>
          </a:prstGeom>
          <a:gradFill rotWithShape="0">
            <a:gsLst>
              <a:gs pos="0">
                <a:srgbClr val="0E1C2A"/>
              </a:gs>
              <a:gs pos="50000">
                <a:srgbClr val="336699"/>
              </a:gs>
              <a:gs pos="100000">
                <a:srgbClr val="0E1C2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291845" name="Rectangle 4"/>
          <p:cNvSpPr>
            <a:spLocks noChangeArrowheads="1"/>
          </p:cNvSpPr>
          <p:nvPr/>
        </p:nvSpPr>
        <p:spPr bwMode="auto">
          <a:xfrm>
            <a:off x="0" y="14288"/>
            <a:ext cx="91440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宋体" pitchFamily="2" charset="-122"/>
                <a:cs typeface="+mn-cs"/>
              </a:rPr>
              <a:t>练习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宋体" pitchFamily="2" charset="-122"/>
                <a:cs typeface="+mn-cs"/>
              </a:rPr>
              <a:t>10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中宋" pitchFamily="2" charset="-122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8115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362950" cy="55895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800"/>
              <a:t>数学归纳法（主要用于幂运算）</a:t>
            </a:r>
          </a:p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itchFamily="2" charset="2"/>
              <a:buChar char="l"/>
            </a:pPr>
            <a:endParaRPr lang="zh-CN" altLang="en-US" sz="1000"/>
          </a:p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800"/>
              <a:t>证明中用到关系运算的定义和公式</a:t>
            </a:r>
            <a:r>
              <a:rPr lang="en-US" altLang="zh-CN" sz="2800"/>
              <a:t>, </a:t>
            </a:r>
            <a:r>
              <a:rPr lang="zh-CN" altLang="en-US" sz="2800"/>
              <a:t>如：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/>
              <a:t>      </a:t>
            </a:r>
            <a:r>
              <a:rPr lang="en-US" altLang="zh-CN" sz="2800" i="1"/>
              <a:t>x</a:t>
            </a:r>
            <a:r>
              <a:rPr lang="en-US" altLang="zh-CN" sz="2800">
                <a:sym typeface="Symbol" pitchFamily="18" charset="2"/>
              </a:rPr>
              <a:t></a:t>
            </a:r>
            <a:r>
              <a:rPr lang="en-US" altLang="zh-CN" sz="2800"/>
              <a:t>dom</a:t>
            </a:r>
            <a:r>
              <a:rPr lang="en-US" altLang="zh-CN" sz="2800" i="1"/>
              <a:t>R </a:t>
            </a:r>
            <a:r>
              <a:rPr lang="en-US" altLang="zh-CN" sz="2800">
                <a:sym typeface="Symbol" pitchFamily="18" charset="2"/>
              </a:rPr>
              <a:t></a:t>
            </a:r>
            <a:r>
              <a:rPr lang="en-US" altLang="zh-CN" sz="2800"/>
              <a:t> </a:t>
            </a:r>
            <a:r>
              <a:rPr lang="en-US" altLang="zh-CN" sz="2800">
                <a:sym typeface="Symbol" pitchFamily="18" charset="2"/>
              </a:rPr>
              <a:t></a:t>
            </a:r>
            <a:r>
              <a:rPr lang="en-US" altLang="zh-CN" sz="2800" i="1"/>
              <a:t>y</a:t>
            </a:r>
            <a:r>
              <a:rPr lang="en-US" altLang="zh-CN" sz="2800"/>
              <a:t>(</a:t>
            </a:r>
            <a:r>
              <a:rPr lang="en-US" altLang="zh-CN" sz="2800" i="1"/>
              <a:t>&lt;x,y&gt;</a:t>
            </a:r>
            <a:r>
              <a:rPr lang="en-US" altLang="zh-CN" sz="2800">
                <a:sym typeface="Symbol" pitchFamily="18" charset="2"/>
              </a:rPr>
              <a:t></a:t>
            </a:r>
            <a:r>
              <a:rPr lang="en-US" altLang="zh-CN" sz="2800" i="1"/>
              <a:t>R</a:t>
            </a:r>
            <a:r>
              <a:rPr lang="en-US" altLang="zh-CN" sz="2800"/>
              <a:t>) </a:t>
            </a:r>
            <a:endParaRPr lang="en-US" altLang="zh-CN" sz="2800" i="1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i="1"/>
              <a:t>      y</a:t>
            </a:r>
            <a:r>
              <a:rPr lang="en-US" altLang="zh-CN" sz="2800">
                <a:sym typeface="Symbol" pitchFamily="18" charset="2"/>
              </a:rPr>
              <a:t></a:t>
            </a:r>
            <a:r>
              <a:rPr lang="en-US" altLang="zh-CN" sz="2800"/>
              <a:t>ran</a:t>
            </a:r>
            <a:r>
              <a:rPr lang="en-US" altLang="zh-CN" sz="2800" i="1"/>
              <a:t>R </a:t>
            </a:r>
            <a:r>
              <a:rPr lang="en-US" altLang="zh-CN" sz="2800">
                <a:sym typeface="Symbol" pitchFamily="18" charset="2"/>
              </a:rPr>
              <a:t></a:t>
            </a:r>
            <a:r>
              <a:rPr lang="en-US" altLang="zh-CN" sz="2800"/>
              <a:t> </a:t>
            </a:r>
            <a:r>
              <a:rPr lang="en-US" altLang="zh-CN" sz="2800">
                <a:sym typeface="Symbol" pitchFamily="18" charset="2"/>
              </a:rPr>
              <a:t></a:t>
            </a:r>
            <a:r>
              <a:rPr lang="en-US" altLang="zh-CN" sz="2800" i="1"/>
              <a:t>x</a:t>
            </a:r>
            <a:r>
              <a:rPr lang="en-US" altLang="zh-CN" sz="2800"/>
              <a:t>(</a:t>
            </a:r>
            <a:r>
              <a:rPr lang="en-US" altLang="zh-CN" sz="2800" i="1"/>
              <a:t>&lt;x,y&gt;</a:t>
            </a:r>
            <a:r>
              <a:rPr lang="en-US" altLang="zh-CN" sz="2800">
                <a:sym typeface="Symbol" pitchFamily="18" charset="2"/>
              </a:rPr>
              <a:t></a:t>
            </a:r>
            <a:r>
              <a:rPr lang="en-US" altLang="zh-CN" sz="2800" i="1"/>
              <a:t>R</a:t>
            </a:r>
            <a:r>
              <a:rPr lang="en-US" altLang="zh-CN" sz="2800"/>
              <a:t>)</a:t>
            </a:r>
            <a:endParaRPr lang="en-US" altLang="zh-CN" sz="2800" i="1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i="1"/>
              <a:t>      &lt;x,y&gt;</a:t>
            </a:r>
            <a:r>
              <a:rPr lang="en-US" altLang="zh-CN" sz="2800">
                <a:sym typeface="Symbol" pitchFamily="18" charset="2"/>
              </a:rPr>
              <a:t></a:t>
            </a:r>
            <a:r>
              <a:rPr lang="en-US" altLang="zh-CN" sz="2800" i="1"/>
              <a:t>R </a:t>
            </a:r>
            <a:r>
              <a:rPr lang="en-US" altLang="zh-CN" sz="2800">
                <a:sym typeface="Symbol" pitchFamily="18" charset="2"/>
              </a:rPr>
              <a:t></a:t>
            </a:r>
            <a:r>
              <a:rPr lang="en-US" altLang="zh-CN" sz="2800"/>
              <a:t> </a:t>
            </a:r>
            <a:r>
              <a:rPr lang="en-US" altLang="zh-CN" sz="2800" i="1"/>
              <a:t>&lt;y,x&gt;</a:t>
            </a:r>
            <a:r>
              <a:rPr lang="en-US" altLang="zh-CN" sz="2800">
                <a:sym typeface="Symbol" pitchFamily="18" charset="2"/>
              </a:rPr>
              <a:t></a:t>
            </a:r>
            <a:r>
              <a:rPr lang="en-US" altLang="zh-CN" sz="2800" i="1"/>
              <a:t>R</a:t>
            </a:r>
            <a:r>
              <a:rPr lang="en-US" altLang="zh-CN" sz="2800" baseline="30000">
                <a:sym typeface="Symbol" pitchFamily="18" charset="2"/>
              </a:rPr>
              <a:t></a:t>
            </a:r>
            <a:r>
              <a:rPr lang="en-US" altLang="zh-CN" sz="2800" baseline="30000"/>
              <a:t>1</a:t>
            </a:r>
            <a:endParaRPr lang="en-US" altLang="zh-CN" sz="2800" i="1" baseline="300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i="1"/>
              <a:t>      &lt;x,y&gt;</a:t>
            </a:r>
            <a:r>
              <a:rPr lang="en-US" altLang="zh-CN" sz="2800">
                <a:sym typeface="Symbol" pitchFamily="18" charset="2"/>
              </a:rPr>
              <a:t></a:t>
            </a:r>
            <a:r>
              <a:rPr lang="en-US" altLang="zh-CN" sz="2800" i="1"/>
              <a:t>R</a:t>
            </a:r>
            <a:r>
              <a:rPr lang="en-US" altLang="zh-CN" sz="2800"/>
              <a:t>∘</a:t>
            </a:r>
            <a:r>
              <a:rPr lang="en-US" altLang="zh-CN" sz="2800" i="1"/>
              <a:t>S </a:t>
            </a:r>
            <a:r>
              <a:rPr lang="en-US" altLang="zh-CN" sz="2800">
                <a:sym typeface="Symbol" pitchFamily="18" charset="2"/>
              </a:rPr>
              <a:t></a:t>
            </a:r>
            <a:r>
              <a:rPr lang="en-US" altLang="zh-CN" sz="2800"/>
              <a:t> </a:t>
            </a:r>
            <a:r>
              <a:rPr lang="en-US" altLang="zh-CN" sz="2800">
                <a:sym typeface="Symbol" pitchFamily="18" charset="2"/>
              </a:rPr>
              <a:t></a:t>
            </a:r>
            <a:r>
              <a:rPr lang="en-US" altLang="zh-CN" sz="2800" i="1"/>
              <a:t>t </a:t>
            </a:r>
            <a:r>
              <a:rPr lang="en-US" altLang="zh-CN" sz="2800"/>
              <a:t>(&lt;</a:t>
            </a:r>
            <a:r>
              <a:rPr lang="en-US" altLang="zh-CN" sz="2800" i="1"/>
              <a:t>x,t&gt;</a:t>
            </a:r>
            <a:r>
              <a:rPr lang="en-US" altLang="zh-CN" sz="2800">
                <a:sym typeface="Symbol" pitchFamily="18" charset="2"/>
              </a:rPr>
              <a:t></a:t>
            </a:r>
            <a:r>
              <a:rPr lang="en-US" altLang="zh-CN" sz="2800" i="1"/>
              <a:t>R</a:t>
            </a:r>
            <a:r>
              <a:rPr lang="en-US" altLang="zh-CN" sz="2800" i="1">
                <a:sym typeface="Symbol" pitchFamily="18" charset="2"/>
              </a:rPr>
              <a:t></a:t>
            </a:r>
            <a:r>
              <a:rPr lang="en-US" altLang="zh-CN" sz="2800" i="1"/>
              <a:t>&lt;t,y&gt;</a:t>
            </a:r>
            <a:r>
              <a:rPr lang="en-US" altLang="zh-CN" sz="2800">
                <a:sym typeface="Symbol" pitchFamily="18" charset="2"/>
              </a:rPr>
              <a:t></a:t>
            </a:r>
            <a:r>
              <a:rPr lang="en-US" altLang="zh-CN" sz="2800" i="1"/>
              <a:t>S</a:t>
            </a:r>
            <a:r>
              <a:rPr lang="en-US" altLang="zh-CN" sz="2800"/>
              <a:t>) </a:t>
            </a:r>
            <a:endParaRPr lang="en-US" altLang="zh-CN" sz="2800" i="1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i="1"/>
              <a:t>      &lt;x,y&gt;</a:t>
            </a:r>
            <a:r>
              <a:rPr lang="en-US" altLang="zh-CN" sz="2800">
                <a:sym typeface="Symbol" pitchFamily="18" charset="2"/>
              </a:rPr>
              <a:t></a:t>
            </a:r>
            <a:r>
              <a:rPr lang="en-US" altLang="zh-CN" sz="2800" i="1"/>
              <a:t>R</a:t>
            </a:r>
            <a:r>
              <a:rPr lang="en-US" altLang="zh-CN" sz="2800"/>
              <a:t>↾</a:t>
            </a:r>
            <a:r>
              <a:rPr lang="en-US" altLang="zh-CN" sz="2800" i="1"/>
              <a:t>A </a:t>
            </a:r>
            <a:r>
              <a:rPr lang="en-US" altLang="zh-CN" sz="2800">
                <a:sym typeface="Symbol" pitchFamily="18" charset="2"/>
              </a:rPr>
              <a:t></a:t>
            </a:r>
            <a:r>
              <a:rPr lang="en-US" altLang="zh-CN" sz="2800"/>
              <a:t> </a:t>
            </a:r>
            <a:r>
              <a:rPr lang="en-US" altLang="zh-CN" sz="2800" i="1"/>
              <a:t>x</a:t>
            </a:r>
            <a:r>
              <a:rPr lang="en-US" altLang="zh-CN" sz="2800">
                <a:sym typeface="Symbol" pitchFamily="18" charset="2"/>
              </a:rPr>
              <a:t></a:t>
            </a:r>
            <a:r>
              <a:rPr lang="en-US" altLang="zh-CN" sz="2800" i="1"/>
              <a:t>A </a:t>
            </a:r>
            <a:r>
              <a:rPr lang="en-US" altLang="zh-CN" sz="2800">
                <a:sym typeface="Symbol" pitchFamily="18" charset="2"/>
              </a:rPr>
              <a:t> </a:t>
            </a:r>
            <a:r>
              <a:rPr lang="en-US" altLang="zh-CN" sz="2800"/>
              <a:t>&lt;</a:t>
            </a:r>
            <a:r>
              <a:rPr lang="en-US" altLang="zh-CN" sz="2800" i="1"/>
              <a:t>x,y&gt;</a:t>
            </a:r>
            <a:r>
              <a:rPr lang="en-US" altLang="zh-CN" sz="2800">
                <a:sym typeface="Symbol" pitchFamily="18" charset="2"/>
              </a:rPr>
              <a:t></a:t>
            </a:r>
            <a:r>
              <a:rPr lang="en-US" altLang="zh-CN" sz="2800" i="1"/>
              <a:t>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i="1"/>
              <a:t>       y</a:t>
            </a:r>
            <a:r>
              <a:rPr lang="en-US" altLang="zh-CN" sz="2800">
                <a:sym typeface="Symbol" pitchFamily="18" charset="2"/>
              </a:rPr>
              <a:t></a:t>
            </a:r>
            <a:r>
              <a:rPr lang="en-US" altLang="zh-CN" sz="2800" i="1"/>
              <a:t>R</a:t>
            </a:r>
            <a:r>
              <a:rPr lang="en-US" altLang="zh-CN" sz="2800">
                <a:sym typeface="Symbol" pitchFamily="18" charset="2"/>
              </a:rPr>
              <a:t></a:t>
            </a:r>
            <a:r>
              <a:rPr lang="en-US" altLang="zh-CN" sz="2800" i="1"/>
              <a:t>A</a:t>
            </a:r>
            <a:r>
              <a:rPr lang="en-US" altLang="zh-CN" sz="2800"/>
              <a:t>] </a:t>
            </a:r>
            <a:r>
              <a:rPr lang="en-US" altLang="zh-CN" sz="2800">
                <a:sym typeface="Symbol" pitchFamily="18" charset="2"/>
              </a:rPr>
              <a:t></a:t>
            </a:r>
            <a:r>
              <a:rPr lang="en-US" altLang="zh-CN" sz="2800"/>
              <a:t> </a:t>
            </a:r>
            <a:r>
              <a:rPr lang="en-US" altLang="zh-CN" sz="2800">
                <a:sym typeface="Symbol" pitchFamily="18" charset="2"/>
              </a:rPr>
              <a:t></a:t>
            </a:r>
            <a:r>
              <a:rPr lang="en-US" altLang="zh-CN" sz="2800" i="1"/>
              <a:t>x 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>
                <a:sym typeface="Symbol" pitchFamily="18" charset="2"/>
              </a:rPr>
              <a:t></a:t>
            </a:r>
            <a:r>
              <a:rPr lang="en-US" altLang="zh-CN" sz="2800" i="1"/>
              <a:t>A </a:t>
            </a:r>
            <a:r>
              <a:rPr lang="en-US" altLang="zh-CN" sz="2800">
                <a:sym typeface="Symbol" pitchFamily="18" charset="2"/>
              </a:rPr>
              <a:t> </a:t>
            </a:r>
            <a:r>
              <a:rPr lang="en-US" altLang="zh-CN" sz="2800"/>
              <a:t>&lt;</a:t>
            </a:r>
            <a:r>
              <a:rPr lang="en-US" altLang="zh-CN" sz="2800" i="1"/>
              <a:t>x,y&gt;</a:t>
            </a:r>
            <a:r>
              <a:rPr lang="en-US" altLang="zh-CN" sz="2800">
                <a:sym typeface="Symbol" pitchFamily="18" charset="2"/>
              </a:rPr>
              <a:t></a:t>
            </a:r>
            <a:r>
              <a:rPr lang="en-US" altLang="zh-CN" sz="2800" i="1"/>
              <a:t>R</a:t>
            </a:r>
            <a:r>
              <a:rPr lang="en-US" altLang="zh-CN" sz="2800"/>
              <a:t>)</a:t>
            </a:r>
            <a:endParaRPr lang="en-US" altLang="zh-CN" sz="2800" i="1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i="1"/>
              <a:t>       r</a:t>
            </a:r>
            <a:r>
              <a:rPr lang="en-US" altLang="zh-CN" sz="2800"/>
              <a:t>(</a:t>
            </a:r>
            <a:r>
              <a:rPr lang="en-US" altLang="zh-CN" sz="2800" i="1"/>
              <a:t>R</a:t>
            </a:r>
            <a:r>
              <a:rPr lang="en-US" altLang="zh-CN" sz="2800"/>
              <a:t>) </a:t>
            </a:r>
            <a:r>
              <a:rPr lang="en-US" altLang="zh-CN" sz="2800" i="1"/>
              <a:t>= R</a:t>
            </a:r>
            <a:r>
              <a:rPr lang="en-US" altLang="zh-CN" sz="2800">
                <a:sym typeface="Symbol" pitchFamily="18" charset="2"/>
              </a:rPr>
              <a:t></a:t>
            </a:r>
            <a:r>
              <a:rPr lang="en-US" altLang="zh-CN" sz="2800" i="1"/>
              <a:t>I</a:t>
            </a:r>
            <a:r>
              <a:rPr lang="en-US" altLang="zh-CN" sz="2800" i="1" baseline="-25000"/>
              <a:t>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i="1"/>
              <a:t>       s</a:t>
            </a:r>
            <a:r>
              <a:rPr lang="en-US" altLang="zh-CN" sz="2800"/>
              <a:t>(</a:t>
            </a:r>
            <a:r>
              <a:rPr lang="en-US" altLang="zh-CN" sz="2800" i="1"/>
              <a:t>R</a:t>
            </a:r>
            <a:r>
              <a:rPr lang="en-US" altLang="zh-CN" sz="2800"/>
              <a:t>) </a:t>
            </a:r>
            <a:r>
              <a:rPr lang="en-US" altLang="zh-CN" sz="2800" i="1"/>
              <a:t>= R</a:t>
            </a:r>
            <a:r>
              <a:rPr lang="en-US" altLang="zh-CN" sz="2800">
                <a:sym typeface="Symbol" pitchFamily="18" charset="2"/>
              </a:rPr>
              <a:t></a:t>
            </a:r>
            <a:r>
              <a:rPr lang="en-US" altLang="zh-CN" sz="2800" i="1"/>
              <a:t>R</a:t>
            </a:r>
            <a:r>
              <a:rPr lang="en-US" altLang="zh-CN" sz="2800" baseline="30000">
                <a:sym typeface="Symbol" pitchFamily="18" charset="2"/>
              </a:rPr>
              <a:t></a:t>
            </a:r>
            <a:r>
              <a:rPr lang="en-US" altLang="zh-CN" sz="2800" baseline="30000"/>
              <a:t>1</a:t>
            </a:r>
            <a:endParaRPr lang="en-US" altLang="zh-CN" sz="2800" i="1" baseline="300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i="1"/>
              <a:t>       t</a:t>
            </a:r>
            <a:r>
              <a:rPr lang="en-US" altLang="zh-CN" sz="2800"/>
              <a:t>(</a:t>
            </a:r>
            <a:r>
              <a:rPr lang="en-US" altLang="zh-CN" sz="2800" i="1"/>
              <a:t>R</a:t>
            </a:r>
            <a:r>
              <a:rPr lang="en-US" altLang="zh-CN" sz="2800"/>
              <a:t>) </a:t>
            </a:r>
            <a:r>
              <a:rPr lang="en-US" altLang="zh-CN" sz="2800" i="1"/>
              <a:t>= R</a:t>
            </a:r>
            <a:r>
              <a:rPr lang="en-US" altLang="zh-CN" sz="2800">
                <a:sym typeface="Symbol" pitchFamily="18" charset="2"/>
              </a:rPr>
              <a:t></a:t>
            </a:r>
            <a:r>
              <a:rPr lang="en-US" altLang="zh-CN" sz="2800" i="1"/>
              <a:t>R</a:t>
            </a:r>
            <a:r>
              <a:rPr lang="en-US" altLang="zh-CN" sz="2800" baseline="30000"/>
              <a:t>2</a:t>
            </a:r>
            <a:r>
              <a:rPr lang="en-US" altLang="zh-CN" sz="2800">
                <a:sym typeface="Symbol" pitchFamily="18" charset="2"/>
              </a:rPr>
              <a:t></a:t>
            </a:r>
            <a:r>
              <a:rPr lang="en-US" altLang="zh-CN" sz="2800" i="1"/>
              <a:t>…</a:t>
            </a:r>
          </a:p>
        </p:txBody>
      </p:sp>
      <p:sp>
        <p:nvSpPr>
          <p:cNvPr id="292867" name="Rectangle 14"/>
          <p:cNvSpPr>
            <a:spLocks noChangeArrowheads="1"/>
          </p:cNvSpPr>
          <p:nvPr/>
        </p:nvSpPr>
        <p:spPr bwMode="auto">
          <a:xfrm>
            <a:off x="0" y="14288"/>
            <a:ext cx="91440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关系等式或包含式的证明方法</a:t>
            </a:r>
          </a:p>
        </p:txBody>
      </p:sp>
      <p:sp>
        <p:nvSpPr>
          <p:cNvPr id="292868" name="Rectangle 3"/>
          <p:cNvSpPr>
            <a:spLocks noChangeArrowheads="1"/>
          </p:cNvSpPr>
          <p:nvPr/>
        </p:nvSpPr>
        <p:spPr bwMode="auto">
          <a:xfrm>
            <a:off x="0" y="620713"/>
            <a:ext cx="9144000" cy="76200"/>
          </a:xfrm>
          <a:prstGeom prst="rect">
            <a:avLst/>
          </a:prstGeom>
          <a:gradFill rotWithShape="0">
            <a:gsLst>
              <a:gs pos="0">
                <a:srgbClr val="0E1C2A"/>
              </a:gs>
              <a:gs pos="50000">
                <a:srgbClr val="336699"/>
              </a:gs>
              <a:gs pos="100000">
                <a:srgbClr val="0E1C2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66378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250825" y="765175"/>
            <a:ext cx="8713788" cy="5903913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itchFamily="2" charset="2"/>
              <a:buChar char="l"/>
            </a:pPr>
            <a:endParaRPr lang="en-US" altLang="zh-CN" sz="2800"/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800"/>
              <a:t>熟练掌握关系的三种表示法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itchFamily="2" charset="2"/>
              <a:buChar char="l"/>
            </a:pPr>
            <a:endParaRPr lang="zh-CN" altLang="en-US" sz="1000"/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800"/>
              <a:t>能够判定关系的性质（等价关系或偏序关系）</a:t>
            </a:r>
            <a:endParaRPr lang="zh-CN" altLang="en-US" sz="1000"/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itchFamily="2" charset="2"/>
              <a:buChar char="l"/>
            </a:pPr>
            <a:endParaRPr lang="zh-CN" altLang="en-US" sz="1000"/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800"/>
              <a:t>掌握含有关系运算的集合等式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itchFamily="2" charset="2"/>
              <a:buChar char="l"/>
            </a:pPr>
            <a:endParaRPr lang="zh-CN" altLang="en-US" sz="1000"/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800"/>
              <a:t>掌握等价关系、等价类、商集、划分、哈斯图、偏序集等概念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itchFamily="2" charset="2"/>
              <a:buChar char="l"/>
            </a:pPr>
            <a:endParaRPr lang="zh-CN" altLang="en-US" sz="1000"/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800"/>
              <a:t>计算</a:t>
            </a:r>
            <a:r>
              <a:rPr lang="en-US" altLang="zh-CN" sz="2800" i="1"/>
              <a:t>A</a:t>
            </a:r>
            <a:r>
              <a:rPr lang="en-US" altLang="zh-CN" sz="2800">
                <a:sym typeface="Symbol" pitchFamily="18" charset="2"/>
              </a:rPr>
              <a:t></a:t>
            </a:r>
            <a:r>
              <a:rPr lang="en-US" altLang="zh-CN" sz="2800" i="1"/>
              <a:t>B</a:t>
            </a:r>
            <a:r>
              <a:rPr lang="en-US" altLang="zh-CN" sz="2800"/>
              <a:t>, dom </a:t>
            </a:r>
            <a:r>
              <a:rPr lang="en-US" altLang="zh-CN" sz="2800" i="1"/>
              <a:t>R</a:t>
            </a:r>
            <a:r>
              <a:rPr lang="en-US" altLang="zh-CN" sz="2800"/>
              <a:t>, ran</a:t>
            </a:r>
            <a:r>
              <a:rPr lang="en-US" altLang="zh-CN" sz="2800" i="1"/>
              <a:t>R</a:t>
            </a:r>
            <a:r>
              <a:rPr lang="en-US" altLang="zh-CN" sz="2800"/>
              <a:t>, fld</a:t>
            </a:r>
            <a:r>
              <a:rPr lang="en-US" altLang="zh-CN" sz="2800" i="1"/>
              <a:t>R</a:t>
            </a:r>
            <a:r>
              <a:rPr lang="en-US" altLang="zh-CN" sz="2800"/>
              <a:t>, </a:t>
            </a:r>
            <a:r>
              <a:rPr lang="en-US" altLang="zh-CN" sz="2800" i="1"/>
              <a:t>R</a:t>
            </a:r>
            <a:r>
              <a:rPr lang="en-US" altLang="zh-CN" sz="2800" baseline="30000">
                <a:sym typeface="Symbol" pitchFamily="18" charset="2"/>
              </a:rPr>
              <a:t></a:t>
            </a:r>
            <a:r>
              <a:rPr lang="en-US" altLang="zh-CN" sz="2800" baseline="30000"/>
              <a:t>1</a:t>
            </a:r>
            <a:r>
              <a:rPr lang="en-US" altLang="zh-CN" sz="2800"/>
              <a:t>, </a:t>
            </a:r>
            <a:r>
              <a:rPr lang="en-US" altLang="zh-CN" sz="2800" i="1"/>
              <a:t>R</a:t>
            </a:r>
            <a:r>
              <a:rPr lang="en-US" altLang="zh-CN" sz="2800" baseline="-1600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sz="2800" i="1"/>
              <a:t>S</a:t>
            </a:r>
            <a:r>
              <a:rPr lang="en-US" altLang="zh-CN" sz="2800"/>
              <a:t> , </a:t>
            </a:r>
            <a:r>
              <a:rPr lang="en-US" altLang="zh-CN" sz="2800" i="1"/>
              <a:t>R</a:t>
            </a:r>
            <a:r>
              <a:rPr lang="en-US" altLang="zh-CN" sz="2800" i="1" baseline="30000"/>
              <a:t>n</a:t>
            </a:r>
            <a:r>
              <a:rPr lang="en-US" altLang="zh-CN" sz="2800"/>
              <a:t> , </a:t>
            </a:r>
            <a:r>
              <a:rPr lang="en-US" altLang="zh-CN" sz="2800" i="1"/>
              <a:t>r</a:t>
            </a:r>
            <a:r>
              <a:rPr lang="en-US" altLang="zh-CN" sz="2800"/>
              <a:t>(</a:t>
            </a:r>
            <a:r>
              <a:rPr lang="en-US" altLang="zh-CN" sz="2800" i="1"/>
              <a:t>R</a:t>
            </a:r>
            <a:r>
              <a:rPr lang="en-US" altLang="zh-CN" sz="2800"/>
              <a:t>), </a:t>
            </a:r>
            <a:r>
              <a:rPr lang="en-US" altLang="zh-CN" sz="2800" i="1"/>
              <a:t>s</a:t>
            </a:r>
            <a:r>
              <a:rPr lang="en-US" altLang="zh-CN" sz="2800"/>
              <a:t>(</a:t>
            </a:r>
            <a:r>
              <a:rPr lang="en-US" altLang="zh-CN" sz="2800" i="1"/>
              <a:t>R</a:t>
            </a:r>
            <a:r>
              <a:rPr lang="en-US" altLang="zh-CN" sz="2800"/>
              <a:t>), </a:t>
            </a:r>
            <a:r>
              <a:rPr lang="en-US" altLang="zh-CN" sz="2800" i="1"/>
              <a:t>t</a:t>
            </a:r>
            <a:r>
              <a:rPr lang="en-US" altLang="zh-CN" sz="2800"/>
              <a:t>(</a:t>
            </a:r>
            <a:r>
              <a:rPr lang="en-US" altLang="zh-CN" sz="2800" i="1"/>
              <a:t>R</a:t>
            </a:r>
            <a:r>
              <a:rPr lang="en-US" altLang="zh-CN" sz="2800"/>
              <a:t>)</a:t>
            </a:r>
          </a:p>
        </p:txBody>
      </p:sp>
      <p:sp>
        <p:nvSpPr>
          <p:cNvPr id="277507" name="Rectangle 15"/>
          <p:cNvSpPr>
            <a:spLocks noChangeArrowheads="1"/>
          </p:cNvSpPr>
          <p:nvPr/>
        </p:nvSpPr>
        <p:spPr bwMode="auto">
          <a:xfrm>
            <a:off x="0" y="14288"/>
            <a:ext cx="91440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宋体" pitchFamily="2" charset="-122"/>
                <a:cs typeface="+mn-cs"/>
              </a:rPr>
              <a:t>基本要求</a:t>
            </a:r>
          </a:p>
        </p:txBody>
      </p:sp>
      <p:sp>
        <p:nvSpPr>
          <p:cNvPr id="277508" name="Rectangle 3"/>
          <p:cNvSpPr>
            <a:spLocks noChangeArrowheads="1"/>
          </p:cNvSpPr>
          <p:nvPr/>
        </p:nvSpPr>
        <p:spPr bwMode="auto">
          <a:xfrm>
            <a:off x="0" y="620713"/>
            <a:ext cx="9144000" cy="76200"/>
          </a:xfrm>
          <a:prstGeom prst="rect">
            <a:avLst/>
          </a:prstGeom>
          <a:gradFill rotWithShape="0">
            <a:gsLst>
              <a:gs pos="0">
                <a:srgbClr val="0E1C2A"/>
              </a:gs>
              <a:gs pos="50000">
                <a:srgbClr val="336699"/>
              </a:gs>
              <a:gs pos="100000">
                <a:srgbClr val="0E1C2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879620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2941FC-B555-436C-A345-FC8129673B7F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278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713788" cy="4392613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800"/>
              <a:t>求等价类和商集</a:t>
            </a:r>
            <a:r>
              <a:rPr lang="en-US" altLang="zh-CN" sz="2800" i="1"/>
              <a:t>A</a:t>
            </a:r>
            <a:r>
              <a:rPr lang="en-US" altLang="zh-CN" sz="2800"/>
              <a:t>/</a:t>
            </a:r>
            <a:r>
              <a:rPr lang="en-US" altLang="zh-CN" sz="2800" i="1"/>
              <a:t>R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itchFamily="2" charset="2"/>
              <a:buChar char="l"/>
            </a:pPr>
            <a:endParaRPr lang="en-US" altLang="zh-CN" sz="1000"/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800"/>
              <a:t>给定</a:t>
            </a:r>
            <a:r>
              <a:rPr lang="en-US" altLang="zh-CN" sz="2800" i="1"/>
              <a:t>A</a:t>
            </a:r>
            <a:r>
              <a:rPr lang="zh-CN" altLang="en-US" sz="2800"/>
              <a:t>的划分</a:t>
            </a:r>
            <a:r>
              <a:rPr lang="zh-CN" altLang="en-US" sz="2800" i="1">
                <a:sym typeface="Symbol" pitchFamily="18" charset="2"/>
              </a:rPr>
              <a:t></a:t>
            </a:r>
            <a:r>
              <a:rPr lang="zh-CN" altLang="en-US" sz="2800"/>
              <a:t>，求出</a:t>
            </a:r>
            <a:r>
              <a:rPr lang="zh-CN" altLang="en-US" sz="2800" i="1">
                <a:sym typeface="Symbol" pitchFamily="18" charset="2"/>
              </a:rPr>
              <a:t> </a:t>
            </a:r>
            <a:r>
              <a:rPr lang="zh-CN" altLang="en-US" sz="2800"/>
              <a:t>所对应的等价关系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itchFamily="2" charset="2"/>
              <a:buChar char="l"/>
            </a:pPr>
            <a:endParaRPr lang="zh-CN" altLang="en-US" sz="1000"/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800"/>
              <a:t>求偏序集中的极大元、极小元、最大元、最小元、上界、下界、上确界、下确界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itchFamily="2" charset="2"/>
              <a:buChar char="l"/>
            </a:pPr>
            <a:endParaRPr lang="zh-CN" altLang="en-US" sz="1000"/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800"/>
              <a:t>掌握基本的证明方法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2800"/>
              <a:t>     证明涉及关系运算的集合等式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FF9900"/>
              </a:buClr>
              <a:buFont typeface="Wingdings" pitchFamily="2" charset="2"/>
              <a:buNone/>
            </a:pPr>
            <a:r>
              <a:rPr lang="zh-CN" altLang="en-US" sz="2800"/>
              <a:t>     证明关系的性质、证明关系是等价关系或偏序关系</a:t>
            </a:r>
          </a:p>
        </p:txBody>
      </p:sp>
      <p:sp>
        <p:nvSpPr>
          <p:cNvPr id="278532" name="Rectangle 4"/>
          <p:cNvSpPr>
            <a:spLocks noChangeArrowheads="1"/>
          </p:cNvSpPr>
          <p:nvPr/>
        </p:nvSpPr>
        <p:spPr bwMode="auto">
          <a:xfrm>
            <a:off x="0" y="14288"/>
            <a:ext cx="91440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宋体" pitchFamily="2" charset="-122"/>
                <a:cs typeface="+mn-cs"/>
              </a:rPr>
              <a:t>基本要求</a:t>
            </a:r>
          </a:p>
        </p:txBody>
      </p:sp>
      <p:sp>
        <p:nvSpPr>
          <p:cNvPr id="278533" name="Rectangle 3"/>
          <p:cNvSpPr>
            <a:spLocks noChangeArrowheads="1"/>
          </p:cNvSpPr>
          <p:nvPr/>
        </p:nvSpPr>
        <p:spPr bwMode="auto">
          <a:xfrm>
            <a:off x="0" y="620713"/>
            <a:ext cx="9144000" cy="76200"/>
          </a:xfrm>
          <a:prstGeom prst="rect">
            <a:avLst/>
          </a:prstGeom>
          <a:gradFill rotWithShape="0">
            <a:gsLst>
              <a:gs pos="0">
                <a:srgbClr val="0E1C2A"/>
              </a:gs>
              <a:gs pos="50000">
                <a:srgbClr val="336699"/>
              </a:gs>
              <a:gs pos="100000">
                <a:srgbClr val="0E1C2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550872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8"/>
          <p:cNvSpPr>
            <a:spLocks noGrp="1" noChangeArrowheads="1"/>
          </p:cNvSpPr>
          <p:nvPr>
            <p:ph idx="1"/>
          </p:nvPr>
        </p:nvSpPr>
        <p:spPr>
          <a:xfrm>
            <a:off x="250825" y="1268413"/>
            <a:ext cx="8435975" cy="45259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/>
              <a:t>1</a:t>
            </a:r>
            <a:r>
              <a:rPr lang="zh-CN" altLang="en-US" sz="2800"/>
              <a:t>．设</a:t>
            </a:r>
            <a:r>
              <a:rPr lang="en-US" altLang="zh-CN" sz="2800" i="1"/>
              <a:t>A</a:t>
            </a:r>
            <a:r>
              <a:rPr lang="en-US" altLang="zh-CN" sz="2800"/>
              <a:t> = {1, 2, 3}, </a:t>
            </a:r>
            <a:r>
              <a:rPr lang="en-US" altLang="zh-CN" sz="2800" i="1"/>
              <a:t>R</a:t>
            </a:r>
            <a:r>
              <a:rPr lang="en-US" altLang="zh-CN" sz="2800"/>
              <a:t> = {&lt;</a:t>
            </a:r>
            <a:r>
              <a:rPr lang="en-US" altLang="zh-CN" sz="2800" i="1"/>
              <a:t>x</a:t>
            </a:r>
            <a:r>
              <a:rPr lang="en-US" altLang="zh-CN" sz="2800"/>
              <a:t>,</a:t>
            </a:r>
            <a:r>
              <a:rPr lang="en-US" altLang="zh-CN" sz="2800" i="1"/>
              <a:t>y</a:t>
            </a:r>
            <a:r>
              <a:rPr lang="en-US" altLang="zh-CN" sz="2800"/>
              <a:t>&gt; | 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>
                <a:sym typeface="Symbol" pitchFamily="18" charset="2"/>
              </a:rPr>
              <a:t></a:t>
            </a:r>
            <a:r>
              <a:rPr lang="en-US" altLang="zh-CN" sz="2800" i="1"/>
              <a:t>A</a:t>
            </a:r>
            <a:r>
              <a:rPr lang="zh-CN" altLang="en-US" sz="2800"/>
              <a:t>且</a:t>
            </a:r>
            <a:r>
              <a:rPr lang="en-US" altLang="zh-CN" sz="2800" i="1"/>
              <a:t>x</a:t>
            </a:r>
            <a:r>
              <a:rPr lang="en-US" altLang="zh-CN" sz="2800"/>
              <a:t>+2</a:t>
            </a:r>
            <a:r>
              <a:rPr lang="en-US" altLang="zh-CN" sz="2800" i="1"/>
              <a:t>y</a:t>
            </a:r>
            <a:r>
              <a:rPr lang="en-US" altLang="zh-CN" sz="2800"/>
              <a:t> </a:t>
            </a:r>
            <a:r>
              <a:rPr lang="en-US" altLang="zh-CN" sz="2800">
                <a:sym typeface="Symbol" pitchFamily="18" charset="2"/>
              </a:rPr>
              <a:t></a:t>
            </a:r>
            <a:r>
              <a:rPr lang="en-US" altLang="zh-CN" sz="2800"/>
              <a:t> 6 }</a:t>
            </a:r>
            <a:r>
              <a:rPr lang="zh-CN" altLang="en-US" sz="2800"/>
              <a:t>，</a:t>
            </a:r>
            <a:endParaRPr lang="zh-CN" altLang="en-US" sz="2800" i="1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i="1"/>
              <a:t>          </a:t>
            </a:r>
            <a:r>
              <a:rPr lang="en-US" altLang="zh-CN" sz="2800" i="1"/>
              <a:t>S</a:t>
            </a:r>
            <a:r>
              <a:rPr lang="en-US" altLang="zh-CN" sz="2800"/>
              <a:t> = {&lt;1,2&gt;, &lt;1,3&gt;,&lt;2,2&gt;},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/>
              <a:t>求</a:t>
            </a:r>
            <a:r>
              <a:rPr lang="en-US" altLang="zh-CN" sz="2800"/>
              <a:t>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/>
              <a:t>(1) </a:t>
            </a:r>
            <a:r>
              <a:rPr lang="en-US" altLang="zh-CN" sz="2800" i="1"/>
              <a:t>R</a:t>
            </a:r>
            <a:r>
              <a:rPr lang="zh-CN" altLang="en-US" sz="2800"/>
              <a:t>的集合表达式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/>
              <a:t>(2) </a:t>
            </a:r>
            <a:r>
              <a:rPr lang="en-US" altLang="zh-CN" sz="2800" i="1"/>
              <a:t>R</a:t>
            </a:r>
            <a:r>
              <a:rPr lang="en-US" altLang="zh-CN" sz="2800" baseline="30000">
                <a:sym typeface="Symbol" pitchFamily="18" charset="2"/>
              </a:rPr>
              <a:t></a:t>
            </a:r>
            <a:r>
              <a:rPr lang="en-US" altLang="zh-CN" sz="2800" baseline="30000"/>
              <a:t>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/>
              <a:t>(3) dom </a:t>
            </a:r>
            <a:r>
              <a:rPr lang="en-US" altLang="zh-CN" sz="2800" i="1"/>
              <a:t>R</a:t>
            </a:r>
            <a:r>
              <a:rPr lang="en-US" altLang="zh-CN" sz="2800"/>
              <a:t>, ran </a:t>
            </a:r>
            <a:r>
              <a:rPr lang="en-US" altLang="zh-CN" sz="2800" i="1"/>
              <a:t>R</a:t>
            </a:r>
            <a:r>
              <a:rPr lang="en-US" altLang="zh-CN" sz="2800"/>
              <a:t>, fld </a:t>
            </a:r>
            <a:r>
              <a:rPr lang="en-US" altLang="zh-CN" sz="2800" i="1"/>
              <a:t>R</a:t>
            </a:r>
            <a:endParaRPr lang="en-US" altLang="zh-CN" sz="280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/>
              <a:t>(4) </a:t>
            </a:r>
            <a:r>
              <a:rPr lang="en-US" altLang="zh-CN" sz="2800" i="1"/>
              <a:t>R</a:t>
            </a:r>
            <a:r>
              <a:rPr lang="en-US" altLang="zh-CN" sz="2800">
                <a:sym typeface="MT Extra" pitchFamily="18" charset="2"/>
              </a:rPr>
              <a:t></a:t>
            </a:r>
            <a:r>
              <a:rPr lang="en-US" altLang="zh-CN" sz="2800" i="1"/>
              <a:t>S</a:t>
            </a:r>
            <a:r>
              <a:rPr lang="en-US" altLang="zh-CN" sz="2800"/>
              <a:t>, </a:t>
            </a:r>
            <a:r>
              <a:rPr lang="en-US" altLang="zh-CN" sz="2800" i="1"/>
              <a:t>R</a:t>
            </a:r>
            <a:r>
              <a:rPr lang="en-US" altLang="zh-CN" sz="2800" baseline="30000"/>
              <a:t>3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/>
              <a:t>(5) </a:t>
            </a:r>
            <a:r>
              <a:rPr lang="en-US" altLang="zh-CN" sz="2800" i="1"/>
              <a:t>r</a:t>
            </a:r>
            <a:r>
              <a:rPr lang="en-US" altLang="zh-CN" sz="2800"/>
              <a:t>(</a:t>
            </a:r>
            <a:r>
              <a:rPr lang="en-US" altLang="zh-CN" sz="2800" i="1"/>
              <a:t>R</a:t>
            </a:r>
            <a:r>
              <a:rPr lang="en-US" altLang="zh-CN" sz="2800"/>
              <a:t>), </a:t>
            </a:r>
            <a:r>
              <a:rPr lang="en-US" altLang="zh-CN" sz="2800" i="1"/>
              <a:t>s</a:t>
            </a:r>
            <a:r>
              <a:rPr lang="en-US" altLang="zh-CN" sz="2800"/>
              <a:t>(</a:t>
            </a:r>
            <a:r>
              <a:rPr lang="en-US" altLang="zh-CN" sz="2800" i="1"/>
              <a:t>R</a:t>
            </a:r>
            <a:r>
              <a:rPr lang="en-US" altLang="zh-CN" sz="2800"/>
              <a:t>), </a:t>
            </a:r>
            <a:r>
              <a:rPr lang="en-US" altLang="zh-CN" sz="2800" i="1"/>
              <a:t>t</a:t>
            </a:r>
            <a:r>
              <a:rPr lang="en-US" altLang="zh-CN" sz="2800"/>
              <a:t>(</a:t>
            </a:r>
            <a:r>
              <a:rPr lang="en-US" altLang="zh-CN" sz="2800" i="1"/>
              <a:t>R</a:t>
            </a:r>
            <a:r>
              <a:rPr lang="en-US" altLang="zh-CN" sz="2800"/>
              <a:t>)</a:t>
            </a:r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0" y="620713"/>
            <a:ext cx="9144000" cy="76200"/>
          </a:xfrm>
          <a:prstGeom prst="rect">
            <a:avLst/>
          </a:prstGeom>
          <a:gradFill rotWithShape="0">
            <a:gsLst>
              <a:gs pos="0">
                <a:srgbClr val="0E1C2A"/>
              </a:gs>
              <a:gs pos="50000">
                <a:srgbClr val="336699"/>
              </a:gs>
              <a:gs pos="100000">
                <a:srgbClr val="0E1C2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0" y="14288"/>
            <a:ext cx="91440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宋体" pitchFamily="2" charset="-122"/>
                <a:cs typeface="+mn-cs"/>
              </a:rPr>
              <a:t>练习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宋体" pitchFamily="2" charset="-122"/>
                <a:cs typeface="+mn-cs"/>
              </a:rPr>
              <a:t>1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中宋" pitchFamily="2" charset="-122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2919569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95288" y="765175"/>
            <a:ext cx="8497887" cy="5903913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i="1"/>
              <a:t>A</a:t>
            </a:r>
            <a:r>
              <a:rPr lang="en-US" altLang="zh-CN" sz="2800"/>
              <a:t> = {1, 2, 3}, </a:t>
            </a:r>
            <a:r>
              <a:rPr lang="en-US" altLang="zh-CN" sz="2800" i="1"/>
              <a:t>R</a:t>
            </a:r>
            <a:r>
              <a:rPr lang="en-US" altLang="zh-CN" sz="2800"/>
              <a:t> = {&lt;</a:t>
            </a:r>
            <a:r>
              <a:rPr lang="en-US" altLang="zh-CN" sz="2800" i="1"/>
              <a:t>x</a:t>
            </a:r>
            <a:r>
              <a:rPr lang="en-US" altLang="zh-CN" sz="2800"/>
              <a:t>,</a:t>
            </a:r>
            <a:r>
              <a:rPr lang="en-US" altLang="zh-CN" sz="2800" i="1"/>
              <a:t>y</a:t>
            </a:r>
            <a:r>
              <a:rPr lang="en-US" altLang="zh-CN" sz="2800"/>
              <a:t>&gt; | 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>
                <a:sym typeface="Symbol" pitchFamily="18" charset="2"/>
              </a:rPr>
              <a:t></a:t>
            </a:r>
            <a:r>
              <a:rPr lang="en-US" altLang="zh-CN" sz="2800" i="1"/>
              <a:t>A</a:t>
            </a:r>
            <a:r>
              <a:rPr lang="zh-CN" altLang="en-US" sz="2800"/>
              <a:t>且</a:t>
            </a:r>
            <a:r>
              <a:rPr lang="en-US" altLang="zh-CN" sz="2800" i="1"/>
              <a:t>x</a:t>
            </a:r>
            <a:r>
              <a:rPr lang="en-US" altLang="zh-CN" sz="2800"/>
              <a:t>+2</a:t>
            </a:r>
            <a:r>
              <a:rPr lang="en-US" altLang="zh-CN" sz="2800" i="1"/>
              <a:t>y</a:t>
            </a:r>
            <a:r>
              <a:rPr lang="en-US" altLang="zh-CN" sz="2800"/>
              <a:t> </a:t>
            </a:r>
            <a:r>
              <a:rPr lang="en-US" altLang="zh-CN" sz="2800">
                <a:sym typeface="Symbol" pitchFamily="18" charset="2"/>
              </a:rPr>
              <a:t></a:t>
            </a:r>
            <a:r>
              <a:rPr lang="en-US" altLang="zh-CN" sz="2800"/>
              <a:t> 6 }</a:t>
            </a:r>
            <a:r>
              <a:rPr lang="zh-CN" altLang="en-US" sz="2800"/>
              <a:t>，</a:t>
            </a:r>
            <a:endParaRPr lang="zh-CN" altLang="en-US" sz="2800" i="1"/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i="1"/>
              <a:t>          </a:t>
            </a:r>
            <a:r>
              <a:rPr lang="en-US" altLang="zh-CN" sz="2800" i="1"/>
              <a:t>S</a:t>
            </a:r>
            <a:r>
              <a:rPr lang="en-US" altLang="zh-CN" sz="2800"/>
              <a:t> = {&lt;1,2&gt;, &lt;1,3&gt;,&lt;2,2&gt;}, 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/>
              <a:t>解：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(1) </a:t>
            </a:r>
            <a:r>
              <a:rPr lang="en-US" altLang="zh-CN" sz="2800" i="1"/>
              <a:t>R</a:t>
            </a:r>
            <a:r>
              <a:rPr lang="en-US" altLang="zh-CN" sz="2800"/>
              <a:t> = {&lt;1,1&gt;, &lt;1,2&gt;, &lt;2,1&gt;, &lt;2,2&gt;, &lt;3,1&gt;}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Char char="l"/>
            </a:pPr>
            <a:endParaRPr lang="en-US" altLang="zh-CN" sz="1000"/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(2) </a:t>
            </a:r>
            <a:r>
              <a:rPr lang="en-US" altLang="zh-CN" sz="2800" i="1"/>
              <a:t>R</a:t>
            </a:r>
            <a:r>
              <a:rPr lang="en-US" altLang="zh-CN" sz="2800" baseline="30000">
                <a:sym typeface="Symbol" pitchFamily="18" charset="2"/>
              </a:rPr>
              <a:t></a:t>
            </a:r>
            <a:r>
              <a:rPr lang="en-US" altLang="zh-CN" sz="2800" baseline="30000"/>
              <a:t>1</a:t>
            </a:r>
            <a:r>
              <a:rPr lang="en-US" altLang="zh-CN" sz="2800"/>
              <a:t> = {&lt;1,1&gt;, &lt;2,1&gt;, &lt;1,2&gt;, &lt;2,2&gt;, &lt;1,3 &gt;}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1000"/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(3) dom</a:t>
            </a:r>
            <a:r>
              <a:rPr lang="en-US" altLang="zh-CN" sz="2800" i="1"/>
              <a:t>R</a:t>
            </a:r>
            <a:r>
              <a:rPr lang="en-US" altLang="zh-CN" sz="2800"/>
              <a:t> = {1, 2, 3}, ran</a:t>
            </a:r>
            <a:r>
              <a:rPr lang="en-US" altLang="zh-CN" sz="2800" i="1"/>
              <a:t>R</a:t>
            </a:r>
            <a:r>
              <a:rPr lang="en-US" altLang="zh-CN" sz="2800"/>
              <a:t> = {1,2}, fld</a:t>
            </a:r>
            <a:r>
              <a:rPr lang="en-US" altLang="zh-CN" sz="2800" i="1"/>
              <a:t>R</a:t>
            </a:r>
            <a:r>
              <a:rPr lang="en-US" altLang="zh-CN" sz="2800"/>
              <a:t> = {1, 2, 3} 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1000"/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(4) </a:t>
            </a:r>
            <a:r>
              <a:rPr lang="en-US" altLang="zh-CN" sz="2800" i="1"/>
              <a:t>R</a:t>
            </a:r>
            <a:r>
              <a:rPr lang="en-US" altLang="zh-CN" sz="2800">
                <a:sym typeface="MT Extra" pitchFamily="18" charset="2"/>
              </a:rPr>
              <a:t></a:t>
            </a:r>
            <a:r>
              <a:rPr lang="en-US" altLang="zh-CN" sz="2800" i="1"/>
              <a:t>S</a:t>
            </a:r>
            <a:r>
              <a:rPr lang="en-US" altLang="zh-CN" sz="2800"/>
              <a:t> = {&lt;1,2&gt;, &lt;1,3&gt;, &lt;2,2&gt;, &lt;2,3&gt;, &lt;3,2&gt;, &lt;3,3&gt;} 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i="1"/>
              <a:t>      R</a:t>
            </a:r>
            <a:r>
              <a:rPr lang="en-US" altLang="zh-CN" sz="2800" baseline="30000"/>
              <a:t>3</a:t>
            </a:r>
            <a:r>
              <a:rPr lang="en-US" altLang="zh-CN" sz="2800"/>
              <a:t> = {&lt;1,1&gt;, &lt;1,2&gt;, &lt;2,1&gt;, &lt;2,2&gt;, &lt;3,1&gt;, &lt;3,2&gt;} 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1000"/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(5) </a:t>
            </a:r>
            <a:r>
              <a:rPr lang="en-US" altLang="zh-CN" sz="2800" i="1"/>
              <a:t>r</a:t>
            </a:r>
            <a:r>
              <a:rPr lang="en-US" altLang="zh-CN" sz="2800"/>
              <a:t>(</a:t>
            </a:r>
            <a:r>
              <a:rPr lang="en-US" altLang="zh-CN" sz="2800" i="1"/>
              <a:t>R</a:t>
            </a:r>
            <a:r>
              <a:rPr lang="en-US" altLang="zh-CN" sz="2800"/>
              <a:t>) = {&lt;1,1&gt;, &lt;1,2&gt;, &lt;2,1&gt;, &lt;2,2&gt;, &lt;3,1&gt;, &lt;3,3&gt;}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      </a:t>
            </a:r>
            <a:r>
              <a:rPr lang="en-US" altLang="zh-CN" sz="2800" i="1"/>
              <a:t>s</a:t>
            </a:r>
            <a:r>
              <a:rPr lang="en-US" altLang="zh-CN" sz="2800"/>
              <a:t>(</a:t>
            </a:r>
            <a:r>
              <a:rPr lang="en-US" altLang="zh-CN" sz="2800" i="1"/>
              <a:t>R</a:t>
            </a:r>
            <a:r>
              <a:rPr lang="en-US" altLang="zh-CN" sz="2800"/>
              <a:t>) = {&lt;1,1&gt;,&lt;1,2&gt;,&lt;2,1&gt;, &lt;2,2&gt;, &lt;3,1&gt;, &lt;1,3&gt;}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      </a:t>
            </a:r>
            <a:r>
              <a:rPr lang="en-US" altLang="zh-CN" sz="2800" i="1"/>
              <a:t>t</a:t>
            </a:r>
            <a:r>
              <a:rPr lang="en-US" altLang="zh-CN" sz="2800"/>
              <a:t>(</a:t>
            </a:r>
            <a:r>
              <a:rPr lang="en-US" altLang="zh-CN" sz="2800" i="1"/>
              <a:t>R</a:t>
            </a:r>
            <a:r>
              <a:rPr lang="en-US" altLang="zh-CN" sz="2800"/>
              <a:t>) = {&lt;1,1&gt;, &lt;1,2&gt;, &lt;2,1&gt;, &lt;2,2&gt;, &lt;3,1&gt;, &lt;3,2&gt;}</a:t>
            </a:r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0" y="620713"/>
            <a:ext cx="9144000" cy="76200"/>
          </a:xfrm>
          <a:prstGeom prst="rect">
            <a:avLst/>
          </a:prstGeom>
          <a:gradFill rotWithShape="0">
            <a:gsLst>
              <a:gs pos="0">
                <a:srgbClr val="0E1C2A"/>
              </a:gs>
              <a:gs pos="50000">
                <a:srgbClr val="336699"/>
              </a:gs>
              <a:gs pos="100000">
                <a:srgbClr val="0E1C2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0" y="14288"/>
            <a:ext cx="91440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宋体" pitchFamily="2" charset="-122"/>
                <a:cs typeface="+mn-cs"/>
              </a:rPr>
              <a:t>练习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宋体" pitchFamily="2" charset="-122"/>
                <a:cs typeface="+mn-cs"/>
              </a:rPr>
              <a:t>1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宋体" pitchFamily="2" charset="-122"/>
                <a:cs typeface="+mn-cs"/>
              </a:rPr>
              <a:t>解答</a:t>
            </a:r>
          </a:p>
        </p:txBody>
      </p:sp>
    </p:spTree>
    <p:extLst>
      <p:ext uri="{BB962C8B-B14F-4D97-AF65-F5344CB8AC3E}">
        <p14:creationId xmlns:p14="http://schemas.microsoft.com/office/powerpoint/2010/main" val="1912274610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0" y="620713"/>
            <a:ext cx="8964613" cy="15843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/>
              <a:t>2</a:t>
            </a:r>
            <a:r>
              <a:rPr lang="zh-CN" altLang="en-US" sz="2800"/>
              <a:t>．设</a:t>
            </a:r>
            <a:r>
              <a:rPr lang="en-US" altLang="zh-CN" sz="2800" i="1"/>
              <a:t>A</a:t>
            </a:r>
            <a:r>
              <a:rPr lang="en-US" altLang="zh-CN" sz="2800"/>
              <a:t>={1,2,3,4}</a:t>
            </a:r>
            <a:r>
              <a:rPr lang="zh-CN" altLang="en-US" sz="2800"/>
              <a:t>，在</a:t>
            </a:r>
            <a:r>
              <a:rPr lang="en-US" altLang="zh-CN" sz="2800" i="1"/>
              <a:t>A</a:t>
            </a:r>
            <a:r>
              <a:rPr lang="en-US" altLang="zh-CN" sz="2800">
                <a:sym typeface="Symbol" pitchFamily="18" charset="2"/>
              </a:rPr>
              <a:t></a:t>
            </a:r>
            <a:r>
              <a:rPr lang="en-US" altLang="zh-CN" sz="2800" i="1"/>
              <a:t>A</a:t>
            </a:r>
            <a:r>
              <a:rPr lang="zh-CN" altLang="en-US" sz="2800"/>
              <a:t>上定义二元关系</a:t>
            </a:r>
            <a:r>
              <a:rPr lang="en-US" altLang="zh-CN" sz="2800" i="1"/>
              <a:t>R</a:t>
            </a:r>
            <a:r>
              <a:rPr lang="zh-CN" altLang="en-US" sz="2800"/>
              <a:t>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/>
              <a:t>                     </a:t>
            </a:r>
            <a:r>
              <a:rPr lang="en-US" altLang="zh-CN" sz="2800"/>
              <a:t>&lt;&lt;</a:t>
            </a:r>
            <a:r>
              <a:rPr lang="en-US" altLang="zh-CN" sz="2800" i="1"/>
              <a:t>x</a:t>
            </a:r>
            <a:r>
              <a:rPr lang="en-US" altLang="zh-CN" sz="2800"/>
              <a:t>,</a:t>
            </a:r>
            <a:r>
              <a:rPr lang="en-US" altLang="zh-CN" sz="2800" i="1"/>
              <a:t>y</a:t>
            </a:r>
            <a:r>
              <a:rPr lang="en-US" altLang="zh-CN" sz="2800"/>
              <a:t>&gt;,&lt;</a:t>
            </a:r>
            <a:r>
              <a:rPr lang="en-US" altLang="zh-CN" sz="2800" i="1"/>
              <a:t>u</a:t>
            </a:r>
            <a:r>
              <a:rPr lang="en-US" altLang="zh-CN" sz="2800"/>
              <a:t>,</a:t>
            </a:r>
            <a:r>
              <a:rPr lang="en-US" altLang="zh-CN" sz="2800" i="1"/>
              <a:t>v</a:t>
            </a:r>
            <a:r>
              <a:rPr lang="en-US" altLang="zh-CN" sz="2800"/>
              <a:t>&gt;&gt;</a:t>
            </a:r>
            <a:r>
              <a:rPr lang="en-US" altLang="zh-CN" sz="2800">
                <a:sym typeface="Symbol" pitchFamily="18" charset="2"/>
              </a:rPr>
              <a:t></a:t>
            </a:r>
            <a:r>
              <a:rPr lang="en-US" altLang="zh-CN" sz="2800" i="1"/>
              <a:t>R </a:t>
            </a:r>
            <a:r>
              <a:rPr lang="en-US" altLang="zh-CN" sz="2800">
                <a:sym typeface="Symbol" pitchFamily="18" charset="2"/>
              </a:rPr>
              <a:t></a:t>
            </a:r>
            <a:r>
              <a:rPr lang="en-US" altLang="zh-CN" sz="2800"/>
              <a:t> </a:t>
            </a:r>
            <a:r>
              <a:rPr lang="en-US" altLang="zh-CN" sz="2800" i="1"/>
              <a:t>x+y</a:t>
            </a:r>
            <a:r>
              <a:rPr lang="en-US" altLang="zh-CN" sz="2800"/>
              <a:t> = </a:t>
            </a:r>
            <a:r>
              <a:rPr lang="en-US" altLang="zh-CN" sz="2800" i="1"/>
              <a:t>u+v</a:t>
            </a:r>
            <a:r>
              <a:rPr lang="zh-CN" altLang="en-US" sz="2800"/>
              <a:t>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/>
              <a:t>求</a:t>
            </a:r>
            <a:r>
              <a:rPr lang="en-US" altLang="zh-CN" sz="2800" i="1"/>
              <a:t>R</a:t>
            </a:r>
            <a:r>
              <a:rPr lang="zh-CN" altLang="en-US" sz="2800"/>
              <a:t>导出的划分</a:t>
            </a:r>
            <a:r>
              <a:rPr lang="en-US" altLang="zh-CN" sz="2800"/>
              <a:t>.  </a:t>
            </a:r>
          </a:p>
        </p:txBody>
      </p:sp>
      <p:sp>
        <p:nvSpPr>
          <p:cNvPr id="454668" name="Rectangle 12"/>
          <p:cNvSpPr>
            <a:spLocks noChangeArrowheads="1"/>
          </p:cNvSpPr>
          <p:nvPr/>
        </p:nvSpPr>
        <p:spPr bwMode="auto">
          <a:xfrm>
            <a:off x="395288" y="2060575"/>
            <a:ext cx="8424862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A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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={&lt;1,1&gt;, &lt;1,2&gt;, &lt;1,3&gt;, &lt;1,4&gt;, &lt;2,1&gt;, &lt;2,2&gt;,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                 &lt;2,3&gt;, &lt;2,4&gt;,&lt;3,1&gt;, &lt;3,2&gt;, &lt;3,3&gt;, &lt;3,4&gt;,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                 &lt;4,1&gt;, &lt;4,2&gt;, &lt;4,3&gt;, &lt;4,4&gt;}.</a:t>
            </a:r>
          </a:p>
        </p:txBody>
      </p:sp>
      <p:sp>
        <p:nvSpPr>
          <p:cNvPr id="454669" name="Rectangle 13"/>
          <p:cNvSpPr>
            <a:spLocks noChangeArrowheads="1"/>
          </p:cNvSpPr>
          <p:nvPr/>
        </p:nvSpPr>
        <p:spPr bwMode="auto">
          <a:xfrm>
            <a:off x="179388" y="3429000"/>
            <a:ext cx="8964612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根据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&lt;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x,y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&gt;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中的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+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y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= 2, 3, 4, 5, 6, 7, 8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将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A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划分成等价类：     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A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/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={  {&lt;1,1&gt;}, 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         {&lt;1,2&gt;,&lt;2,1&gt;},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         {&lt;1,3&gt;, &lt;2,2&gt;, &lt;3,1&gt;},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         {&lt;1,4&gt;, &lt;2,3&gt;, &lt;3,2&gt;, &lt;4,1&gt;},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         {&lt;2,4&gt;, &lt;3,3&gt;, &lt;4,2&gt;},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         {&lt;3,4&gt;, &lt;4,3&gt;}, 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	  {&lt;4,4&gt;} }.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</a:t>
            </a:r>
          </a:p>
        </p:txBody>
      </p:sp>
      <p:sp>
        <p:nvSpPr>
          <p:cNvPr id="281605" name="Rectangle 3"/>
          <p:cNvSpPr>
            <a:spLocks noChangeArrowheads="1"/>
          </p:cNvSpPr>
          <p:nvPr/>
        </p:nvSpPr>
        <p:spPr bwMode="auto">
          <a:xfrm>
            <a:off x="0" y="620713"/>
            <a:ext cx="9144000" cy="76200"/>
          </a:xfrm>
          <a:prstGeom prst="rect">
            <a:avLst/>
          </a:prstGeom>
          <a:gradFill rotWithShape="0">
            <a:gsLst>
              <a:gs pos="0">
                <a:srgbClr val="0E1C2A"/>
              </a:gs>
              <a:gs pos="50000">
                <a:srgbClr val="336699"/>
              </a:gs>
              <a:gs pos="100000">
                <a:srgbClr val="0E1C2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281606" name="Rectangle 4"/>
          <p:cNvSpPr>
            <a:spLocks noChangeArrowheads="1"/>
          </p:cNvSpPr>
          <p:nvPr/>
        </p:nvSpPr>
        <p:spPr bwMode="auto">
          <a:xfrm>
            <a:off x="0" y="14288"/>
            <a:ext cx="91440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宋体" pitchFamily="2" charset="-122"/>
                <a:cs typeface="+mn-cs"/>
              </a:rPr>
              <a:t>练习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宋体" pitchFamily="2" charset="-122"/>
                <a:cs typeface="+mn-cs"/>
              </a:rPr>
              <a:t>2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中宋" pitchFamily="2" charset="-122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11625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8" grpId="0"/>
      <p:bldP spid="4546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9"/>
          <p:cNvSpPr>
            <a:spLocks noChangeArrowheads="1"/>
          </p:cNvSpPr>
          <p:nvPr/>
        </p:nvSpPr>
        <p:spPr bwMode="auto">
          <a:xfrm>
            <a:off x="179388" y="976313"/>
            <a:ext cx="8713787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．设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R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是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Z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上的模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等价关系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即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                   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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y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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x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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y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(mod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n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),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试给出由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R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确定的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Z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的划分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  <a:sym typeface="Symbol" pitchFamily="18" charset="2"/>
            </a:endParaRPr>
          </a:p>
        </p:txBody>
      </p:sp>
      <p:sp>
        <p:nvSpPr>
          <p:cNvPr id="456716" name="Rectangle 12"/>
          <p:cNvSpPr>
            <a:spLocks noChangeArrowheads="1"/>
          </p:cNvSpPr>
          <p:nvPr/>
        </p:nvSpPr>
        <p:spPr bwMode="auto">
          <a:xfrm>
            <a:off x="323850" y="2924175"/>
            <a:ext cx="8208963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解   设除以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余数为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r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的整数构成等价类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[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]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，则 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[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] ={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kn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+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|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k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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Z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}, 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= 0, 1, …,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n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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1.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           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= { [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] |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= 0, 1, …,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n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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1}.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 </a:t>
            </a:r>
          </a:p>
        </p:txBody>
      </p:sp>
      <p:sp>
        <p:nvSpPr>
          <p:cNvPr id="282628" name="Rectangle 3"/>
          <p:cNvSpPr>
            <a:spLocks noChangeArrowheads="1"/>
          </p:cNvSpPr>
          <p:nvPr/>
        </p:nvSpPr>
        <p:spPr bwMode="auto">
          <a:xfrm>
            <a:off x="0" y="620713"/>
            <a:ext cx="9144000" cy="76200"/>
          </a:xfrm>
          <a:prstGeom prst="rect">
            <a:avLst/>
          </a:prstGeom>
          <a:gradFill rotWithShape="0">
            <a:gsLst>
              <a:gs pos="0">
                <a:srgbClr val="0E1C2A"/>
              </a:gs>
              <a:gs pos="50000">
                <a:srgbClr val="336699"/>
              </a:gs>
              <a:gs pos="100000">
                <a:srgbClr val="0E1C2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282629" name="Rectangle 4"/>
          <p:cNvSpPr>
            <a:spLocks noChangeArrowheads="1"/>
          </p:cNvSpPr>
          <p:nvPr/>
        </p:nvSpPr>
        <p:spPr bwMode="auto">
          <a:xfrm>
            <a:off x="0" y="14288"/>
            <a:ext cx="91440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宋体" pitchFamily="2" charset="-122"/>
                <a:cs typeface="+mn-cs"/>
              </a:rPr>
              <a:t>练习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宋体" pitchFamily="2" charset="-122"/>
                <a:cs typeface="+mn-cs"/>
              </a:rPr>
              <a:t>3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中宋" pitchFamily="2" charset="-122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14715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Text Box 9"/>
          <p:cNvSpPr txBox="1">
            <a:spLocks noChangeArrowheads="1"/>
          </p:cNvSpPr>
          <p:nvPr/>
        </p:nvSpPr>
        <p:spPr bwMode="auto">
          <a:xfrm>
            <a:off x="5764213" y="4400550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图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11</a:t>
            </a:r>
          </a:p>
        </p:txBody>
      </p:sp>
      <p:sp>
        <p:nvSpPr>
          <p:cNvPr id="283651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179388" y="765175"/>
            <a:ext cx="8820150" cy="14398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/>
              <a:t>4</a:t>
            </a:r>
            <a:r>
              <a:rPr lang="zh-CN" altLang="en-US" sz="2800"/>
              <a:t>．设偏序集 </a:t>
            </a:r>
            <a:r>
              <a:rPr lang="en-US" altLang="zh-CN" sz="2800"/>
              <a:t>&lt;</a:t>
            </a:r>
            <a:r>
              <a:rPr lang="en-US" altLang="zh-CN" sz="2800" i="1"/>
              <a:t>A</a:t>
            </a:r>
            <a:r>
              <a:rPr lang="en-US" altLang="zh-CN" sz="2800"/>
              <a:t>, </a:t>
            </a:r>
            <a:r>
              <a:rPr lang="en-US" altLang="zh-CN" sz="2800" i="1"/>
              <a:t>R</a:t>
            </a:r>
            <a:r>
              <a:rPr lang="en-US" altLang="zh-CN" sz="2800"/>
              <a:t>&gt; </a:t>
            </a:r>
            <a:r>
              <a:rPr lang="zh-CN" altLang="en-US" sz="2800"/>
              <a:t>的哈斯图如图所示</a:t>
            </a:r>
            <a:r>
              <a:rPr lang="en-US" altLang="zh-CN" sz="2800"/>
              <a:t>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/>
              <a:t>(1) </a:t>
            </a:r>
            <a:r>
              <a:rPr lang="zh-CN" altLang="en-US" sz="2800"/>
              <a:t>写出</a:t>
            </a:r>
            <a:r>
              <a:rPr lang="en-US" altLang="zh-CN" sz="2800" i="1"/>
              <a:t>A</a:t>
            </a:r>
            <a:r>
              <a:rPr lang="zh-CN" altLang="en-US" sz="2800"/>
              <a:t>和</a:t>
            </a:r>
            <a:r>
              <a:rPr lang="en-US" altLang="zh-CN" sz="2800" i="1"/>
              <a:t>R</a:t>
            </a:r>
            <a:r>
              <a:rPr lang="zh-CN" altLang="en-US" sz="2800"/>
              <a:t>的集合表达式</a:t>
            </a:r>
            <a:r>
              <a:rPr lang="en-US" altLang="zh-CN" sz="280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/>
              <a:t>(2) </a:t>
            </a:r>
            <a:r>
              <a:rPr lang="zh-CN" altLang="en-US" sz="2800"/>
              <a:t>求该偏序集中的极大元、极小元、最大元、最小元</a:t>
            </a:r>
            <a:r>
              <a:rPr lang="en-US" altLang="zh-CN" sz="2800"/>
              <a:t>.</a:t>
            </a:r>
          </a:p>
        </p:txBody>
      </p:sp>
      <p:sp>
        <p:nvSpPr>
          <p:cNvPr id="28365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458768" name="Rectangle 16"/>
          <p:cNvSpPr>
            <a:spLocks noChangeArrowheads="1"/>
          </p:cNvSpPr>
          <p:nvPr/>
        </p:nvSpPr>
        <p:spPr bwMode="auto">
          <a:xfrm>
            <a:off x="250825" y="2349500"/>
            <a:ext cx="5005388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解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(1) 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= {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= {&lt;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&gt;, &lt;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&gt;, &lt;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d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&gt;,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   &lt;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&gt;, &lt;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e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&gt;, &lt;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&gt;,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        &lt;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,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&gt;}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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A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4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(2)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极大元和最大元是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a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 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极小元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Symbol" pitchFamily="18" charset="2"/>
              </a:rPr>
              <a:t>是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d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e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Symbol" pitchFamily="18" charset="2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Symbol" pitchFamily="18" charset="2"/>
              </a:rPr>
              <a:t>      没有最小元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Symbol" pitchFamily="18" charset="2"/>
              </a:rPr>
              <a:t>.</a:t>
            </a:r>
          </a:p>
        </p:txBody>
      </p:sp>
      <p:grpSp>
        <p:nvGrpSpPr>
          <p:cNvPr id="283654" name="Group 34"/>
          <p:cNvGrpSpPr>
            <a:grpSpLocks/>
          </p:cNvGrpSpPr>
          <p:nvPr/>
        </p:nvGrpSpPr>
        <p:grpSpPr bwMode="auto">
          <a:xfrm>
            <a:off x="5219700" y="2925763"/>
            <a:ext cx="3600450" cy="2951162"/>
            <a:chOff x="3016" y="1616"/>
            <a:chExt cx="2268" cy="1859"/>
          </a:xfrm>
        </p:grpSpPr>
        <p:sp>
          <p:nvSpPr>
            <p:cNvPr id="283657" name="Line 22"/>
            <p:cNvSpPr>
              <a:spLocks noChangeShapeType="1"/>
            </p:cNvSpPr>
            <p:nvPr/>
          </p:nvSpPr>
          <p:spPr bwMode="auto">
            <a:xfrm>
              <a:off x="3923" y="2024"/>
              <a:ext cx="1180" cy="10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83658" name="Group 33"/>
            <p:cNvGrpSpPr>
              <a:grpSpLocks/>
            </p:cNvGrpSpPr>
            <p:nvPr/>
          </p:nvGrpSpPr>
          <p:grpSpPr bwMode="auto">
            <a:xfrm>
              <a:off x="3016" y="1616"/>
              <a:ext cx="2268" cy="1859"/>
              <a:chOff x="3016" y="1616"/>
              <a:chExt cx="2268" cy="1859"/>
            </a:xfrm>
          </p:grpSpPr>
          <p:grpSp>
            <p:nvGrpSpPr>
              <p:cNvPr id="283660" name="Group 26"/>
              <p:cNvGrpSpPr>
                <a:grpSpLocks/>
              </p:cNvGrpSpPr>
              <p:nvPr/>
            </p:nvGrpSpPr>
            <p:grpSpPr bwMode="auto">
              <a:xfrm>
                <a:off x="3288" y="1933"/>
                <a:ext cx="1860" cy="1225"/>
                <a:chOff x="3288" y="1933"/>
                <a:chExt cx="1860" cy="1225"/>
              </a:xfrm>
            </p:grpSpPr>
            <p:sp>
              <p:nvSpPr>
                <p:cNvPr id="283666" name="Oval 17"/>
                <p:cNvSpPr>
                  <a:spLocks noChangeArrowheads="1"/>
                </p:cNvSpPr>
                <p:nvPr/>
              </p:nvSpPr>
              <p:spPr bwMode="auto">
                <a:xfrm>
                  <a:off x="3833" y="1933"/>
                  <a:ext cx="136" cy="13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69B3F1"/>
                    </a:buClr>
                    <a:buFont typeface="Wingdings" pitchFamily="2" charset="2"/>
                    <a:buChar char="•"/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283667" name="Oval 20"/>
                <p:cNvSpPr>
                  <a:spLocks noChangeArrowheads="1"/>
                </p:cNvSpPr>
                <p:nvPr/>
              </p:nvSpPr>
              <p:spPr bwMode="auto">
                <a:xfrm>
                  <a:off x="5012" y="3022"/>
                  <a:ext cx="136" cy="13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69B3F1"/>
                    </a:buClr>
                    <a:buFont typeface="Wingdings" pitchFamily="2" charset="2"/>
                    <a:buChar char="•"/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283668" name="Oval 21"/>
                <p:cNvSpPr>
                  <a:spLocks noChangeArrowheads="1"/>
                </p:cNvSpPr>
                <p:nvPr/>
              </p:nvSpPr>
              <p:spPr bwMode="auto">
                <a:xfrm>
                  <a:off x="4422" y="2478"/>
                  <a:ext cx="136" cy="13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69B3F1"/>
                    </a:buClr>
                    <a:buFont typeface="Wingdings" pitchFamily="2" charset="2"/>
                    <a:buChar char="•"/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283669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3425" y="2024"/>
                  <a:ext cx="408" cy="4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83670" name="Line 24"/>
                <p:cNvSpPr>
                  <a:spLocks noChangeShapeType="1"/>
                </p:cNvSpPr>
                <p:nvPr/>
              </p:nvSpPr>
              <p:spPr bwMode="auto">
                <a:xfrm>
                  <a:off x="3334" y="2523"/>
                  <a:ext cx="544" cy="5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83671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3923" y="2568"/>
                  <a:ext cx="499" cy="49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83672" name="Oval 18"/>
                <p:cNvSpPr>
                  <a:spLocks noChangeArrowheads="1"/>
                </p:cNvSpPr>
                <p:nvPr/>
              </p:nvSpPr>
              <p:spPr bwMode="auto">
                <a:xfrm>
                  <a:off x="3288" y="2432"/>
                  <a:ext cx="136" cy="13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rgbClr val="69B3F1"/>
                    </a:buClr>
                    <a:buFont typeface="Wingdings" pitchFamily="2" charset="2"/>
                    <a:buChar char="•"/>
                    <a:defRPr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200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200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Arial" pitchFamily="34" charset="0"/>
                      <a:ea typeface="华文中宋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  <a:cs typeface="+mn-cs"/>
                  </a:endParaRPr>
                </a:p>
              </p:txBody>
            </p:sp>
          </p:grpSp>
          <p:sp>
            <p:nvSpPr>
              <p:cNvPr id="283661" name="Text Box 28"/>
              <p:cNvSpPr txBox="1">
                <a:spLocks noChangeArrowheads="1"/>
              </p:cNvSpPr>
              <p:nvPr/>
            </p:nvSpPr>
            <p:spPr bwMode="auto">
              <a:xfrm>
                <a:off x="3787" y="161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69B3F1"/>
                  </a:buClr>
                  <a:buFont typeface="Wingdings" pitchFamily="2" charset="2"/>
                  <a:buChar char="•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283662" name="Text Box 29"/>
              <p:cNvSpPr txBox="1">
                <a:spLocks noChangeArrowheads="1"/>
              </p:cNvSpPr>
              <p:nvPr/>
            </p:nvSpPr>
            <p:spPr bwMode="auto">
              <a:xfrm>
                <a:off x="3016" y="2332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69B3F1"/>
                  </a:buClr>
                  <a:buFont typeface="Wingdings" pitchFamily="2" charset="2"/>
                  <a:buChar char="•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283663" name="Text Box 30"/>
              <p:cNvSpPr txBox="1">
                <a:spLocks noChangeArrowheads="1"/>
              </p:cNvSpPr>
              <p:nvPr/>
            </p:nvSpPr>
            <p:spPr bwMode="auto">
              <a:xfrm>
                <a:off x="4558" y="2332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69B3F1"/>
                  </a:buClr>
                  <a:buFont typeface="Wingdings" pitchFamily="2" charset="2"/>
                  <a:buChar char="•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283664" name="Text Box 31"/>
              <p:cNvSpPr txBox="1">
                <a:spLocks noChangeArrowheads="1"/>
              </p:cNvSpPr>
              <p:nvPr/>
            </p:nvSpPr>
            <p:spPr bwMode="auto">
              <a:xfrm>
                <a:off x="3787" y="3148"/>
                <a:ext cx="27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69B3F1"/>
                  </a:buClr>
                  <a:buFont typeface="Wingdings" pitchFamily="2" charset="2"/>
                  <a:buChar char="•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283665" name="Text Box 32"/>
              <p:cNvSpPr txBox="1">
                <a:spLocks noChangeArrowheads="1"/>
              </p:cNvSpPr>
              <p:nvPr/>
            </p:nvSpPr>
            <p:spPr bwMode="auto">
              <a:xfrm>
                <a:off x="5069" y="3067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69B3F1"/>
                  </a:buClr>
                  <a:buFont typeface="Wingdings" pitchFamily="2" charset="2"/>
                  <a:buChar char="•"/>
                  <a:defRPr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itchFamily="34" charset="0"/>
                    <a:ea typeface="华文中宋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+mn-cs"/>
                  </a:rPr>
                  <a:t>e</a:t>
                </a:r>
              </a:p>
            </p:txBody>
          </p:sp>
        </p:grpSp>
        <p:sp>
          <p:nvSpPr>
            <p:cNvPr id="283659" name="Oval 19"/>
            <p:cNvSpPr>
              <a:spLocks noChangeArrowheads="1"/>
            </p:cNvSpPr>
            <p:nvPr/>
          </p:nvSpPr>
          <p:spPr bwMode="auto">
            <a:xfrm>
              <a:off x="3833" y="3022"/>
              <a:ext cx="136" cy="1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Char char="•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83655" name="Rectangle 3"/>
          <p:cNvSpPr>
            <a:spLocks noChangeArrowheads="1"/>
          </p:cNvSpPr>
          <p:nvPr/>
        </p:nvSpPr>
        <p:spPr bwMode="auto">
          <a:xfrm>
            <a:off x="0" y="620713"/>
            <a:ext cx="9144000" cy="76200"/>
          </a:xfrm>
          <a:prstGeom prst="rect">
            <a:avLst/>
          </a:prstGeom>
          <a:gradFill rotWithShape="0">
            <a:gsLst>
              <a:gs pos="0">
                <a:srgbClr val="0E1C2A"/>
              </a:gs>
              <a:gs pos="50000">
                <a:srgbClr val="336699"/>
              </a:gs>
              <a:gs pos="100000">
                <a:srgbClr val="0E1C2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  <p:sp>
        <p:nvSpPr>
          <p:cNvPr id="283656" name="Rectangle 4"/>
          <p:cNvSpPr>
            <a:spLocks noChangeArrowheads="1"/>
          </p:cNvSpPr>
          <p:nvPr/>
        </p:nvSpPr>
        <p:spPr bwMode="auto">
          <a:xfrm>
            <a:off x="0" y="14288"/>
            <a:ext cx="91440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宋体" pitchFamily="2" charset="-122"/>
                <a:cs typeface="+mn-cs"/>
              </a:rPr>
              <a:t>练习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宋体" pitchFamily="2" charset="-122"/>
                <a:cs typeface="+mn-cs"/>
              </a:rPr>
              <a:t>4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中宋" pitchFamily="2" charset="-122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43783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435CF3-043F-41FF-875C-24B97A50F2E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13396" name="Text Box 20"/>
          <p:cNvSpPr txBox="1">
            <a:spLocks noChangeArrowheads="1"/>
          </p:cNvSpPr>
          <p:nvPr/>
        </p:nvSpPr>
        <p:spPr bwMode="auto">
          <a:xfrm>
            <a:off x="4800600" y="2514600"/>
            <a:ext cx="41910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上界</a:t>
            </a: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： </a:t>
            </a: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  <a:cs typeface="+mn-cs"/>
              </a:rPr>
              <a:t>6,12,24,36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上确界：</a:t>
            </a: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6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下</a:t>
            </a: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(</a:t>
            </a: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确</a:t>
            </a: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)</a:t>
            </a: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界： 无</a:t>
            </a:r>
          </a:p>
        </p:txBody>
      </p:sp>
      <p:sp>
        <p:nvSpPr>
          <p:cNvPr id="284676" name="Rectangle 21"/>
          <p:cNvSpPr>
            <a:spLocks noChangeArrowheads="1"/>
          </p:cNvSpPr>
          <p:nvPr/>
        </p:nvSpPr>
        <p:spPr bwMode="auto">
          <a:xfrm>
            <a:off x="582613" y="815975"/>
            <a:ext cx="7943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画出哈斯图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并求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B = {2,3,6}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上、下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(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确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)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界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609600" y="1828800"/>
            <a:ext cx="3095625" cy="4038600"/>
            <a:chOff x="384" y="1152"/>
            <a:chExt cx="1950" cy="2544"/>
          </a:xfrm>
        </p:grpSpPr>
        <p:sp>
          <p:nvSpPr>
            <p:cNvPr id="284680" name="Oval 3"/>
            <p:cNvSpPr>
              <a:spLocks noChangeArrowheads="1"/>
            </p:cNvSpPr>
            <p:nvPr/>
          </p:nvSpPr>
          <p:spPr bwMode="auto">
            <a:xfrm>
              <a:off x="1824" y="1329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Char char="•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84681" name="Oval 4"/>
            <p:cNvSpPr>
              <a:spLocks noChangeArrowheads="1"/>
            </p:cNvSpPr>
            <p:nvPr/>
          </p:nvSpPr>
          <p:spPr bwMode="auto">
            <a:xfrm>
              <a:off x="1344" y="18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Char char="•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84682" name="Oval 5"/>
            <p:cNvSpPr>
              <a:spLocks noChangeArrowheads="1"/>
            </p:cNvSpPr>
            <p:nvPr/>
          </p:nvSpPr>
          <p:spPr bwMode="auto">
            <a:xfrm>
              <a:off x="1344" y="264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Char char="•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84683" name="Oval 6"/>
            <p:cNvSpPr>
              <a:spLocks noChangeArrowheads="1"/>
            </p:cNvSpPr>
            <p:nvPr/>
          </p:nvSpPr>
          <p:spPr bwMode="auto">
            <a:xfrm>
              <a:off x="1968" y="32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Char char="•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84684" name="Oval 7"/>
            <p:cNvSpPr>
              <a:spLocks noChangeArrowheads="1"/>
            </p:cNvSpPr>
            <p:nvPr/>
          </p:nvSpPr>
          <p:spPr bwMode="auto">
            <a:xfrm>
              <a:off x="720" y="32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Char char="•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graphicFrame>
          <p:nvGraphicFramePr>
            <p:cNvPr id="284685" name="Object 8"/>
            <p:cNvGraphicFramePr>
              <a:graphicFrameLocks noChangeAspect="1"/>
            </p:cNvGraphicFramePr>
            <p:nvPr/>
          </p:nvGraphicFramePr>
          <p:xfrm>
            <a:off x="384" y="3153"/>
            <a:ext cx="262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" name="Equation" r:id="rId3" imgW="76214" imgH="114353" progId="Equation.3">
                    <p:embed/>
                  </p:oleObj>
                </mc:Choice>
                <mc:Fallback>
                  <p:oleObj name="Equation" r:id="rId3" imgW="76214" imgH="114353" progId="Equation.3">
                    <p:embed/>
                    <p:pic>
                      <p:nvPicPr>
                        <p:cNvPr id="284685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3153"/>
                          <a:ext cx="262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4686" name="Object 9"/>
            <p:cNvGraphicFramePr>
              <a:graphicFrameLocks noChangeAspect="1"/>
            </p:cNvGraphicFramePr>
            <p:nvPr/>
          </p:nvGraphicFramePr>
          <p:xfrm>
            <a:off x="2112" y="3105"/>
            <a:ext cx="219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" name="Equation" r:id="rId5" imgW="57266" imgH="124022" progId="Equation.3">
                    <p:embed/>
                  </p:oleObj>
                </mc:Choice>
                <mc:Fallback>
                  <p:oleObj name="Equation" r:id="rId5" imgW="57266" imgH="124022" progId="Equation.3">
                    <p:embed/>
                    <p:pic>
                      <p:nvPicPr>
                        <p:cNvPr id="284686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105"/>
                          <a:ext cx="219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4687" name="Object 10"/>
            <p:cNvGraphicFramePr>
              <a:graphicFrameLocks noChangeAspect="1"/>
            </p:cNvGraphicFramePr>
            <p:nvPr/>
          </p:nvGraphicFramePr>
          <p:xfrm>
            <a:off x="1488" y="2448"/>
            <a:ext cx="244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" name="Equation" r:id="rId7" imgW="76214" imgH="124022" progId="Equation.3">
                    <p:embed/>
                  </p:oleObj>
                </mc:Choice>
                <mc:Fallback>
                  <p:oleObj name="Equation" r:id="rId7" imgW="76214" imgH="124022" progId="Equation.3">
                    <p:embed/>
                    <p:pic>
                      <p:nvPicPr>
                        <p:cNvPr id="284687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448"/>
                          <a:ext cx="244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4688" name="Line 11"/>
            <p:cNvSpPr>
              <a:spLocks noChangeShapeType="1"/>
            </p:cNvSpPr>
            <p:nvPr/>
          </p:nvSpPr>
          <p:spPr bwMode="auto">
            <a:xfrm flipH="1">
              <a:off x="816" y="2688"/>
              <a:ext cx="576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4689" name="Line 12"/>
            <p:cNvSpPr>
              <a:spLocks noChangeShapeType="1"/>
            </p:cNvSpPr>
            <p:nvPr/>
          </p:nvSpPr>
          <p:spPr bwMode="auto">
            <a:xfrm>
              <a:off x="1392" y="2688"/>
              <a:ext cx="576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4690" name="Oval 13"/>
            <p:cNvSpPr>
              <a:spLocks noChangeArrowheads="1"/>
            </p:cNvSpPr>
            <p:nvPr/>
          </p:nvSpPr>
          <p:spPr bwMode="auto">
            <a:xfrm>
              <a:off x="864" y="1329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Char char="•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graphicFrame>
          <p:nvGraphicFramePr>
            <p:cNvPr id="284691" name="Object 14"/>
            <p:cNvGraphicFramePr>
              <a:graphicFrameLocks noChangeAspect="1"/>
            </p:cNvGraphicFramePr>
            <p:nvPr/>
          </p:nvGraphicFramePr>
          <p:xfrm>
            <a:off x="1536" y="1728"/>
            <a:ext cx="366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" name="Equation" r:id="rId9" imgW="123795" imgH="114353" progId="Equation.3">
                    <p:embed/>
                  </p:oleObj>
                </mc:Choice>
                <mc:Fallback>
                  <p:oleObj name="Equation" r:id="rId9" imgW="123795" imgH="114353" progId="Equation.3">
                    <p:embed/>
                    <p:pic>
                      <p:nvPicPr>
                        <p:cNvPr id="284691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728"/>
                          <a:ext cx="366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4692" name="Line 15"/>
            <p:cNvSpPr>
              <a:spLocks noChangeShapeType="1"/>
            </p:cNvSpPr>
            <p:nvPr/>
          </p:nvSpPr>
          <p:spPr bwMode="auto">
            <a:xfrm>
              <a:off x="1392" y="1872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84693" name="Object 16"/>
            <p:cNvGraphicFramePr>
              <a:graphicFrameLocks noChangeAspect="1"/>
            </p:cNvGraphicFramePr>
            <p:nvPr/>
          </p:nvGraphicFramePr>
          <p:xfrm>
            <a:off x="386" y="1185"/>
            <a:ext cx="419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" name="Equation" r:id="rId11" imgW="152428" imgH="114353" progId="Equation.3">
                    <p:embed/>
                  </p:oleObj>
                </mc:Choice>
                <mc:Fallback>
                  <p:oleObj name="Equation" r:id="rId11" imgW="152428" imgH="114353" progId="Equation.3">
                    <p:embed/>
                    <p:pic>
                      <p:nvPicPr>
                        <p:cNvPr id="284693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" y="1185"/>
                          <a:ext cx="419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4694" name="Line 17"/>
            <p:cNvSpPr>
              <a:spLocks noChangeShapeType="1"/>
            </p:cNvSpPr>
            <p:nvPr/>
          </p:nvSpPr>
          <p:spPr bwMode="auto">
            <a:xfrm>
              <a:off x="912" y="1377"/>
              <a:ext cx="48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84695" name="Object 18"/>
            <p:cNvGraphicFramePr>
              <a:graphicFrameLocks noChangeAspect="1"/>
            </p:cNvGraphicFramePr>
            <p:nvPr/>
          </p:nvGraphicFramePr>
          <p:xfrm>
            <a:off x="1968" y="1152"/>
            <a:ext cx="366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1" name="Equation" r:id="rId13" imgW="133480" imgH="124022" progId="Equation.3">
                    <p:embed/>
                  </p:oleObj>
                </mc:Choice>
                <mc:Fallback>
                  <p:oleObj name="Equation" r:id="rId13" imgW="133480" imgH="124022" progId="Equation.3">
                    <p:embed/>
                    <p:pic>
                      <p:nvPicPr>
                        <p:cNvPr id="284695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152"/>
                          <a:ext cx="366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4696" name="Line 19"/>
            <p:cNvSpPr>
              <a:spLocks noChangeShapeType="1"/>
            </p:cNvSpPr>
            <p:nvPr/>
          </p:nvSpPr>
          <p:spPr bwMode="auto">
            <a:xfrm flipH="1">
              <a:off x="1392" y="1377"/>
              <a:ext cx="48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4697" name="Oval 22"/>
            <p:cNvSpPr>
              <a:spLocks noChangeArrowheads="1"/>
            </p:cNvSpPr>
            <p:nvPr/>
          </p:nvSpPr>
          <p:spPr bwMode="auto">
            <a:xfrm>
              <a:off x="480" y="2400"/>
              <a:ext cx="1824" cy="1296"/>
            </a:xfrm>
            <a:prstGeom prst="ellipse">
              <a:avLst/>
            </a:prstGeom>
            <a:noFill/>
            <a:ln w="3492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Char char="•"/>
                <a:defRPr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itchFamily="34" charset="0"/>
                  <a:ea typeface="华文中宋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84678" name="Rectangle 24"/>
          <p:cNvSpPr>
            <a:spLocks noChangeArrowheads="1"/>
          </p:cNvSpPr>
          <p:nvPr/>
        </p:nvSpPr>
        <p:spPr bwMode="auto">
          <a:xfrm>
            <a:off x="0" y="0"/>
            <a:ext cx="91440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练习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： 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&lt;{2,3,6,12,24,36},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整除关系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&gt;</a:t>
            </a:r>
          </a:p>
        </p:txBody>
      </p:sp>
      <p:sp>
        <p:nvSpPr>
          <p:cNvPr id="284679" name="Rectangle 3"/>
          <p:cNvSpPr>
            <a:spLocks noChangeArrowheads="1"/>
          </p:cNvSpPr>
          <p:nvPr/>
        </p:nvSpPr>
        <p:spPr bwMode="auto">
          <a:xfrm>
            <a:off x="0" y="620713"/>
            <a:ext cx="9144000" cy="76200"/>
          </a:xfrm>
          <a:prstGeom prst="rect">
            <a:avLst/>
          </a:prstGeom>
          <a:gradFill rotWithShape="0">
            <a:gsLst>
              <a:gs pos="0">
                <a:srgbClr val="0E1C2A"/>
              </a:gs>
              <a:gs pos="50000">
                <a:srgbClr val="336699"/>
              </a:gs>
              <a:gs pos="100000">
                <a:srgbClr val="0E1C2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69B3F1"/>
              </a:buClr>
              <a:buFont typeface="Wingdings" pitchFamily="2" charset="2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98518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2192</Words>
  <Application>Microsoft Office PowerPoint</Application>
  <PresentationFormat>全屏显示(4:3)</PresentationFormat>
  <Paragraphs>203</Paragraphs>
  <Slides>17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6" baseType="lpstr">
      <vt:lpstr>等线</vt:lpstr>
      <vt:lpstr>等线 Light</vt:lpstr>
      <vt:lpstr>黑体</vt:lpstr>
      <vt:lpstr>华文中宋</vt:lpstr>
      <vt:lpstr>隶书</vt:lpstr>
      <vt:lpstr>宋体</vt:lpstr>
      <vt:lpstr>Arial</vt:lpstr>
      <vt:lpstr>Calibri</vt:lpstr>
      <vt:lpstr>Calibri Light</vt:lpstr>
      <vt:lpstr>MT Extra</vt:lpstr>
      <vt:lpstr>Symbol</vt:lpstr>
      <vt:lpstr>Tahoma</vt:lpstr>
      <vt:lpstr>Times New Roman</vt:lpstr>
      <vt:lpstr>Verdana</vt:lpstr>
      <vt:lpstr>Wingdings</vt:lpstr>
      <vt:lpstr>Office 主题​​</vt:lpstr>
      <vt:lpstr>2_Profile</vt:lpstr>
      <vt:lpstr>Image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</dc:creator>
  <cp:lastModifiedBy>liu</cp:lastModifiedBy>
  <cp:revision>1</cp:revision>
  <dcterms:created xsi:type="dcterms:W3CDTF">2021-10-28T14:24:05Z</dcterms:created>
  <dcterms:modified xsi:type="dcterms:W3CDTF">2021-10-28T14:25:20Z</dcterms:modified>
</cp:coreProperties>
</file>