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BD496-C87D-4489-9A43-B524370765E1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B35A-F229-47A5-BCBC-B18D832FA0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5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2F0CAB8-784E-40B4-B474-ADD0E6B07FB1}" type="slidenum">
              <a:rPr lang="en-US" altLang="zh-CN">
                <a:solidFill>
                  <a:prstClr val="black"/>
                </a:solidFill>
              </a:rPr>
              <a:pPr/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4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766659E1-8051-4A37-B1E3-A0FA88D9AF19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3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01D37040-4BB0-4BCA-A99F-19CFDDB757E3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43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E33EFF44-6A9C-4463-A74C-E69F85599674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5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0D604F4-9A76-4E01-AF0D-72668EA9A467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6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C9084B1-1CDE-425A-ACE4-1926FB4C73A5}" type="slidenum">
              <a:rPr lang="en-US" altLang="zh-CN">
                <a:solidFill>
                  <a:prstClr val="black"/>
                </a:solidFill>
              </a:rPr>
              <a:pPr/>
              <a:t>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5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C1123FE4-A2D9-43BB-A803-7344B80B2AE9}" type="slidenum">
              <a:rPr lang="en-US" altLang="zh-CN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6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FC1759C-B9B6-463F-B04C-5FA5652DCA52}" type="slidenum">
              <a:rPr lang="en-US" altLang="zh-CN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7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46DA5F8C-F520-41C8-8193-E9BCD45E41B5}" type="slidenum">
              <a:rPr lang="en-US" altLang="zh-CN">
                <a:solidFill>
                  <a:prstClr val="black"/>
                </a:solidFill>
              </a:rPr>
              <a:pPr/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82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299C6023-087C-4CCF-8AFC-4AD63B02244E}" type="slidenum">
              <a:rPr lang="en-US" altLang="zh-CN">
                <a:solidFill>
                  <a:prstClr val="black"/>
                </a:solidFill>
              </a:rPr>
              <a:pPr/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39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5C1D7B2E-7372-4080-B3E0-06615E3DAB09}" type="slidenum">
              <a:rPr lang="en-US" altLang="zh-CN">
                <a:solidFill>
                  <a:prstClr val="black"/>
                </a:solidFill>
              </a:rPr>
              <a:pPr/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02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AC46DAC-2497-4AB1-A358-BE3E6A036465}" type="slidenum">
              <a:rPr lang="en-US" altLang="zh-CN">
                <a:solidFill>
                  <a:prstClr val="black"/>
                </a:solidFill>
              </a:rPr>
              <a:pPr/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1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5B2D348-7570-4239-A5A5-0BA9B1E94EC2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423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B6B36-C107-480B-9B24-5971E68631A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80675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02AB2-7477-4D60-9C10-3CD9B235D8D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1246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CF0B8-3B14-4C5A-A20D-F4F39715B53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4610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9B97A-712C-48BB-A50C-700D0621CAD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5174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A25B6-A7B8-4D32-9996-C6787A89DF7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28316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A51C0-59E6-4D08-BB2D-5F6E6C3C7FC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69164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BD827-372F-4F1A-8DA4-86C0F7A831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5553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73D8F-BABE-466E-883C-24959C4BA35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887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C4ABC-BAAF-4C90-9CA3-44AADA4CABF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73861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7E5A8-E0EE-4E3A-A296-EC2BA510AF5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3418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0D13D7-0B10-461C-9F3B-0CF68650792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0359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40D54F-93C3-4316-ACF9-026D41780802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2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itchFamily="2" charset="2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华文中宋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华文中宋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华文中宋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64612" cy="5761037"/>
          </a:xfrm>
        </p:spPr>
        <p:txBody>
          <a:bodyPr/>
          <a:lstStyle/>
          <a:p>
            <a:pPr eaLnBrk="1" hangingPunct="1"/>
            <a:r>
              <a:rPr lang="zh-CN" altLang="en-US" sz="2800" smtClean="0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/>
              <a:t>函数，</a:t>
            </a:r>
            <a:r>
              <a:rPr lang="zh-CN" altLang="en-US" sz="2800" smtClean="0">
                <a:latin typeface="Times New Roman" pitchFamily="18" charset="0"/>
              </a:rPr>
              <a:t>从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到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的函数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，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i="1" baseline="30000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，函数的像与完全原像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>
                <a:latin typeface="Times New Roman" pitchFamily="18" charset="0"/>
              </a:rPr>
              <a:t>函数的性质：单射、满射、双射函数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>
                <a:latin typeface="Times New Roman" pitchFamily="18" charset="0"/>
              </a:rPr>
              <a:t>重要函数：恒等函数、常函数、单调函数、集合的特征函数、自然映射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/>
              <a:t>集合等势的定义与性质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/>
              <a:t>集合优势的定义与性质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/>
              <a:t>重要的集合等势以及优势的结果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/>
              <a:t>可数集与不可数集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/>
              <a:t>集合基数的定义</a:t>
            </a:r>
          </a:p>
          <a:p>
            <a:pPr eaLnBrk="1" hangingPunct="1">
              <a:buClr>
                <a:srgbClr val="FF9900"/>
              </a:buClr>
            </a:pPr>
            <a:endParaRPr lang="en-US" altLang="zh-CN" sz="2800" smtClean="0">
              <a:latin typeface="Times New Roman" pitchFamily="18" charset="0"/>
            </a:endParaRPr>
          </a:p>
        </p:txBody>
      </p:sp>
      <p:sp>
        <p:nvSpPr>
          <p:cNvPr id="61443" name="Rectangle 17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华文中宋" pitchFamily="2" charset="-122"/>
              </a:rPr>
              <a:t>第八章 </a:t>
            </a:r>
            <a:r>
              <a:rPr lang="zh-CN" altLang="en-US" sz="3200" b="1">
                <a:solidFill>
                  <a:srgbClr val="000000"/>
                </a:solidFill>
              </a:rPr>
              <a:t>习题课</a:t>
            </a:r>
          </a:p>
        </p:txBody>
      </p:sp>
    </p:spTree>
    <p:extLst>
      <p:ext uri="{BB962C8B-B14F-4D97-AF65-F5344CB8AC3E}">
        <p14:creationId xmlns:p14="http://schemas.microsoft.com/office/powerpoint/2010/main" val="25196819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8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9144000" cy="4752975"/>
          </a:xfrm>
        </p:spPr>
        <p:txBody>
          <a:bodyPr/>
          <a:lstStyle/>
          <a:p>
            <a:pPr marL="457200" indent="-457200" eaLnBrk="1" hangingPunct="1"/>
            <a:r>
              <a:rPr lang="en-US" altLang="zh-CN" sz="3200" smtClean="0">
                <a:latin typeface="Times New Roman" pitchFamily="18" charset="0"/>
              </a:rPr>
              <a:t>1.  </a:t>
            </a:r>
            <a:r>
              <a:rPr lang="zh-CN" altLang="en-US" sz="3200" smtClean="0">
                <a:latin typeface="Times New Roman" pitchFamily="18" charset="0"/>
              </a:rPr>
              <a:t>证明 </a:t>
            </a:r>
            <a:r>
              <a:rPr lang="en-US" altLang="zh-CN" sz="3200" i="1" smtClean="0">
                <a:latin typeface="Times New Roman" pitchFamily="18" charset="0"/>
              </a:rPr>
              <a:t>f</a:t>
            </a:r>
            <a:r>
              <a:rPr lang="en-US" altLang="zh-CN" sz="3200" smtClean="0">
                <a:latin typeface="Times New Roman" pitchFamily="18" charset="0"/>
              </a:rPr>
              <a:t>:</a:t>
            </a:r>
            <a:r>
              <a:rPr lang="en-US" altLang="zh-CN" sz="3200" i="1" smtClean="0">
                <a:latin typeface="Times New Roman" pitchFamily="18" charset="0"/>
              </a:rPr>
              <a:t>A</a:t>
            </a:r>
            <a:r>
              <a:rPr lang="en-US" altLang="zh-CN" sz="3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 smtClean="0">
                <a:latin typeface="Times New Roman" pitchFamily="18" charset="0"/>
              </a:rPr>
              <a:t>B</a:t>
            </a:r>
            <a:r>
              <a:rPr lang="zh-CN" altLang="en-US" sz="3200" smtClean="0">
                <a:latin typeface="Times New Roman" pitchFamily="18" charset="0"/>
              </a:rPr>
              <a:t>是满射的方法</a:t>
            </a:r>
            <a:r>
              <a:rPr lang="en-US" altLang="zh-CN" sz="3200" smtClean="0">
                <a:latin typeface="Times New Roman" pitchFamily="18" charset="0"/>
              </a:rPr>
              <a:t>: </a:t>
            </a:r>
          </a:p>
          <a:p>
            <a:pPr marL="457200" indent="-457200" eaLnBrk="1" hangingPunct="1"/>
            <a:r>
              <a:rPr lang="en-US" altLang="zh-CN" sz="3200" smtClean="0">
                <a:latin typeface="Times New Roman" pitchFamily="18" charset="0"/>
              </a:rPr>
              <a:t>     </a:t>
            </a:r>
            <a:r>
              <a:rPr lang="zh-CN" altLang="en-US" sz="3200" smtClean="0">
                <a:latin typeface="Times New Roman" pitchFamily="18" charset="0"/>
              </a:rPr>
              <a:t>任取 </a:t>
            </a:r>
            <a:r>
              <a:rPr lang="en-US" altLang="zh-CN" sz="3200" i="1" smtClean="0">
                <a:latin typeface="Times New Roman" pitchFamily="18" charset="0"/>
              </a:rPr>
              <a:t>y</a:t>
            </a:r>
            <a:r>
              <a:rPr lang="en-US" altLang="zh-CN" sz="32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3200" i="1" smtClean="0">
                <a:latin typeface="Times New Roman" pitchFamily="18" charset="0"/>
              </a:rPr>
              <a:t>B</a:t>
            </a:r>
            <a:r>
              <a:rPr lang="en-US" altLang="zh-CN" sz="3200" smtClean="0">
                <a:latin typeface="Times New Roman" pitchFamily="18" charset="0"/>
              </a:rPr>
              <a:t>, </a:t>
            </a:r>
            <a:r>
              <a:rPr lang="zh-CN" altLang="en-US" sz="3200" smtClean="0">
                <a:latin typeface="Times New Roman" pitchFamily="18" charset="0"/>
              </a:rPr>
              <a:t>找到 </a:t>
            </a:r>
            <a:r>
              <a:rPr lang="en-US" altLang="zh-CN" sz="3200" i="1" smtClean="0">
                <a:latin typeface="Times New Roman" pitchFamily="18" charset="0"/>
              </a:rPr>
              <a:t>x </a:t>
            </a:r>
            <a:r>
              <a:rPr lang="en-US" altLang="zh-CN" sz="3200" smtClean="0">
                <a:latin typeface="Times New Roman" pitchFamily="18" charset="0"/>
              </a:rPr>
              <a:t>(</a:t>
            </a:r>
            <a:r>
              <a:rPr lang="zh-CN" altLang="en-US" sz="3200" smtClean="0">
                <a:latin typeface="Times New Roman" pitchFamily="18" charset="0"/>
              </a:rPr>
              <a:t>即给出</a:t>
            </a:r>
            <a:r>
              <a:rPr lang="en-US" altLang="zh-CN" sz="3200" i="1" smtClean="0">
                <a:latin typeface="Times New Roman" pitchFamily="18" charset="0"/>
              </a:rPr>
              <a:t>x</a:t>
            </a:r>
            <a:r>
              <a:rPr lang="zh-CN" altLang="en-US" sz="3200" smtClean="0">
                <a:latin typeface="Times New Roman" pitchFamily="18" charset="0"/>
              </a:rPr>
              <a:t>的表示</a:t>
            </a:r>
            <a:r>
              <a:rPr lang="en-US" altLang="zh-CN" sz="3200" smtClean="0">
                <a:latin typeface="Times New Roman" pitchFamily="18" charset="0"/>
              </a:rPr>
              <a:t>)</a:t>
            </a:r>
            <a:r>
              <a:rPr lang="zh-CN" altLang="en-US" sz="3200" smtClean="0">
                <a:latin typeface="Times New Roman" pitchFamily="18" charset="0"/>
              </a:rPr>
              <a:t>或者证明存在</a:t>
            </a:r>
            <a:r>
              <a:rPr lang="en-US" altLang="zh-CN" sz="3200" i="1" smtClean="0">
                <a:latin typeface="Times New Roman" pitchFamily="18" charset="0"/>
              </a:rPr>
              <a:t>x</a:t>
            </a:r>
            <a:r>
              <a:rPr lang="en-US" altLang="zh-CN" sz="32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3200" i="1" smtClean="0">
                <a:latin typeface="Times New Roman" pitchFamily="18" charset="0"/>
              </a:rPr>
              <a:t>A</a:t>
            </a:r>
            <a:r>
              <a:rPr lang="zh-CN" altLang="en-US" sz="3200" smtClean="0">
                <a:latin typeface="Times New Roman" pitchFamily="18" charset="0"/>
              </a:rPr>
              <a:t>，使得</a:t>
            </a:r>
            <a:r>
              <a:rPr lang="en-US" altLang="zh-CN" sz="3200" i="1" smtClean="0">
                <a:latin typeface="Times New Roman" pitchFamily="18" charset="0"/>
              </a:rPr>
              <a:t>f</a:t>
            </a:r>
            <a:r>
              <a:rPr lang="en-US" altLang="zh-CN" sz="3200" smtClean="0">
                <a:latin typeface="Times New Roman" pitchFamily="18" charset="0"/>
              </a:rPr>
              <a:t>(</a:t>
            </a:r>
            <a:r>
              <a:rPr lang="en-US" altLang="zh-CN" sz="3200" i="1" smtClean="0">
                <a:latin typeface="Times New Roman" pitchFamily="18" charset="0"/>
              </a:rPr>
              <a:t>x</a:t>
            </a:r>
            <a:r>
              <a:rPr lang="en-US" altLang="zh-CN" sz="3200" smtClean="0">
                <a:latin typeface="Times New Roman" pitchFamily="18" charset="0"/>
              </a:rPr>
              <a:t>)=</a:t>
            </a:r>
            <a:r>
              <a:rPr lang="en-US" altLang="zh-CN" sz="3200" i="1" smtClean="0">
                <a:latin typeface="Times New Roman" pitchFamily="18" charset="0"/>
              </a:rPr>
              <a:t>y</a:t>
            </a:r>
            <a:r>
              <a:rPr lang="en-US" altLang="zh-CN" sz="3200" smtClean="0">
                <a:latin typeface="Times New Roman" pitchFamily="18" charset="0"/>
              </a:rPr>
              <a:t>. </a:t>
            </a:r>
          </a:p>
          <a:p>
            <a:pPr marL="457200" indent="-457200" eaLnBrk="1" hangingPunct="1"/>
            <a:endParaRPr lang="en-US" altLang="zh-CN" sz="3200" smtClean="0">
              <a:latin typeface="Times New Roman" pitchFamily="18" charset="0"/>
            </a:endParaRPr>
          </a:p>
          <a:p>
            <a:pPr marL="457200" indent="-457200" eaLnBrk="1" hangingPunct="1"/>
            <a:r>
              <a:rPr lang="en-US" altLang="zh-CN" sz="3200" smtClean="0">
                <a:latin typeface="Times New Roman" pitchFamily="18" charset="0"/>
              </a:rPr>
              <a:t>2.  </a:t>
            </a:r>
            <a:r>
              <a:rPr lang="zh-CN" altLang="en-US" sz="3200" smtClean="0">
                <a:latin typeface="Times New Roman" pitchFamily="18" charset="0"/>
              </a:rPr>
              <a:t>证明 </a:t>
            </a:r>
            <a:r>
              <a:rPr lang="en-US" altLang="zh-CN" sz="3200" i="1" smtClean="0">
                <a:latin typeface="Times New Roman" pitchFamily="18" charset="0"/>
              </a:rPr>
              <a:t>f</a:t>
            </a:r>
            <a:r>
              <a:rPr lang="en-US" altLang="zh-CN" sz="3200" smtClean="0">
                <a:latin typeface="Times New Roman" pitchFamily="18" charset="0"/>
              </a:rPr>
              <a:t>:</a:t>
            </a:r>
            <a:r>
              <a:rPr lang="en-US" altLang="zh-CN" sz="3200" i="1" smtClean="0">
                <a:latin typeface="Times New Roman" pitchFamily="18" charset="0"/>
              </a:rPr>
              <a:t>A</a:t>
            </a:r>
            <a:r>
              <a:rPr lang="en-US" altLang="zh-CN" sz="32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i="1" smtClean="0">
                <a:latin typeface="Times New Roman" pitchFamily="18" charset="0"/>
              </a:rPr>
              <a:t>B</a:t>
            </a:r>
            <a:r>
              <a:rPr lang="zh-CN" altLang="en-US" sz="3200" smtClean="0">
                <a:latin typeface="Times New Roman" pitchFamily="18" charset="0"/>
              </a:rPr>
              <a:t>不是满射的方法： </a:t>
            </a:r>
          </a:p>
          <a:p>
            <a:pPr marL="457200" indent="-457200" eaLnBrk="1" hangingPunct="1"/>
            <a:r>
              <a:rPr lang="zh-CN" altLang="en-US" sz="3200" smtClean="0">
                <a:latin typeface="Times New Roman" pitchFamily="18" charset="0"/>
              </a:rPr>
              <a:t>     找到 </a:t>
            </a:r>
            <a:r>
              <a:rPr lang="en-US" altLang="zh-CN" sz="3200" i="1" smtClean="0">
                <a:latin typeface="Times New Roman" pitchFamily="18" charset="0"/>
              </a:rPr>
              <a:t>y</a:t>
            </a:r>
            <a:r>
              <a:rPr lang="en-US" altLang="zh-CN" sz="32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3200" i="1" smtClean="0">
                <a:latin typeface="Times New Roman" pitchFamily="18" charset="0"/>
              </a:rPr>
              <a:t>B</a:t>
            </a:r>
            <a:r>
              <a:rPr lang="en-US" altLang="zh-CN" sz="3200" smtClean="0">
                <a:latin typeface="Times New Roman" pitchFamily="18" charset="0"/>
              </a:rPr>
              <a:t>, </a:t>
            </a:r>
            <a:r>
              <a:rPr lang="en-US" altLang="zh-CN" sz="3200" i="1" smtClean="0">
                <a:latin typeface="Times New Roman" pitchFamily="18" charset="0"/>
              </a:rPr>
              <a:t>y</a:t>
            </a:r>
            <a:r>
              <a:rPr lang="en-US" altLang="zh-CN" sz="3200" smtClean="0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altLang="zh-CN" sz="3200" smtClean="0">
                <a:latin typeface="Times New Roman" pitchFamily="18" charset="0"/>
              </a:rPr>
              <a:t>ran</a:t>
            </a:r>
            <a:r>
              <a:rPr lang="en-US" altLang="zh-CN" sz="3200" i="1" smtClean="0">
                <a:latin typeface="Times New Roman" pitchFamily="18" charset="0"/>
              </a:rPr>
              <a:t>f</a:t>
            </a:r>
            <a:r>
              <a:rPr lang="en-US" altLang="zh-CN" sz="3200" smtClean="0">
                <a:latin typeface="Times New Roman" pitchFamily="18" charset="0"/>
              </a:rPr>
              <a:t> </a:t>
            </a:r>
          </a:p>
        </p:txBody>
      </p:sp>
      <p:sp>
        <p:nvSpPr>
          <p:cNvPr id="70659" name="Rectangle 13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</a:rPr>
              <a:t>证明方法</a:t>
            </a:r>
          </a:p>
        </p:txBody>
      </p:sp>
    </p:spTree>
    <p:extLst>
      <p:ext uri="{BB962C8B-B14F-4D97-AF65-F5344CB8AC3E}">
        <p14:creationId xmlns:p14="http://schemas.microsoft.com/office/powerpoint/2010/main" val="2804015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eaLnBrk="0" hangingPunct="0"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eaLnBrk="0" hangingPunct="0"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eaLnBrk="0" hangingPunct="0"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eaLnBrk="0" hangingPunct="0"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fld id="{F42B1918-C548-43B2-8962-CCDC40A31B4E}" type="slidenum">
              <a:rPr lang="en-US" altLang="zh-CN" sz="1400" b="0" smtClean="0">
                <a:solidFill>
                  <a:srgbClr val="000000"/>
                </a:solidFill>
              </a:rPr>
              <a:pPr/>
              <a:t>11</a:t>
            </a:fld>
            <a:endParaRPr lang="en-US" altLang="zh-CN" sz="1400" b="0" smtClean="0">
              <a:solidFill>
                <a:srgbClr val="000000"/>
              </a:solidFill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6092825"/>
          </a:xfrm>
        </p:spPr>
        <p:txBody>
          <a:bodyPr/>
          <a:lstStyle/>
          <a:p>
            <a:pPr marL="457200" indent="-457200" eaLnBrk="1" hangingPunct="1"/>
            <a:r>
              <a:rPr lang="en-US" altLang="zh-CN" sz="2800" smtClean="0">
                <a:latin typeface="Times New Roman" pitchFamily="18" charset="0"/>
              </a:rPr>
              <a:t>3. </a:t>
            </a:r>
            <a:r>
              <a:rPr lang="zh-CN" altLang="en-US" sz="2800" smtClean="0">
                <a:latin typeface="Times New Roman" pitchFamily="18" charset="0"/>
              </a:rPr>
              <a:t>证明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是单射的方法</a:t>
            </a:r>
          </a:p>
          <a:p>
            <a:pPr marL="457200" indent="-457200" eaLnBrk="1" hangingPunct="1"/>
            <a:r>
              <a:rPr lang="zh-CN" altLang="en-US" sz="2800" smtClean="0">
                <a:latin typeface="Times New Roman" pitchFamily="18" charset="0"/>
              </a:rPr>
              <a:t>     方法一  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1</a:t>
            </a:r>
            <a:r>
              <a:rPr lang="en-US" altLang="zh-CN" sz="2800" smtClean="0">
                <a:latin typeface="Times New Roman" pitchFamily="18" charset="0"/>
              </a:rPr>
              <a:t>,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2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endParaRPr lang="en-US" altLang="zh-CN" sz="2800" i="1" smtClean="0">
              <a:latin typeface="Times New Roman" pitchFamily="18" charset="0"/>
            </a:endParaRPr>
          </a:p>
          <a:p>
            <a:pPr marL="457200" indent="-457200" eaLnBrk="1" hangingPunct="1"/>
            <a:r>
              <a:rPr lang="en-US" altLang="zh-CN" sz="2800" i="1" smtClean="0">
                <a:latin typeface="Times New Roman" pitchFamily="18" charset="0"/>
              </a:rPr>
              <a:t>                      f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1</a:t>
            </a:r>
            <a:r>
              <a:rPr lang="en-US" altLang="zh-CN" sz="2800" smtClean="0">
                <a:latin typeface="Times New Roman" pitchFamily="18" charset="0"/>
              </a:rPr>
              <a:t>)=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2</a:t>
            </a:r>
            <a:r>
              <a:rPr lang="en-US" altLang="zh-CN" sz="2800" smtClean="0">
                <a:latin typeface="Times New Roman" pitchFamily="18" charset="0"/>
              </a:rPr>
              <a:t>)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smtClean="0">
                <a:latin typeface="Times New Roman" pitchFamily="18" charset="0"/>
              </a:rPr>
              <a:t>         …            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1</a:t>
            </a:r>
            <a:r>
              <a:rPr lang="en-US" altLang="zh-CN" sz="2800" smtClean="0">
                <a:latin typeface="Times New Roman" pitchFamily="18" charset="0"/>
              </a:rPr>
              <a:t>=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2</a:t>
            </a:r>
            <a:r>
              <a:rPr lang="en-US" altLang="zh-CN" sz="2800" smtClean="0">
                <a:latin typeface="Times New Roman" pitchFamily="18" charset="0"/>
              </a:rPr>
              <a:t> </a:t>
            </a:r>
          </a:p>
          <a:p>
            <a:pPr marL="457200" indent="-457200" eaLnBrk="1" hangingPunct="1"/>
            <a:r>
              <a:rPr lang="en-US" altLang="zh-CN" sz="2800" smtClean="0">
                <a:latin typeface="Times New Roman" pitchFamily="18" charset="0"/>
              </a:rPr>
              <a:t>                      </a:t>
            </a:r>
            <a:r>
              <a:rPr lang="zh-CN" altLang="en-US" sz="2800" smtClean="0">
                <a:latin typeface="Times New Roman" pitchFamily="18" charset="0"/>
              </a:rPr>
              <a:t>推理前提          推理过程        推理结论 </a:t>
            </a:r>
          </a:p>
          <a:p>
            <a:pPr marL="457200" indent="-457200" eaLnBrk="1" hangingPunct="1"/>
            <a:r>
              <a:rPr lang="zh-CN" altLang="en-US" sz="1000" smtClean="0">
                <a:latin typeface="Times New Roman" pitchFamily="18" charset="0"/>
              </a:rPr>
              <a:t>      </a:t>
            </a:r>
          </a:p>
          <a:p>
            <a:pPr marL="457200" indent="-457200" eaLnBrk="1" hangingPunct="1"/>
            <a:r>
              <a:rPr lang="zh-CN" altLang="en-US" sz="2800" smtClean="0">
                <a:latin typeface="Times New Roman" pitchFamily="18" charset="0"/>
              </a:rPr>
              <a:t>     方法二  </a:t>
            </a:r>
            <a:r>
              <a:rPr lang="zh-CN" altLang="en-US" sz="280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1</a:t>
            </a:r>
            <a:r>
              <a:rPr lang="en-US" altLang="zh-CN" sz="2800" smtClean="0">
                <a:latin typeface="Times New Roman" pitchFamily="18" charset="0"/>
              </a:rPr>
              <a:t>,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2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,</a:t>
            </a:r>
            <a:endParaRPr lang="en-US" altLang="zh-CN" sz="2800" i="1" smtClean="0">
              <a:latin typeface="Times New Roman" pitchFamily="18" charset="0"/>
            </a:endParaRPr>
          </a:p>
          <a:p>
            <a:pPr marL="457200" indent="-457200" eaLnBrk="1" hangingPunct="1"/>
            <a:r>
              <a:rPr lang="en-US" altLang="zh-CN" sz="2800" i="1" smtClean="0">
                <a:latin typeface="Times New Roman" pitchFamily="18" charset="0"/>
              </a:rPr>
              <a:t>                       x</a:t>
            </a:r>
            <a:r>
              <a:rPr lang="en-US" altLang="zh-CN" sz="2800" baseline="-25000" smtClean="0">
                <a:latin typeface="Times New Roman" pitchFamily="18" charset="0"/>
              </a:rPr>
              <a:t>1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2</a:t>
            </a:r>
            <a:r>
              <a:rPr lang="en-US" altLang="zh-CN" sz="2800" smtClean="0">
                <a:latin typeface="Times New Roman" pitchFamily="18" charset="0"/>
              </a:rPr>
              <a:t>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800" smtClean="0">
                <a:latin typeface="Times New Roman" pitchFamily="18" charset="0"/>
              </a:rPr>
              <a:t>            …               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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1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2</a:t>
            </a:r>
            <a:r>
              <a:rPr lang="en-US" altLang="zh-CN" sz="2800" smtClean="0">
                <a:latin typeface="Times New Roman" pitchFamily="18" charset="0"/>
              </a:rPr>
              <a:t>) </a:t>
            </a:r>
          </a:p>
          <a:p>
            <a:pPr marL="457200" indent="-457200" eaLnBrk="1" hangingPunct="1"/>
            <a:r>
              <a:rPr lang="en-US" altLang="zh-CN" sz="2800" smtClean="0">
                <a:latin typeface="Times New Roman" pitchFamily="18" charset="0"/>
              </a:rPr>
              <a:t>                      </a:t>
            </a:r>
            <a:r>
              <a:rPr lang="zh-CN" altLang="en-US" sz="2800" smtClean="0">
                <a:latin typeface="Times New Roman" pitchFamily="18" charset="0"/>
              </a:rPr>
              <a:t>推理前提          推理过程        推理结论 </a:t>
            </a:r>
          </a:p>
          <a:p>
            <a:pPr marL="457200" indent="-457200" eaLnBrk="1" hangingPunct="1"/>
            <a:endParaRPr lang="zh-CN" altLang="en-US" sz="2800" smtClean="0">
              <a:latin typeface="Times New Roman" pitchFamily="18" charset="0"/>
            </a:endParaRPr>
          </a:p>
          <a:p>
            <a:pPr marL="457200" indent="-457200" eaLnBrk="1" hangingPunct="1"/>
            <a:r>
              <a:rPr lang="en-US" altLang="zh-CN" sz="2800" smtClean="0">
                <a:latin typeface="Times New Roman" pitchFamily="18" charset="0"/>
              </a:rPr>
              <a:t>4.  </a:t>
            </a:r>
            <a:r>
              <a:rPr lang="zh-CN" altLang="en-US" sz="2800" smtClean="0">
                <a:latin typeface="Times New Roman" pitchFamily="18" charset="0"/>
              </a:rPr>
              <a:t>证明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不是单射的方法：</a:t>
            </a:r>
          </a:p>
          <a:p>
            <a:pPr marL="457200" indent="-457200" eaLnBrk="1" hangingPunct="1"/>
            <a:r>
              <a:rPr lang="zh-CN" altLang="en-US" sz="2800" smtClean="0">
                <a:latin typeface="Times New Roman" pitchFamily="18" charset="0"/>
              </a:rPr>
              <a:t>     找到 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1</a:t>
            </a:r>
            <a:r>
              <a:rPr lang="en-US" altLang="zh-CN" sz="2800" smtClean="0">
                <a:latin typeface="Times New Roman" pitchFamily="18" charset="0"/>
              </a:rPr>
              <a:t>,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2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1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2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zh-CN" altLang="en-US" sz="2800" smtClean="0">
                <a:latin typeface="Times New Roman" pitchFamily="18" charset="0"/>
              </a:rPr>
              <a:t>且</a:t>
            </a:r>
            <a:r>
              <a:rPr lang="zh-CN" altLang="en-US" sz="2800" i="1" smtClean="0">
                <a:latin typeface="Times New Roman" pitchFamily="18" charset="0"/>
              </a:rPr>
              <a:t>  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1</a:t>
            </a:r>
            <a:r>
              <a:rPr lang="en-US" altLang="zh-CN" sz="2800" smtClean="0">
                <a:latin typeface="Times New Roman" pitchFamily="18" charset="0"/>
              </a:rPr>
              <a:t>)=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-25000" smtClean="0">
                <a:latin typeface="Times New Roman" pitchFamily="18" charset="0"/>
              </a:rPr>
              <a:t>2</a:t>
            </a:r>
            <a:r>
              <a:rPr lang="en-US" altLang="zh-CN" sz="2800" smtClean="0">
                <a:latin typeface="Times New Roman" pitchFamily="18" charset="0"/>
              </a:rPr>
              <a:t>)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</a:rPr>
              <a:t>证明方法</a:t>
            </a:r>
          </a:p>
        </p:txBody>
      </p:sp>
    </p:spTree>
    <p:extLst>
      <p:ext uri="{BB962C8B-B14F-4D97-AF65-F5344CB8AC3E}">
        <p14:creationId xmlns:p14="http://schemas.microsoft.com/office/powerpoint/2010/main" val="41528467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9"/>
          <p:cNvSpPr>
            <a:spLocks noChangeArrowheads="1"/>
          </p:cNvSpPr>
          <p:nvPr/>
        </p:nvSpPr>
        <p:spPr bwMode="auto">
          <a:xfrm>
            <a:off x="107950" y="620713"/>
            <a:ext cx="871378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71475" algn="l"/>
              </a:tabLst>
            </a:pPr>
            <a:r>
              <a:rPr lang="en-US" altLang="zh-CN" sz="2700" b="1">
                <a:solidFill>
                  <a:srgbClr val="000000"/>
                </a:solidFill>
                <a:latin typeface="Times New Roman" pitchFamily="18" charset="0"/>
              </a:rPr>
              <a:t>5.  </a:t>
            </a:r>
            <a:r>
              <a:rPr lang="zh-CN" altLang="en-US" sz="2700" b="1">
                <a:solidFill>
                  <a:srgbClr val="000000"/>
                </a:solidFill>
                <a:latin typeface="Times New Roman" pitchFamily="18" charset="0"/>
              </a:rPr>
              <a:t>设</a:t>
            </a:r>
            <a:r>
              <a:rPr lang="en-US" altLang="zh-CN" sz="27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7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CN" sz="27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700" b="1">
                <a:solidFill>
                  <a:srgbClr val="000000"/>
                </a:solidFill>
                <a:latin typeface="Times New Roman" pitchFamily="18" charset="0"/>
              </a:rPr>
              <a:t>为二集合</a:t>
            </a:r>
            <a:r>
              <a:rPr lang="en-US" altLang="zh-CN" sz="27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sz="2700" b="1">
                <a:solidFill>
                  <a:srgbClr val="000000"/>
                </a:solidFill>
                <a:latin typeface="Times New Roman" pitchFamily="18" charset="0"/>
              </a:rPr>
              <a:t>证明：如果</a:t>
            </a:r>
            <a:r>
              <a:rPr lang="en-US" altLang="zh-CN" sz="27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700" b="1">
                <a:solidFill>
                  <a:srgbClr val="000000"/>
                </a:solidFill>
                <a:latin typeface="Times New Roman" pitchFamily="18" charset="0"/>
              </a:rPr>
              <a:t>≈</a:t>
            </a:r>
            <a:r>
              <a:rPr lang="en-US" altLang="zh-CN" sz="27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700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zh-CN" altLang="en-US" sz="2700" b="1">
                <a:solidFill>
                  <a:srgbClr val="000000"/>
                </a:solidFill>
                <a:latin typeface="Times New Roman" pitchFamily="18" charset="0"/>
              </a:rPr>
              <a:t>则</a:t>
            </a:r>
            <a:r>
              <a:rPr lang="en-US" altLang="zh-CN" sz="2700" b="1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7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7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700" b="1">
                <a:solidFill>
                  <a:srgbClr val="000000"/>
                </a:solidFill>
                <a:latin typeface="Times New Roman" pitchFamily="18" charset="0"/>
              </a:rPr>
              <a:t>)≈</a:t>
            </a:r>
            <a:r>
              <a:rPr lang="en-US" altLang="zh-CN" sz="2700" b="1" i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zh-CN" sz="27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7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700" b="1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4055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9144000" cy="5445125"/>
          </a:xfrm>
        </p:spPr>
        <p:txBody>
          <a:bodyPr/>
          <a:lstStyle/>
          <a:p>
            <a:pPr eaLnBrk="1" hangingPunct="1"/>
            <a:r>
              <a:rPr lang="zh-CN" altLang="en-US" sz="2700" smtClean="0">
                <a:latin typeface="Times New Roman" pitchFamily="18" charset="0"/>
              </a:rPr>
              <a:t>证明</a:t>
            </a:r>
            <a:r>
              <a:rPr lang="en-US" altLang="zh-CN" sz="2700" smtClean="0">
                <a:latin typeface="Times New Roman" pitchFamily="18" charset="0"/>
              </a:rPr>
              <a:t>: </a:t>
            </a:r>
            <a:r>
              <a:rPr lang="zh-CN" altLang="en-US" sz="2700" smtClean="0">
                <a:latin typeface="Times New Roman" pitchFamily="18" charset="0"/>
              </a:rPr>
              <a:t>因为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≈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en-US" altLang="zh-CN" sz="2700" smtClean="0">
                <a:latin typeface="Times New Roman" pitchFamily="18" charset="0"/>
              </a:rPr>
              <a:t>, </a:t>
            </a:r>
            <a:r>
              <a:rPr lang="zh-CN" altLang="en-US" sz="2700" smtClean="0">
                <a:latin typeface="Times New Roman" pitchFamily="18" charset="0"/>
              </a:rPr>
              <a:t>存在双射函数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: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en-US" altLang="zh-CN" sz="2700" smtClean="0">
                <a:latin typeface="Times New Roman" pitchFamily="18" charset="0"/>
              </a:rPr>
              <a:t>, </a:t>
            </a:r>
            <a:r>
              <a:rPr lang="zh-CN" altLang="en-US" sz="2700" smtClean="0">
                <a:latin typeface="Times New Roman" pitchFamily="18" charset="0"/>
              </a:rPr>
              <a:t>反函数 </a:t>
            </a:r>
            <a:r>
              <a:rPr lang="en-US" altLang="zh-CN" sz="2700" i="1" smtClean="0">
                <a:latin typeface="Times New Roman" pitchFamily="18" charset="0"/>
              </a:rPr>
              <a:t>f </a:t>
            </a:r>
            <a:r>
              <a:rPr lang="en-US" altLang="zh-CN" sz="2700" baseline="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700" baseline="30000" smtClean="0">
                <a:latin typeface="Times New Roman" pitchFamily="18" charset="0"/>
              </a:rPr>
              <a:t>1</a:t>
            </a:r>
            <a:r>
              <a:rPr lang="en-US" altLang="zh-CN" sz="2700" smtClean="0">
                <a:latin typeface="Times New Roman" pitchFamily="18" charset="0"/>
              </a:rPr>
              <a:t>: 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en-US" altLang="zh-CN" sz="27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endParaRPr lang="en-US" altLang="zh-CN" sz="270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700" smtClean="0">
                <a:latin typeface="Times New Roman" pitchFamily="18" charset="0"/>
              </a:rPr>
              <a:t>构造函数  </a:t>
            </a:r>
            <a:r>
              <a:rPr lang="en-US" altLang="zh-CN" sz="2700" i="1" smtClean="0">
                <a:latin typeface="Times New Roman" pitchFamily="18" charset="0"/>
              </a:rPr>
              <a:t>g</a:t>
            </a:r>
            <a:r>
              <a:rPr lang="en-US" altLang="zh-CN" sz="2700" smtClean="0">
                <a:latin typeface="Times New Roman" pitchFamily="18" charset="0"/>
              </a:rPr>
              <a:t>:</a:t>
            </a:r>
            <a:r>
              <a:rPr lang="en-US" altLang="zh-CN" sz="2700" i="1" smtClean="0">
                <a:latin typeface="Times New Roman" pitchFamily="18" charset="0"/>
              </a:rPr>
              <a:t>P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) </a:t>
            </a:r>
            <a:r>
              <a:rPr lang="en-US" altLang="zh-CN" sz="27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700" i="1" smtClean="0">
                <a:latin typeface="Times New Roman" pitchFamily="18" charset="0"/>
              </a:rPr>
              <a:t>P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en-US" altLang="zh-CN" sz="2700" smtClean="0">
                <a:latin typeface="Times New Roman" pitchFamily="18" charset="0"/>
              </a:rPr>
              <a:t>), </a:t>
            </a:r>
            <a:endParaRPr lang="en-US" altLang="zh-CN" sz="2700" i="1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700" i="1" smtClean="0">
                <a:latin typeface="Times New Roman" pitchFamily="18" charset="0"/>
              </a:rPr>
              <a:t>            g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smtClean="0">
                <a:latin typeface="Times New Roman" pitchFamily="18" charset="0"/>
              </a:rPr>
              <a:t>) =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smtClean="0">
                <a:latin typeface="Times New Roman" pitchFamily="18" charset="0"/>
              </a:rPr>
              <a:t>)</a:t>
            </a:r>
            <a:r>
              <a:rPr lang="zh-CN" altLang="en-US" sz="2700" smtClean="0">
                <a:latin typeface="Times New Roman" pitchFamily="18" charset="0"/>
              </a:rPr>
              <a:t>，</a:t>
            </a:r>
            <a:r>
              <a:rPr lang="zh-CN" altLang="en-US" sz="270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  </a:t>
            </a:r>
            <a:r>
              <a:rPr lang="zh-CN" altLang="en-US" sz="2700" smtClean="0">
                <a:latin typeface="Times New Roman" pitchFamily="18" charset="0"/>
              </a:rPr>
              <a:t>（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smtClean="0">
                <a:latin typeface="Times New Roman" pitchFamily="18" charset="0"/>
              </a:rPr>
              <a:t>)</a:t>
            </a:r>
            <a:r>
              <a:rPr lang="zh-CN" altLang="en-US" sz="2700" smtClean="0">
                <a:latin typeface="Times New Roman" pitchFamily="18" charset="0"/>
              </a:rPr>
              <a:t>是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zh-CN" altLang="en-US" sz="2700" smtClean="0">
                <a:latin typeface="Times New Roman" pitchFamily="18" charset="0"/>
              </a:rPr>
              <a:t>在函数 </a:t>
            </a:r>
            <a:r>
              <a:rPr lang="en-US" altLang="zh-CN" sz="2700" i="1" smtClean="0">
                <a:latin typeface="Times New Roman" pitchFamily="18" charset="0"/>
              </a:rPr>
              <a:t>f </a:t>
            </a:r>
            <a:r>
              <a:rPr lang="zh-CN" altLang="en-US" sz="2700" smtClean="0">
                <a:latin typeface="Times New Roman" pitchFamily="18" charset="0"/>
              </a:rPr>
              <a:t>下的像） </a:t>
            </a:r>
          </a:p>
          <a:p>
            <a:pPr eaLnBrk="1" hangingPunct="1"/>
            <a:endParaRPr lang="zh-CN" altLang="en-US" sz="100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700" smtClean="0">
                <a:latin typeface="Times New Roman" pitchFamily="18" charset="0"/>
              </a:rPr>
              <a:t>证明 </a:t>
            </a:r>
            <a:r>
              <a:rPr lang="en-US" altLang="zh-CN" sz="2700" i="1" smtClean="0">
                <a:latin typeface="Times New Roman" pitchFamily="18" charset="0"/>
              </a:rPr>
              <a:t>g </a:t>
            </a:r>
            <a:r>
              <a:rPr lang="zh-CN" altLang="en-US" sz="2700" smtClean="0">
                <a:latin typeface="Times New Roman" pitchFamily="18" charset="0"/>
              </a:rPr>
              <a:t>的满射性</a:t>
            </a:r>
            <a:r>
              <a:rPr lang="en-US" altLang="zh-CN" sz="2700" smtClean="0">
                <a:latin typeface="Times New Roman" pitchFamily="18" charset="0"/>
              </a:rPr>
              <a:t>. </a:t>
            </a:r>
            <a:r>
              <a:rPr lang="zh-CN" altLang="en-US" sz="2700" smtClean="0">
                <a:latin typeface="Times New Roman" pitchFamily="18" charset="0"/>
              </a:rPr>
              <a:t>对于任何</a:t>
            </a:r>
            <a:r>
              <a:rPr lang="en-US" altLang="zh-CN" sz="2700" i="1" smtClean="0">
                <a:latin typeface="Times New Roman" pitchFamily="18" charset="0"/>
              </a:rPr>
              <a:t>S </a:t>
            </a:r>
            <a:r>
              <a:rPr lang="en-US" altLang="zh-CN" sz="270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en-US" altLang="zh-CN" sz="2700" smtClean="0">
                <a:latin typeface="Times New Roman" pitchFamily="18" charset="0"/>
              </a:rPr>
              <a:t>, </a:t>
            </a:r>
            <a:r>
              <a:rPr lang="zh-CN" altLang="en-US" sz="2700" smtClean="0">
                <a:latin typeface="Times New Roman" pitchFamily="18" charset="0"/>
              </a:rPr>
              <a:t>存在 </a:t>
            </a:r>
            <a:r>
              <a:rPr lang="en-US" altLang="zh-CN" sz="2700" i="1" smtClean="0">
                <a:latin typeface="Times New Roman" pitchFamily="18" charset="0"/>
              </a:rPr>
              <a:t>f </a:t>
            </a:r>
            <a:r>
              <a:rPr lang="en-US" altLang="zh-CN" sz="2700" baseline="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700" baseline="30000" smtClean="0">
                <a:latin typeface="Times New Roman" pitchFamily="18" charset="0"/>
              </a:rPr>
              <a:t>1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S</a:t>
            </a:r>
            <a:r>
              <a:rPr lang="en-US" altLang="zh-CN" sz="2700" smtClean="0">
                <a:latin typeface="Times New Roman" pitchFamily="18" charset="0"/>
              </a:rPr>
              <a:t>) </a:t>
            </a:r>
            <a:r>
              <a:rPr lang="en-US" altLang="zh-CN" sz="2700" smtClean="0"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, </a:t>
            </a:r>
            <a:r>
              <a:rPr lang="zh-CN" altLang="en-US" sz="2700" smtClean="0">
                <a:latin typeface="Times New Roman" pitchFamily="18" charset="0"/>
              </a:rPr>
              <a:t>且</a:t>
            </a:r>
          </a:p>
          <a:p>
            <a:pPr eaLnBrk="1" hangingPunct="1"/>
            <a:r>
              <a:rPr lang="zh-CN" altLang="en-US" sz="2700" smtClean="0">
                <a:latin typeface="Times New Roman" pitchFamily="18" charset="0"/>
              </a:rPr>
              <a:t>                   </a:t>
            </a:r>
            <a:r>
              <a:rPr lang="en-US" altLang="zh-CN" sz="2700" i="1" smtClean="0">
                <a:latin typeface="Times New Roman" pitchFamily="18" charset="0"/>
              </a:rPr>
              <a:t>g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f </a:t>
            </a:r>
            <a:r>
              <a:rPr lang="en-US" altLang="zh-CN" sz="2700" baseline="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700" baseline="30000" smtClean="0">
                <a:latin typeface="Times New Roman" pitchFamily="18" charset="0"/>
              </a:rPr>
              <a:t>1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S</a:t>
            </a:r>
            <a:r>
              <a:rPr lang="en-US" altLang="zh-CN" sz="2700" smtClean="0">
                <a:latin typeface="Times New Roman" pitchFamily="18" charset="0"/>
              </a:rPr>
              <a:t>)) =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700" baseline="-16000" smtClean="0">
                <a:solidFill>
                  <a:srgbClr val="000000"/>
                </a:solidFill>
                <a:sym typeface="Symbol" pitchFamily="18" charset="2"/>
              </a:rPr>
              <a:t></a:t>
            </a:r>
            <a:r>
              <a:rPr lang="en-US" altLang="zh-CN" sz="270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700" i="1" smtClean="0">
                <a:latin typeface="Times New Roman" pitchFamily="18" charset="0"/>
              </a:rPr>
              <a:t>f </a:t>
            </a:r>
            <a:r>
              <a:rPr lang="en-US" altLang="zh-CN" sz="2700" baseline="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700" baseline="30000" smtClean="0">
                <a:latin typeface="Times New Roman" pitchFamily="18" charset="0"/>
              </a:rPr>
              <a:t>1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S</a:t>
            </a:r>
            <a:r>
              <a:rPr lang="en-US" altLang="zh-CN" sz="2700" smtClean="0">
                <a:latin typeface="Times New Roman" pitchFamily="18" charset="0"/>
              </a:rPr>
              <a:t>) = </a:t>
            </a:r>
            <a:r>
              <a:rPr lang="en-US" altLang="zh-CN" sz="2700" i="1" smtClean="0">
                <a:latin typeface="Times New Roman" pitchFamily="18" charset="0"/>
              </a:rPr>
              <a:t>S</a:t>
            </a:r>
            <a:r>
              <a:rPr lang="en-US" altLang="zh-CN" sz="2700" smtClean="0">
                <a:latin typeface="Times New Roman" pitchFamily="18" charset="0"/>
              </a:rPr>
              <a:t> </a:t>
            </a:r>
          </a:p>
          <a:p>
            <a:pPr eaLnBrk="1" hangingPunct="1"/>
            <a:endParaRPr lang="en-US" altLang="zh-CN" sz="100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700" smtClean="0">
                <a:latin typeface="Times New Roman" pitchFamily="18" charset="0"/>
              </a:rPr>
              <a:t>证明</a:t>
            </a:r>
            <a:r>
              <a:rPr lang="en-US" altLang="zh-CN" sz="2700" i="1" smtClean="0">
                <a:latin typeface="Times New Roman" pitchFamily="18" charset="0"/>
              </a:rPr>
              <a:t>g</a:t>
            </a:r>
            <a:r>
              <a:rPr lang="zh-CN" altLang="en-US" sz="2700" smtClean="0">
                <a:latin typeface="Times New Roman" pitchFamily="18" charset="0"/>
              </a:rPr>
              <a:t>的单射性</a:t>
            </a:r>
            <a:r>
              <a:rPr lang="en-US" altLang="zh-CN" sz="2700" smtClean="0">
                <a:latin typeface="Times New Roman" pitchFamily="18" charset="0"/>
              </a:rPr>
              <a:t>.  </a:t>
            </a:r>
          </a:p>
          <a:p>
            <a:pPr eaLnBrk="1" hangingPunct="1"/>
            <a:r>
              <a:rPr lang="en-US" altLang="zh-CN" sz="2700" smtClean="0">
                <a:latin typeface="Times New Roman" pitchFamily="18" charset="0"/>
              </a:rPr>
              <a:t>                   </a:t>
            </a:r>
            <a:r>
              <a:rPr lang="en-US" altLang="zh-CN" sz="2700" i="1" smtClean="0">
                <a:latin typeface="Times New Roman" pitchFamily="18" charset="0"/>
              </a:rPr>
              <a:t>g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baseline="-25000" smtClean="0">
                <a:latin typeface="Times New Roman" pitchFamily="18" charset="0"/>
              </a:rPr>
              <a:t>1</a:t>
            </a:r>
            <a:r>
              <a:rPr lang="en-US" altLang="zh-CN" sz="2700" smtClean="0">
                <a:latin typeface="Times New Roman" pitchFamily="18" charset="0"/>
              </a:rPr>
              <a:t>) = </a:t>
            </a:r>
            <a:r>
              <a:rPr lang="en-US" altLang="zh-CN" sz="2700" i="1" smtClean="0">
                <a:latin typeface="Times New Roman" pitchFamily="18" charset="0"/>
              </a:rPr>
              <a:t>g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baseline="-25000" smtClean="0">
                <a:latin typeface="Times New Roman" pitchFamily="18" charset="0"/>
              </a:rPr>
              <a:t>2</a:t>
            </a:r>
            <a:r>
              <a:rPr lang="en-US" altLang="zh-CN" sz="2700" smtClean="0">
                <a:latin typeface="Times New Roman" pitchFamily="18" charset="0"/>
              </a:rPr>
              <a:t>) </a:t>
            </a:r>
            <a:r>
              <a:rPr lang="en-US" altLang="zh-CN" sz="27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700" smtClean="0">
                <a:latin typeface="Times New Roman" pitchFamily="18" charset="0"/>
              </a:rPr>
              <a:t>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baseline="-25000" smtClean="0">
                <a:latin typeface="Times New Roman" pitchFamily="18" charset="0"/>
              </a:rPr>
              <a:t>1</a:t>
            </a:r>
            <a:r>
              <a:rPr lang="en-US" altLang="zh-CN" sz="2700" smtClean="0">
                <a:latin typeface="Times New Roman" pitchFamily="18" charset="0"/>
              </a:rPr>
              <a:t>) =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baseline="-25000" smtClean="0">
                <a:latin typeface="Times New Roman" pitchFamily="18" charset="0"/>
              </a:rPr>
              <a:t>2</a:t>
            </a:r>
            <a:r>
              <a:rPr lang="en-US" altLang="zh-CN" sz="2700" smtClean="0">
                <a:latin typeface="Times New Roman" pitchFamily="18" charset="0"/>
              </a:rPr>
              <a:t>) </a:t>
            </a:r>
            <a:endParaRPr lang="en-US" altLang="zh-CN" sz="2700" smtClean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sz="2700" smtClean="0">
                <a:latin typeface="Times New Roman" pitchFamily="18" charset="0"/>
                <a:sym typeface="Symbol" pitchFamily="18" charset="2"/>
              </a:rPr>
              <a:t>              </a:t>
            </a:r>
            <a:r>
              <a:rPr lang="en-US" altLang="zh-CN" sz="2700" smtClean="0">
                <a:latin typeface="Times New Roman" pitchFamily="18" charset="0"/>
              </a:rPr>
              <a:t> </a:t>
            </a:r>
            <a:r>
              <a:rPr lang="en-US" altLang="zh-CN" sz="2700" i="1" smtClean="0">
                <a:latin typeface="Times New Roman" pitchFamily="18" charset="0"/>
              </a:rPr>
              <a:t>f </a:t>
            </a:r>
            <a:r>
              <a:rPr lang="en-US" altLang="zh-CN" sz="2700" baseline="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700" baseline="30000" smtClean="0">
                <a:latin typeface="Times New Roman" pitchFamily="18" charset="0"/>
              </a:rPr>
              <a:t>1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baseline="-25000" smtClean="0">
                <a:latin typeface="Times New Roman" pitchFamily="18" charset="0"/>
              </a:rPr>
              <a:t>1</a:t>
            </a:r>
            <a:r>
              <a:rPr lang="en-US" altLang="zh-CN" sz="2700" smtClean="0">
                <a:latin typeface="Times New Roman" pitchFamily="18" charset="0"/>
              </a:rPr>
              <a:t>) = </a:t>
            </a:r>
            <a:r>
              <a:rPr lang="en-US" altLang="zh-CN" sz="2700" i="1" smtClean="0">
                <a:latin typeface="Times New Roman" pitchFamily="18" charset="0"/>
              </a:rPr>
              <a:t>f </a:t>
            </a:r>
            <a:r>
              <a:rPr lang="en-US" altLang="zh-CN" sz="2700" baseline="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700" baseline="30000" smtClean="0">
                <a:latin typeface="Times New Roman" pitchFamily="18" charset="0"/>
              </a:rPr>
              <a:t>1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baseline="-25000" smtClean="0">
                <a:latin typeface="Times New Roman" pitchFamily="18" charset="0"/>
              </a:rPr>
              <a:t>2</a:t>
            </a:r>
            <a:r>
              <a:rPr lang="en-US" altLang="zh-CN" sz="2700" smtClean="0">
                <a:latin typeface="Times New Roman" pitchFamily="18" charset="0"/>
              </a:rPr>
              <a:t>)) </a:t>
            </a:r>
            <a:endParaRPr lang="en-US" altLang="zh-CN" sz="2700" smtClean="0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sz="2700" smtClean="0">
                <a:latin typeface="Times New Roman" pitchFamily="18" charset="0"/>
                <a:sym typeface="Symbol" pitchFamily="18" charset="2"/>
              </a:rPr>
              <a:t>              </a:t>
            </a:r>
            <a:r>
              <a:rPr lang="en-US" altLang="zh-CN" sz="2700" smtClean="0">
                <a:latin typeface="Times New Roman" pitchFamily="18" charset="0"/>
              </a:rPr>
              <a:t> </a:t>
            </a:r>
            <a:r>
              <a:rPr lang="en-US" altLang="zh-CN" sz="2700" i="1" smtClean="0">
                <a:latin typeface="Times New Roman" pitchFamily="18" charset="0"/>
              </a:rPr>
              <a:t>I</a:t>
            </a:r>
            <a:r>
              <a:rPr lang="en-US" altLang="zh-CN" sz="2700" i="1" baseline="-25000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baseline="-25000" smtClean="0">
                <a:latin typeface="Times New Roman" pitchFamily="18" charset="0"/>
              </a:rPr>
              <a:t>1</a:t>
            </a:r>
            <a:r>
              <a:rPr lang="en-US" altLang="zh-CN" sz="2700" smtClean="0">
                <a:latin typeface="Times New Roman" pitchFamily="18" charset="0"/>
              </a:rPr>
              <a:t>) = </a:t>
            </a:r>
            <a:r>
              <a:rPr lang="en-US" altLang="zh-CN" sz="2700" i="1" smtClean="0">
                <a:latin typeface="Times New Roman" pitchFamily="18" charset="0"/>
              </a:rPr>
              <a:t>I</a:t>
            </a:r>
            <a:r>
              <a:rPr lang="en-US" altLang="zh-CN" sz="2700" i="1" baseline="-25000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baseline="-25000" smtClean="0">
                <a:latin typeface="Times New Roman" pitchFamily="18" charset="0"/>
              </a:rPr>
              <a:t>2</a:t>
            </a:r>
            <a:r>
              <a:rPr lang="en-US" altLang="zh-CN" sz="2700" smtClean="0">
                <a:latin typeface="Times New Roman" pitchFamily="18" charset="0"/>
              </a:rPr>
              <a:t>) </a:t>
            </a:r>
            <a:r>
              <a:rPr lang="en-US" altLang="zh-CN" sz="270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700" smtClean="0">
                <a:latin typeface="Times New Roman" pitchFamily="18" charset="0"/>
              </a:rPr>
              <a:t> 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baseline="-25000" smtClean="0">
                <a:latin typeface="Times New Roman" pitchFamily="18" charset="0"/>
              </a:rPr>
              <a:t>1</a:t>
            </a:r>
            <a:r>
              <a:rPr lang="en-US" altLang="zh-CN" sz="2700" smtClean="0">
                <a:latin typeface="Times New Roman" pitchFamily="18" charset="0"/>
              </a:rPr>
              <a:t>=</a:t>
            </a:r>
            <a:r>
              <a:rPr lang="en-US" altLang="zh-CN" sz="2700" i="1" smtClean="0">
                <a:latin typeface="Times New Roman" pitchFamily="18" charset="0"/>
              </a:rPr>
              <a:t>T</a:t>
            </a:r>
            <a:r>
              <a:rPr lang="en-US" altLang="zh-CN" sz="2700" baseline="-25000" smtClean="0">
                <a:latin typeface="Times New Roman" pitchFamily="18" charset="0"/>
              </a:rPr>
              <a:t>2</a:t>
            </a:r>
          </a:p>
          <a:p>
            <a:pPr eaLnBrk="1" hangingPunct="1"/>
            <a:endParaRPr lang="en-US" altLang="zh-CN" sz="1000" smtClean="0">
              <a:latin typeface="Times New Roman" pitchFamily="18" charset="0"/>
            </a:endParaRPr>
          </a:p>
          <a:p>
            <a:pPr eaLnBrk="1" hangingPunct="1"/>
            <a:r>
              <a:rPr lang="zh-CN" altLang="en-US" sz="2700" smtClean="0">
                <a:latin typeface="Times New Roman" pitchFamily="18" charset="0"/>
              </a:rPr>
              <a:t>综合上述得到</a:t>
            </a:r>
            <a:r>
              <a:rPr lang="en-US" altLang="zh-CN" sz="2700" i="1" smtClean="0">
                <a:latin typeface="Times New Roman" pitchFamily="18" charset="0"/>
              </a:rPr>
              <a:t>P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)≈</a:t>
            </a:r>
            <a:r>
              <a:rPr lang="en-US" altLang="zh-CN" sz="2700" i="1" smtClean="0">
                <a:latin typeface="Times New Roman" pitchFamily="18" charset="0"/>
              </a:rPr>
              <a:t>P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en-US" altLang="zh-CN" sz="2700" smtClean="0">
                <a:latin typeface="Times New Roman" pitchFamily="18" charset="0"/>
              </a:rPr>
              <a:t>). </a:t>
            </a:r>
          </a:p>
        </p:txBody>
      </p:sp>
      <p:sp>
        <p:nvSpPr>
          <p:cNvPr id="72708" name="Rectangle 12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练习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280050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6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9144000" cy="609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itchFamily="18" charset="0"/>
              </a:rPr>
              <a:t>方法一：直接构造从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到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的双射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zh-CN" altLang="en-US" sz="2800" smtClean="0">
                <a:latin typeface="Times New Roman" pitchFamily="18" charset="0"/>
              </a:rPr>
              <a:t>即定义一个从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到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的函数 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i="1" smtClean="0">
                <a:latin typeface="Times New Roman" pitchFamily="18" charset="0"/>
              </a:rPr>
              <a:t>，</a:t>
            </a:r>
            <a:r>
              <a:rPr lang="zh-CN" altLang="en-US" sz="2800" smtClean="0">
                <a:latin typeface="Times New Roman" pitchFamily="18" charset="0"/>
              </a:rPr>
              <a:t>证明 </a:t>
            </a:r>
            <a:r>
              <a:rPr lang="en-US" altLang="zh-CN" sz="2800" i="1" smtClean="0">
                <a:latin typeface="Times New Roman" pitchFamily="18" charset="0"/>
              </a:rPr>
              <a:t>f </a:t>
            </a:r>
            <a:r>
              <a:rPr lang="zh-CN" altLang="en-US" sz="2800" smtClean="0">
                <a:latin typeface="Times New Roman" pitchFamily="18" charset="0"/>
              </a:rPr>
              <a:t>的满射性，证明 </a:t>
            </a:r>
            <a:r>
              <a:rPr lang="en-US" altLang="zh-CN" sz="2800" i="1" smtClean="0">
                <a:latin typeface="Times New Roman" pitchFamily="18" charset="0"/>
              </a:rPr>
              <a:t>f </a:t>
            </a:r>
            <a:r>
              <a:rPr lang="zh-CN" altLang="en-US" sz="2800" smtClean="0">
                <a:latin typeface="Times New Roman" pitchFamily="18" charset="0"/>
              </a:rPr>
              <a:t>的单射性</a:t>
            </a:r>
          </a:p>
          <a:p>
            <a:pPr eaLnBrk="1" hangingPunct="1">
              <a:lnSpc>
                <a:spcPct val="90000"/>
              </a:lnSpc>
            </a:pPr>
            <a:endParaRPr lang="zh-CN" altLang="en-US" sz="10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itchFamily="18" charset="0"/>
              </a:rPr>
              <a:t>方法二：利用定理</a:t>
            </a:r>
            <a:r>
              <a:rPr lang="en-US" altLang="zh-CN" sz="2800" smtClean="0">
                <a:latin typeface="Times New Roman" pitchFamily="18" charset="0"/>
              </a:rPr>
              <a:t>8.8</a:t>
            </a:r>
            <a:r>
              <a:rPr lang="zh-CN" altLang="en-US" sz="2800" smtClean="0">
                <a:latin typeface="Times New Roman" pitchFamily="18" charset="0"/>
              </a:rPr>
              <a:t>，构造两个单射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B </a:t>
            </a:r>
            <a:r>
              <a:rPr lang="zh-CN" altLang="en-US" sz="2800" smtClean="0">
                <a:latin typeface="Times New Roman" pitchFamily="18" charset="0"/>
              </a:rPr>
              <a:t>和 </a:t>
            </a:r>
            <a:r>
              <a:rPr lang="en-US" altLang="zh-CN" sz="2800" i="1" smtClean="0">
                <a:latin typeface="Times New Roman" pitchFamily="18" charset="0"/>
              </a:rPr>
              <a:t>g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. </a:t>
            </a:r>
            <a:r>
              <a:rPr lang="zh-CN" altLang="en-US" sz="2800" smtClean="0">
                <a:latin typeface="Times New Roman" pitchFamily="18" charset="0"/>
              </a:rPr>
              <a:t>即 定义函数 </a:t>
            </a:r>
            <a:r>
              <a:rPr lang="en-US" altLang="zh-CN" sz="2800" i="1" smtClean="0">
                <a:latin typeface="Times New Roman" pitchFamily="18" charset="0"/>
              </a:rPr>
              <a:t>f </a:t>
            </a:r>
            <a:r>
              <a:rPr lang="zh-CN" altLang="en-US" sz="2800" smtClean="0">
                <a:latin typeface="Times New Roman" pitchFamily="18" charset="0"/>
              </a:rPr>
              <a:t>和 </a:t>
            </a:r>
            <a:r>
              <a:rPr lang="en-US" altLang="zh-CN" sz="2800" i="1" smtClean="0">
                <a:latin typeface="Times New Roman" pitchFamily="18" charset="0"/>
              </a:rPr>
              <a:t>g </a:t>
            </a:r>
            <a:r>
              <a:rPr lang="zh-CN" altLang="en-US" sz="2800" smtClean="0">
                <a:latin typeface="Times New Roman" pitchFamily="18" charset="0"/>
              </a:rPr>
              <a:t>，证明 </a:t>
            </a:r>
            <a:r>
              <a:rPr lang="en-US" altLang="zh-CN" sz="2800" i="1" smtClean="0">
                <a:latin typeface="Times New Roman" pitchFamily="18" charset="0"/>
              </a:rPr>
              <a:t>f </a:t>
            </a:r>
            <a:r>
              <a:rPr lang="zh-CN" altLang="en-US" sz="2800" smtClean="0">
                <a:latin typeface="Times New Roman" pitchFamily="18" charset="0"/>
              </a:rPr>
              <a:t>和 </a:t>
            </a:r>
            <a:r>
              <a:rPr lang="en-US" altLang="zh-CN" sz="2800" i="1" smtClean="0">
                <a:latin typeface="Times New Roman" pitchFamily="18" charset="0"/>
              </a:rPr>
              <a:t>g </a:t>
            </a:r>
            <a:r>
              <a:rPr lang="zh-CN" altLang="en-US" sz="2800" smtClean="0">
                <a:latin typeface="Times New Roman" pitchFamily="18" charset="0"/>
              </a:rPr>
              <a:t>的单射性</a:t>
            </a:r>
          </a:p>
          <a:p>
            <a:pPr eaLnBrk="1" hangingPunct="1">
              <a:lnSpc>
                <a:spcPct val="90000"/>
              </a:lnSpc>
            </a:pPr>
            <a:endParaRPr lang="zh-CN" altLang="en-US" sz="10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itchFamily="18" charset="0"/>
              </a:rPr>
              <a:t>方法三：利用等势的传递性</a:t>
            </a:r>
          </a:p>
          <a:p>
            <a:pPr eaLnBrk="1" hangingPunct="1">
              <a:lnSpc>
                <a:spcPct val="90000"/>
              </a:lnSpc>
            </a:pPr>
            <a:endParaRPr lang="zh-CN" altLang="en-US" sz="10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smtClean="0">
                <a:latin typeface="Times New Roman" pitchFamily="18" charset="0"/>
              </a:rPr>
              <a:t>方法四：直接计算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与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的基数，得到</a:t>
            </a:r>
            <a:r>
              <a:rPr lang="en-US" altLang="zh-CN" sz="2800" smtClean="0">
                <a:latin typeface="Times New Roman" pitchFamily="18" charset="0"/>
              </a:rPr>
              <a:t>card 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=card 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75000"/>
              </a:spcBef>
            </a:pPr>
            <a:r>
              <a:rPr lang="zh-CN" altLang="en-US" sz="2800" smtClean="0">
                <a:latin typeface="Times New Roman" pitchFamily="18" charset="0"/>
              </a:rPr>
              <a:t>注意：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>
                <a:latin typeface="Times New Roman" pitchFamily="18" charset="0"/>
              </a:rPr>
              <a:t>以上方法中最重要的是方法一</a:t>
            </a:r>
            <a:r>
              <a:rPr lang="en-US" altLang="zh-CN" sz="2800" smtClean="0">
                <a:latin typeface="Times New Roman" pitchFamily="18" charset="0"/>
              </a:rPr>
              <a:t>.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>
                <a:latin typeface="Times New Roman" pitchFamily="18" charset="0"/>
              </a:rPr>
              <a:t>证明集合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与自然数集合</a:t>
            </a:r>
            <a:r>
              <a:rPr lang="en-US" altLang="zh-CN" sz="2800" smtClean="0">
                <a:latin typeface="Times New Roman" pitchFamily="18" charset="0"/>
              </a:rPr>
              <a:t>N</a:t>
            </a:r>
            <a:r>
              <a:rPr lang="zh-CN" altLang="en-US" sz="2800" smtClean="0">
                <a:latin typeface="Times New Roman" pitchFamily="18" charset="0"/>
              </a:rPr>
              <a:t>等势的通常方法是：找到一个“数遍”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中元素的顺序</a:t>
            </a:r>
            <a:r>
              <a:rPr lang="en-US" altLang="zh-CN" sz="2800" smtClean="0">
                <a:latin typeface="Times New Roman" pitchFamily="18" charset="0"/>
              </a:rPr>
              <a:t>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2800" smtClean="0">
                <a:latin typeface="Times New Roman" pitchFamily="18" charset="0"/>
              </a:rPr>
              <a:t> </a:t>
            </a:r>
          </a:p>
        </p:txBody>
      </p:sp>
      <p:sp>
        <p:nvSpPr>
          <p:cNvPr id="73731" name="Rectangle 11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</a:rPr>
              <a:t>证明集合</a:t>
            </a:r>
            <a:r>
              <a:rPr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</a:rPr>
              <a:t>与</a:t>
            </a:r>
            <a:r>
              <a:rPr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</a:rPr>
              <a:t>等势的方法</a:t>
            </a:r>
          </a:p>
        </p:txBody>
      </p:sp>
    </p:spTree>
    <p:extLst>
      <p:ext uri="{BB962C8B-B14F-4D97-AF65-F5344CB8AC3E}">
        <p14:creationId xmlns:p14="http://schemas.microsoft.com/office/powerpoint/2010/main" val="23318550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85225" cy="5545137"/>
          </a:xfrm>
        </p:spPr>
        <p:txBody>
          <a:bodyPr/>
          <a:lstStyle/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>
                <a:latin typeface="Times New Roman" pitchFamily="18" charset="0"/>
              </a:rPr>
              <a:t>给定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zh-CN" altLang="en-US" sz="2800" smtClean="0">
                <a:latin typeface="Times New Roman" pitchFamily="18" charset="0"/>
              </a:rPr>
              <a:t>判别 </a:t>
            </a:r>
            <a:r>
              <a:rPr lang="en-US" altLang="zh-CN" sz="2800" i="1" smtClean="0">
                <a:latin typeface="Times New Roman" pitchFamily="18" charset="0"/>
              </a:rPr>
              <a:t>f </a:t>
            </a:r>
            <a:r>
              <a:rPr lang="zh-CN" altLang="en-US" sz="2800" smtClean="0">
                <a:latin typeface="Times New Roman" pitchFamily="18" charset="0"/>
              </a:rPr>
              <a:t>是否为从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到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的函数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>
                <a:latin typeface="Times New Roman" pitchFamily="18" charset="0"/>
              </a:rPr>
              <a:t>判别函数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的性质（单射、满射、双射）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>
                <a:latin typeface="Times New Roman" pitchFamily="18" charset="0"/>
              </a:rPr>
              <a:t>熟练计算函数的值、像、复合以及反函数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>
                <a:latin typeface="Times New Roman" pitchFamily="18" charset="0"/>
              </a:rPr>
              <a:t>证明函数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的性质（单射、满射、双射）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>
                <a:latin typeface="Times New Roman" pitchFamily="18" charset="0"/>
              </a:rPr>
              <a:t>给定集合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，构造双射函数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 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/>
              <a:t>能够证明两个集合等势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/>
              <a:t>能够证明一个集合优势于另一个集合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/>
              <a:t>知道什么是可数集与不可数集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r>
              <a:rPr lang="zh-CN" altLang="en-US" sz="2800" smtClean="0"/>
              <a:t>会求一个简单集合的基数</a:t>
            </a:r>
          </a:p>
          <a:p>
            <a:pPr eaLnBrk="1" hangingPunct="1">
              <a:buClr>
                <a:srgbClr val="FF9900"/>
              </a:buClr>
              <a:buFont typeface="Wingdings" pitchFamily="2" charset="2"/>
              <a:buChar char="l"/>
            </a:pPr>
            <a:endParaRPr lang="en-US" altLang="zh-CN" sz="2800" smtClean="0"/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itchFamily="18" charset="0"/>
              </a:rPr>
              <a:t>基本要求</a:t>
            </a:r>
          </a:p>
        </p:txBody>
      </p:sp>
    </p:spTree>
    <p:extLst>
      <p:ext uri="{BB962C8B-B14F-4D97-AF65-F5344CB8AC3E}">
        <p14:creationId xmlns:p14="http://schemas.microsoft.com/office/powerpoint/2010/main" val="40843810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8964613" cy="5832475"/>
          </a:xfrm>
        </p:spPr>
        <p:txBody>
          <a:bodyPr/>
          <a:lstStyle/>
          <a:p>
            <a:pPr eaLnBrk="1" hangingPunct="1"/>
            <a:r>
              <a:rPr lang="en-US" altLang="zh-CN" sz="2700" smtClean="0">
                <a:latin typeface="Times New Roman" pitchFamily="18" charset="0"/>
              </a:rPr>
              <a:t>1</a:t>
            </a:r>
            <a:r>
              <a:rPr lang="zh-CN" altLang="en-US" sz="2700" smtClean="0">
                <a:latin typeface="Times New Roman" pitchFamily="18" charset="0"/>
              </a:rPr>
              <a:t>．给定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, </a:t>
            </a:r>
            <a:r>
              <a:rPr lang="en-US" altLang="zh-CN" sz="2700" i="1" smtClean="0">
                <a:latin typeface="Times New Roman" pitchFamily="18" charset="0"/>
              </a:rPr>
              <a:t>B </a:t>
            </a:r>
            <a:r>
              <a:rPr lang="zh-CN" altLang="en-US" sz="2700" smtClean="0">
                <a:latin typeface="Times New Roman" pitchFamily="18" charset="0"/>
              </a:rPr>
              <a:t>和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, </a:t>
            </a:r>
            <a:r>
              <a:rPr lang="zh-CN" altLang="en-US" sz="2700" smtClean="0">
                <a:latin typeface="Times New Roman" pitchFamily="18" charset="0"/>
              </a:rPr>
              <a:t>判断是否构成函数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: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→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en-US" altLang="zh-CN" sz="2700" smtClean="0">
                <a:latin typeface="Times New Roman" pitchFamily="18" charset="0"/>
              </a:rPr>
              <a:t>. </a:t>
            </a:r>
            <a:r>
              <a:rPr lang="zh-CN" altLang="en-US" sz="2700" smtClean="0">
                <a:latin typeface="Times New Roman" pitchFamily="18" charset="0"/>
              </a:rPr>
              <a:t>如果是</a:t>
            </a:r>
            <a:r>
              <a:rPr lang="en-US" altLang="zh-CN" sz="2700" smtClean="0">
                <a:latin typeface="Times New Roman" pitchFamily="18" charset="0"/>
              </a:rPr>
              <a:t>, </a:t>
            </a:r>
            <a:r>
              <a:rPr lang="zh-CN" altLang="en-US" sz="2700" smtClean="0">
                <a:latin typeface="Times New Roman" pitchFamily="18" charset="0"/>
              </a:rPr>
              <a:t>说明该函数是否为单射、满射、双射的</a:t>
            </a:r>
            <a:r>
              <a:rPr lang="en-US" altLang="zh-CN" sz="2700" smtClean="0">
                <a:latin typeface="Times New Roman" pitchFamily="18" charset="0"/>
              </a:rPr>
              <a:t>. </a:t>
            </a:r>
            <a:r>
              <a:rPr lang="zh-CN" altLang="en-US" sz="2700" smtClean="0">
                <a:latin typeface="Times New Roman" pitchFamily="18" charset="0"/>
              </a:rPr>
              <a:t>并根据要求进行计算</a:t>
            </a:r>
            <a:r>
              <a:rPr lang="en-US" altLang="zh-CN" sz="2700" smtClean="0">
                <a:latin typeface="Times New Roman" pitchFamily="18" charset="0"/>
              </a:rPr>
              <a:t>.</a:t>
            </a:r>
          </a:p>
          <a:p>
            <a:pPr eaLnBrk="1" hangingPunct="1"/>
            <a:r>
              <a:rPr lang="en-US" altLang="zh-CN" sz="2700" smtClean="0">
                <a:latin typeface="Times New Roman" pitchFamily="18" charset="0"/>
              </a:rPr>
              <a:t>(1)  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={1,2,3,4,5}, 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en-US" altLang="zh-CN" sz="2700" smtClean="0">
                <a:latin typeface="Times New Roman" pitchFamily="18" charset="0"/>
              </a:rPr>
              <a:t>={6,7,8,9,10},   </a:t>
            </a:r>
          </a:p>
          <a:p>
            <a:pPr eaLnBrk="1" hangingPunct="1"/>
            <a:r>
              <a:rPr lang="en-US" altLang="zh-CN" sz="2700" i="1" smtClean="0">
                <a:latin typeface="Times New Roman" pitchFamily="18" charset="0"/>
              </a:rPr>
              <a:t>        f</a:t>
            </a:r>
            <a:r>
              <a:rPr lang="en-US" altLang="zh-CN" sz="2700" smtClean="0">
                <a:latin typeface="Times New Roman" pitchFamily="18" charset="0"/>
              </a:rPr>
              <a:t>={&lt;1, 8&gt;,&lt;3, 9&gt;,&lt;4, 10&gt;,&lt;2, 6&gt;,&lt;5, 9&gt;}.</a:t>
            </a:r>
          </a:p>
          <a:p>
            <a:pPr eaLnBrk="1" hangingPunct="1"/>
            <a:r>
              <a:rPr lang="en-US" altLang="zh-CN" sz="2700" smtClean="0">
                <a:latin typeface="Times New Roman" pitchFamily="18" charset="0"/>
              </a:rPr>
              <a:t>(2)  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,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zh-CN" altLang="en-US" sz="2700" smtClean="0">
                <a:latin typeface="Times New Roman" pitchFamily="18" charset="0"/>
              </a:rPr>
              <a:t>同</a:t>
            </a:r>
            <a:r>
              <a:rPr lang="en-US" altLang="zh-CN" sz="2700" smtClean="0">
                <a:latin typeface="Times New Roman" pitchFamily="18" charset="0"/>
              </a:rPr>
              <a:t>(1), 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={&lt;1, 7&gt;,&lt;2, 6&gt;,&lt;4, 5&gt;,&lt;1, 9&gt;,&lt;5, 10&gt;}.</a:t>
            </a:r>
          </a:p>
          <a:p>
            <a:pPr eaLnBrk="1" hangingPunct="1"/>
            <a:r>
              <a:rPr lang="en-US" altLang="zh-CN" sz="2700" smtClean="0">
                <a:latin typeface="Times New Roman" pitchFamily="18" charset="0"/>
              </a:rPr>
              <a:t>(3)  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,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zh-CN" altLang="en-US" sz="2700" smtClean="0">
                <a:latin typeface="Times New Roman" pitchFamily="18" charset="0"/>
              </a:rPr>
              <a:t>同</a:t>
            </a:r>
            <a:r>
              <a:rPr lang="en-US" altLang="zh-CN" sz="2700" smtClean="0">
                <a:latin typeface="Times New Roman" pitchFamily="18" charset="0"/>
              </a:rPr>
              <a:t>(1), 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={&lt;1, 8&gt;,&lt;3, 10&gt;,&lt; 2, 6&gt;,&lt;4, 9&gt;}.</a:t>
            </a:r>
          </a:p>
          <a:p>
            <a:pPr eaLnBrk="1" hangingPunct="1"/>
            <a:r>
              <a:rPr lang="en-US" altLang="zh-CN" sz="2700" smtClean="0">
                <a:latin typeface="Times New Roman" pitchFamily="18" charset="0"/>
              </a:rPr>
              <a:t>(4)  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=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en-US" altLang="zh-CN" sz="2700" smtClean="0">
                <a:latin typeface="Times New Roman" pitchFamily="18" charset="0"/>
              </a:rPr>
              <a:t>=R, 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x</a:t>
            </a:r>
            <a:r>
              <a:rPr lang="en-US" altLang="zh-CN" sz="2700" smtClean="0">
                <a:latin typeface="Times New Roman" pitchFamily="18" charset="0"/>
              </a:rPr>
              <a:t>)=</a:t>
            </a:r>
            <a:r>
              <a:rPr lang="en-US" altLang="zh-CN" sz="2700" i="1" smtClean="0">
                <a:latin typeface="Times New Roman" pitchFamily="18" charset="0"/>
              </a:rPr>
              <a:t>x</a:t>
            </a:r>
            <a:r>
              <a:rPr lang="en-US" altLang="zh-CN" sz="2700" baseline="30000" smtClean="0">
                <a:latin typeface="Times New Roman" pitchFamily="18" charset="0"/>
              </a:rPr>
              <a:t>3</a:t>
            </a:r>
          </a:p>
          <a:p>
            <a:pPr eaLnBrk="1" hangingPunct="1"/>
            <a:r>
              <a:rPr lang="en-US" altLang="zh-CN" sz="2700" smtClean="0">
                <a:latin typeface="Times New Roman" pitchFamily="18" charset="0"/>
              </a:rPr>
              <a:t>(5)  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=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en-US" altLang="zh-CN" sz="2700" smtClean="0">
                <a:latin typeface="Times New Roman" pitchFamily="18" charset="0"/>
              </a:rPr>
              <a:t>=R</a:t>
            </a:r>
            <a:r>
              <a:rPr lang="en-US" altLang="zh-CN" sz="2700" baseline="30000" smtClean="0">
                <a:latin typeface="Times New Roman" pitchFamily="18" charset="0"/>
              </a:rPr>
              <a:t>+</a:t>
            </a:r>
            <a:r>
              <a:rPr lang="en-US" altLang="zh-CN" sz="2700" smtClean="0">
                <a:latin typeface="Times New Roman" pitchFamily="18" charset="0"/>
              </a:rPr>
              <a:t>,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x</a:t>
            </a:r>
            <a:r>
              <a:rPr lang="en-US" altLang="zh-CN" sz="2700" smtClean="0">
                <a:latin typeface="Times New Roman" pitchFamily="18" charset="0"/>
              </a:rPr>
              <a:t>)=</a:t>
            </a:r>
            <a:r>
              <a:rPr lang="en-US" altLang="zh-CN" sz="2700" i="1" smtClean="0">
                <a:latin typeface="Times New Roman" pitchFamily="18" charset="0"/>
              </a:rPr>
              <a:t>x</a:t>
            </a:r>
            <a:r>
              <a:rPr lang="en-US" altLang="zh-CN" sz="2700" smtClean="0">
                <a:latin typeface="Times New Roman" pitchFamily="18" charset="0"/>
              </a:rPr>
              <a:t>/(</a:t>
            </a:r>
            <a:r>
              <a:rPr lang="en-US" altLang="zh-CN" sz="2700" i="1" smtClean="0">
                <a:latin typeface="Times New Roman" pitchFamily="18" charset="0"/>
              </a:rPr>
              <a:t>x</a:t>
            </a:r>
            <a:r>
              <a:rPr lang="en-US" altLang="zh-CN" sz="2700" baseline="30000" smtClean="0">
                <a:latin typeface="Times New Roman" pitchFamily="18" charset="0"/>
              </a:rPr>
              <a:t>2</a:t>
            </a:r>
            <a:r>
              <a:rPr lang="en-US" altLang="zh-CN" sz="2700" smtClean="0">
                <a:latin typeface="Times New Roman" pitchFamily="18" charset="0"/>
              </a:rPr>
              <a:t>+1).</a:t>
            </a:r>
          </a:p>
          <a:p>
            <a:pPr eaLnBrk="1" hangingPunct="1"/>
            <a:r>
              <a:rPr lang="en-US" altLang="zh-CN" sz="2700" smtClean="0">
                <a:latin typeface="Times New Roman" pitchFamily="18" charset="0"/>
              </a:rPr>
              <a:t>(6)  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=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en-US" altLang="zh-CN" sz="2700" smtClean="0">
                <a:latin typeface="Times New Roman" pitchFamily="18" charset="0"/>
              </a:rPr>
              <a:t>=R×R, 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(&lt;</a:t>
            </a:r>
            <a:r>
              <a:rPr lang="en-US" altLang="zh-CN" sz="2700" i="1" smtClean="0">
                <a:latin typeface="Times New Roman" pitchFamily="18" charset="0"/>
              </a:rPr>
              <a:t>x</a:t>
            </a:r>
            <a:r>
              <a:rPr lang="en-US" altLang="zh-CN" sz="2700" smtClean="0">
                <a:latin typeface="Times New Roman" pitchFamily="18" charset="0"/>
              </a:rPr>
              <a:t>,</a:t>
            </a:r>
            <a:r>
              <a:rPr lang="en-US" altLang="zh-CN" sz="2700" i="1" smtClean="0">
                <a:latin typeface="Times New Roman" pitchFamily="18" charset="0"/>
              </a:rPr>
              <a:t>y</a:t>
            </a:r>
            <a:r>
              <a:rPr lang="en-US" altLang="zh-CN" sz="2700" smtClean="0">
                <a:latin typeface="Times New Roman" pitchFamily="18" charset="0"/>
              </a:rPr>
              <a:t>&gt;)=&lt;</a:t>
            </a:r>
            <a:r>
              <a:rPr lang="en-US" altLang="zh-CN" sz="2700" i="1" smtClean="0">
                <a:latin typeface="Times New Roman" pitchFamily="18" charset="0"/>
              </a:rPr>
              <a:t>x</a:t>
            </a:r>
            <a:r>
              <a:rPr lang="en-US" altLang="zh-CN" sz="2700" smtClean="0">
                <a:latin typeface="Times New Roman" pitchFamily="18" charset="0"/>
              </a:rPr>
              <a:t>+</a:t>
            </a:r>
            <a:r>
              <a:rPr lang="en-US" altLang="zh-CN" sz="2700" i="1" smtClean="0">
                <a:latin typeface="Times New Roman" pitchFamily="18" charset="0"/>
              </a:rPr>
              <a:t>y</a:t>
            </a:r>
            <a:r>
              <a:rPr lang="en-US" altLang="zh-CN" sz="2700" smtClean="0">
                <a:latin typeface="Times New Roman" pitchFamily="18" charset="0"/>
              </a:rPr>
              <a:t>, </a:t>
            </a:r>
            <a:r>
              <a:rPr lang="en-US" altLang="zh-CN" sz="2700" i="1" smtClean="0">
                <a:latin typeface="Times New Roman" pitchFamily="18" charset="0"/>
              </a:rPr>
              <a:t>x</a:t>
            </a:r>
            <a:r>
              <a:rPr lang="en-US" altLang="zh-CN" sz="2700" i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700" i="1" smtClean="0">
                <a:latin typeface="Times New Roman" pitchFamily="18" charset="0"/>
              </a:rPr>
              <a:t>y</a:t>
            </a:r>
            <a:r>
              <a:rPr lang="en-US" altLang="zh-CN" sz="2700" smtClean="0">
                <a:latin typeface="Times New Roman" pitchFamily="18" charset="0"/>
              </a:rPr>
              <a:t>&gt;, </a:t>
            </a:r>
            <a:r>
              <a:rPr lang="zh-CN" altLang="en-US" sz="2700" smtClean="0">
                <a:latin typeface="Times New Roman" pitchFamily="18" charset="0"/>
              </a:rPr>
              <a:t>令 </a:t>
            </a:r>
          </a:p>
          <a:p>
            <a:pPr eaLnBrk="1" hangingPunct="1"/>
            <a:r>
              <a:rPr lang="zh-CN" altLang="en-US" sz="2700" i="1" smtClean="0">
                <a:latin typeface="Times New Roman" pitchFamily="18" charset="0"/>
              </a:rPr>
              <a:t>       </a:t>
            </a:r>
            <a:r>
              <a:rPr lang="en-US" altLang="zh-CN" sz="2700" i="1" smtClean="0">
                <a:latin typeface="Times New Roman" pitchFamily="18" charset="0"/>
              </a:rPr>
              <a:t>L</a:t>
            </a:r>
            <a:r>
              <a:rPr lang="en-US" altLang="zh-CN" sz="2700" smtClean="0">
                <a:latin typeface="Times New Roman" pitchFamily="18" charset="0"/>
              </a:rPr>
              <a:t>={&lt;</a:t>
            </a:r>
            <a:r>
              <a:rPr lang="en-US" altLang="zh-CN" sz="2700" i="1" smtClean="0">
                <a:latin typeface="Times New Roman" pitchFamily="18" charset="0"/>
              </a:rPr>
              <a:t>x</a:t>
            </a:r>
            <a:r>
              <a:rPr lang="en-US" altLang="zh-CN" sz="2700" smtClean="0">
                <a:latin typeface="Times New Roman" pitchFamily="18" charset="0"/>
              </a:rPr>
              <a:t>,</a:t>
            </a:r>
            <a:r>
              <a:rPr lang="en-US" altLang="zh-CN" sz="2700" i="1" smtClean="0">
                <a:latin typeface="Times New Roman" pitchFamily="18" charset="0"/>
              </a:rPr>
              <a:t>y</a:t>
            </a:r>
            <a:r>
              <a:rPr lang="en-US" altLang="zh-CN" sz="2700" smtClean="0">
                <a:latin typeface="Times New Roman" pitchFamily="18" charset="0"/>
              </a:rPr>
              <a:t>&gt;|</a:t>
            </a:r>
            <a:r>
              <a:rPr lang="en-US" altLang="zh-CN" sz="2700" i="1" smtClean="0">
                <a:latin typeface="Times New Roman" pitchFamily="18" charset="0"/>
              </a:rPr>
              <a:t>x</a:t>
            </a:r>
            <a:r>
              <a:rPr lang="en-US" altLang="zh-CN" sz="2700" smtClean="0">
                <a:latin typeface="Times New Roman" pitchFamily="18" charset="0"/>
              </a:rPr>
              <a:t>,</a:t>
            </a:r>
            <a:r>
              <a:rPr lang="en-US" altLang="zh-CN" sz="2700" i="1" smtClean="0">
                <a:latin typeface="Times New Roman" pitchFamily="18" charset="0"/>
              </a:rPr>
              <a:t>y</a:t>
            </a:r>
            <a:r>
              <a:rPr lang="en-US" altLang="zh-CN" sz="2700" smtClean="0">
                <a:latin typeface="Times New Roman" pitchFamily="18" charset="0"/>
              </a:rPr>
              <a:t>∈R∧</a:t>
            </a:r>
            <a:r>
              <a:rPr lang="en-US" altLang="zh-CN" sz="2700" i="1" smtClean="0">
                <a:latin typeface="Times New Roman" pitchFamily="18" charset="0"/>
              </a:rPr>
              <a:t>y</a:t>
            </a:r>
            <a:r>
              <a:rPr lang="en-US" altLang="zh-CN" sz="2700" smtClean="0">
                <a:latin typeface="Times New Roman" pitchFamily="18" charset="0"/>
              </a:rPr>
              <a:t>=</a:t>
            </a:r>
            <a:r>
              <a:rPr lang="en-US" altLang="zh-CN" sz="2700" i="1" smtClean="0">
                <a:latin typeface="Times New Roman" pitchFamily="18" charset="0"/>
              </a:rPr>
              <a:t>x</a:t>
            </a:r>
            <a:r>
              <a:rPr lang="en-US" altLang="zh-CN" sz="2700" smtClean="0">
                <a:latin typeface="Times New Roman" pitchFamily="18" charset="0"/>
              </a:rPr>
              <a:t>+1}, </a:t>
            </a:r>
            <a:r>
              <a:rPr lang="zh-CN" altLang="en-US" sz="2700" smtClean="0">
                <a:latin typeface="Times New Roman" pitchFamily="18" charset="0"/>
              </a:rPr>
              <a:t>计算</a:t>
            </a:r>
            <a:r>
              <a:rPr lang="zh-CN" altLang="en-US" sz="2700" i="1" smtClean="0">
                <a:latin typeface="Times New Roman" pitchFamily="18" charset="0"/>
              </a:rPr>
              <a:t>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(</a:t>
            </a:r>
            <a:r>
              <a:rPr lang="en-US" altLang="zh-CN" sz="2700" i="1" smtClean="0">
                <a:latin typeface="Times New Roman" pitchFamily="18" charset="0"/>
              </a:rPr>
              <a:t>L</a:t>
            </a:r>
            <a:r>
              <a:rPr lang="en-US" altLang="zh-CN" sz="2700" smtClean="0">
                <a:latin typeface="Times New Roman" pitchFamily="18" charset="0"/>
              </a:rPr>
              <a:t>).</a:t>
            </a:r>
          </a:p>
          <a:p>
            <a:pPr eaLnBrk="1" hangingPunct="1"/>
            <a:r>
              <a:rPr lang="en-US" altLang="zh-CN" sz="2700" smtClean="0">
                <a:latin typeface="Times New Roman" pitchFamily="18" charset="0"/>
              </a:rPr>
              <a:t>(7)  </a:t>
            </a:r>
            <a:r>
              <a:rPr lang="en-US" altLang="zh-CN" sz="2700" i="1" smtClean="0">
                <a:latin typeface="Times New Roman" pitchFamily="18" charset="0"/>
              </a:rPr>
              <a:t>A</a:t>
            </a:r>
            <a:r>
              <a:rPr lang="en-US" altLang="zh-CN" sz="2700" smtClean="0">
                <a:latin typeface="Times New Roman" pitchFamily="18" charset="0"/>
              </a:rPr>
              <a:t>=N×N, </a:t>
            </a:r>
            <a:r>
              <a:rPr lang="en-US" altLang="zh-CN" sz="2700" i="1" smtClean="0">
                <a:latin typeface="Times New Roman" pitchFamily="18" charset="0"/>
              </a:rPr>
              <a:t>B</a:t>
            </a:r>
            <a:r>
              <a:rPr lang="en-US" altLang="zh-CN" sz="2700" smtClean="0">
                <a:latin typeface="Times New Roman" pitchFamily="18" charset="0"/>
              </a:rPr>
              <a:t>=N, 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(&lt;</a:t>
            </a:r>
            <a:r>
              <a:rPr lang="en-US" altLang="zh-CN" sz="2700" i="1" smtClean="0">
                <a:latin typeface="Times New Roman" pitchFamily="18" charset="0"/>
              </a:rPr>
              <a:t>x</a:t>
            </a:r>
            <a:r>
              <a:rPr lang="en-US" altLang="zh-CN" sz="2700" smtClean="0">
                <a:latin typeface="Times New Roman" pitchFamily="18" charset="0"/>
              </a:rPr>
              <a:t>,</a:t>
            </a:r>
            <a:r>
              <a:rPr lang="en-US" altLang="zh-CN" sz="2700" i="1" smtClean="0">
                <a:latin typeface="Times New Roman" pitchFamily="18" charset="0"/>
              </a:rPr>
              <a:t>y</a:t>
            </a:r>
            <a:r>
              <a:rPr lang="en-US" altLang="zh-CN" sz="2700" smtClean="0">
                <a:latin typeface="Times New Roman" pitchFamily="18" charset="0"/>
              </a:rPr>
              <a:t>&gt;)=|</a:t>
            </a:r>
            <a:r>
              <a:rPr lang="en-US" altLang="zh-CN" sz="2700" i="1" smtClean="0">
                <a:latin typeface="Times New Roman" pitchFamily="18" charset="0"/>
              </a:rPr>
              <a:t>x</a:t>
            </a:r>
            <a:r>
              <a:rPr lang="en-US" altLang="zh-CN" sz="2700" baseline="30000" smtClean="0">
                <a:latin typeface="Times New Roman" pitchFamily="18" charset="0"/>
              </a:rPr>
              <a:t>2</a:t>
            </a:r>
            <a:r>
              <a:rPr lang="en-US" altLang="zh-CN" sz="2700" i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700" i="1" smtClean="0">
                <a:latin typeface="Times New Roman" pitchFamily="18" charset="0"/>
              </a:rPr>
              <a:t>y</a:t>
            </a:r>
            <a:r>
              <a:rPr lang="en-US" altLang="zh-CN" sz="2700" baseline="30000" smtClean="0">
                <a:latin typeface="Times New Roman" pitchFamily="18" charset="0"/>
              </a:rPr>
              <a:t>2</a:t>
            </a:r>
            <a:r>
              <a:rPr lang="en-US" altLang="zh-CN" sz="2700" smtClean="0">
                <a:latin typeface="Times New Roman" pitchFamily="18" charset="0"/>
              </a:rPr>
              <a:t>|. </a:t>
            </a:r>
            <a:r>
              <a:rPr lang="zh-CN" altLang="en-US" sz="2700" smtClean="0">
                <a:latin typeface="Times New Roman" pitchFamily="18" charset="0"/>
              </a:rPr>
              <a:t>计算</a:t>
            </a:r>
            <a:r>
              <a:rPr lang="en-US" altLang="zh-CN" sz="2700" i="1" smtClean="0">
                <a:latin typeface="Times New Roman" pitchFamily="18" charset="0"/>
              </a:rPr>
              <a:t>f</a:t>
            </a:r>
            <a:r>
              <a:rPr lang="en-US" altLang="zh-CN" sz="2700" smtClean="0">
                <a:latin typeface="Times New Roman" pitchFamily="18" charset="0"/>
              </a:rPr>
              <a:t>(N×{0}), </a:t>
            </a:r>
            <a:r>
              <a:rPr lang="en-US" altLang="zh-CN" sz="2700" i="1" smtClean="0">
                <a:latin typeface="Times New Roman" pitchFamily="18" charset="0"/>
              </a:rPr>
              <a:t>f </a:t>
            </a:r>
            <a:r>
              <a:rPr lang="en-US" altLang="zh-CN" sz="2700" i="1" baseline="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700" baseline="30000" smtClean="0">
                <a:latin typeface="Times New Roman" pitchFamily="18" charset="0"/>
              </a:rPr>
              <a:t>1</a:t>
            </a:r>
            <a:r>
              <a:rPr lang="en-US" altLang="zh-CN" sz="2700" smtClean="0">
                <a:latin typeface="Times New Roman" pitchFamily="18" charset="0"/>
              </a:rPr>
              <a:t>({0})</a:t>
            </a:r>
          </a:p>
        </p:txBody>
      </p:sp>
      <p:sp>
        <p:nvSpPr>
          <p:cNvPr id="63491" name="Rectangle 9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练习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42142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1187450" y="116046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解</a:t>
            </a:r>
          </a:p>
        </p:txBody>
      </p:sp>
      <p:sp>
        <p:nvSpPr>
          <p:cNvPr id="329738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8856663" cy="640873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latin typeface="Times New Roman" pitchFamily="18" charset="0"/>
              </a:rPr>
              <a:t>(1)  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={1,2,3,4,5}, 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={6,7,8,9,10},   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sz="2800" i="1" smtClean="0">
                <a:latin typeface="Times New Roman" pitchFamily="18" charset="0"/>
              </a:rPr>
              <a:t>        f</a:t>
            </a:r>
            <a:r>
              <a:rPr lang="en-US" altLang="zh-CN" sz="2800" smtClean="0">
                <a:latin typeface="Times New Roman" pitchFamily="18" charset="0"/>
              </a:rPr>
              <a:t>={&lt;1, 8&gt;,&lt;3, 9&gt;,&lt;4, 10&gt;,&lt;2, 6&gt;,&lt;5, 9&gt;}.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CN" sz="800" smtClean="0">
              <a:latin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sz="2800" smtClean="0">
                <a:latin typeface="Times New Roman" pitchFamily="18" charset="0"/>
              </a:rPr>
              <a:t>     </a:t>
            </a:r>
            <a:r>
              <a:rPr lang="zh-CN" altLang="en-US" sz="2800" smtClean="0">
                <a:latin typeface="Times New Roman" pitchFamily="18" charset="0"/>
              </a:rPr>
              <a:t>能构成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→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→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既不是单射也不是满射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zh-CN" altLang="en-US" sz="2800" smtClean="0">
                <a:latin typeface="Times New Roman" pitchFamily="18" charset="0"/>
              </a:rPr>
              <a:t>因为</a:t>
            </a:r>
            <a:r>
              <a:rPr lang="zh-CN" altLang="en-US" sz="2800" i="1" smtClean="0">
                <a:latin typeface="Times New Roman" pitchFamily="18" charset="0"/>
              </a:rPr>
              <a:t>  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(3)=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(5)=9, </a:t>
            </a:r>
            <a:r>
              <a:rPr lang="zh-CN" altLang="en-US" sz="2800" smtClean="0">
                <a:latin typeface="Times New Roman" pitchFamily="18" charset="0"/>
              </a:rPr>
              <a:t>且</a:t>
            </a:r>
            <a:r>
              <a:rPr lang="en-US" altLang="zh-CN" sz="2800" smtClean="0">
                <a:latin typeface="Times New Roman" pitchFamily="18" charset="0"/>
              </a:rPr>
              <a:t>7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altLang="zh-CN" sz="2800" smtClean="0">
                <a:latin typeface="Times New Roman" pitchFamily="18" charset="0"/>
              </a:rPr>
              <a:t>ran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.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CN" sz="2800" smtClean="0">
              <a:latin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latin typeface="Times New Roman" pitchFamily="18" charset="0"/>
              </a:rPr>
              <a:t>(2)  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,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同</a:t>
            </a:r>
            <a:r>
              <a:rPr lang="en-US" altLang="zh-CN" sz="2800" smtClean="0">
                <a:latin typeface="Times New Roman" pitchFamily="18" charset="0"/>
              </a:rPr>
              <a:t>(1), 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={&lt;1, 7&gt;,&lt;2, 6&gt;,&lt;4, 5&gt;,&lt;1, 9&gt;,&lt;5, 10&gt;}.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Char char="l"/>
            </a:pPr>
            <a:endParaRPr lang="en-US" altLang="zh-CN" sz="800" smtClean="0">
              <a:latin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latin typeface="Times New Roman" pitchFamily="18" charset="0"/>
              </a:rPr>
              <a:t>     </a:t>
            </a:r>
            <a:r>
              <a:rPr lang="zh-CN" altLang="en-US" sz="2800" smtClean="0">
                <a:latin typeface="Times New Roman" pitchFamily="18" charset="0"/>
              </a:rPr>
              <a:t>不构成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→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zh-CN" altLang="en-US" sz="2800" smtClean="0">
                <a:latin typeface="Times New Roman" pitchFamily="18" charset="0"/>
              </a:rPr>
              <a:t>因为 </a:t>
            </a:r>
            <a:r>
              <a:rPr lang="en-US" altLang="zh-CN" sz="2800" i="1" smtClean="0">
                <a:latin typeface="Times New Roman" pitchFamily="18" charset="0"/>
              </a:rPr>
              <a:t>f </a:t>
            </a:r>
            <a:r>
              <a:rPr lang="zh-CN" altLang="en-US" sz="2800" smtClean="0">
                <a:latin typeface="Times New Roman" pitchFamily="18" charset="0"/>
              </a:rPr>
              <a:t>不是函数</a:t>
            </a:r>
            <a:r>
              <a:rPr lang="en-US" altLang="zh-CN" sz="2800" smtClean="0">
                <a:latin typeface="Times New Roman" pitchFamily="18" charset="0"/>
              </a:rPr>
              <a:t>. &lt;1,7&gt;∈</a:t>
            </a:r>
            <a:r>
              <a:rPr lang="en-US" altLang="zh-CN" sz="2800" i="1" smtClean="0">
                <a:latin typeface="Times New Roman" pitchFamily="18" charset="0"/>
              </a:rPr>
              <a:t>f </a:t>
            </a:r>
            <a:r>
              <a:rPr lang="zh-CN" altLang="en-US" sz="2800" smtClean="0">
                <a:latin typeface="Times New Roman" pitchFamily="18" charset="0"/>
              </a:rPr>
              <a:t>且</a:t>
            </a:r>
            <a:r>
              <a:rPr lang="en-US" altLang="zh-CN" sz="2800" smtClean="0">
                <a:latin typeface="Times New Roman" pitchFamily="18" charset="0"/>
              </a:rPr>
              <a:t>&lt;1,9&gt;∈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zh-CN" altLang="en-US" sz="2800" smtClean="0">
                <a:latin typeface="Times New Roman" pitchFamily="18" charset="0"/>
              </a:rPr>
              <a:t>与函数定义矛盾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sz="2800" smtClean="0">
              <a:latin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latin typeface="Times New Roman" pitchFamily="18" charset="0"/>
              </a:rPr>
              <a:t>(3) 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,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同</a:t>
            </a:r>
            <a:r>
              <a:rPr lang="en-US" altLang="zh-CN" sz="2800" smtClean="0">
                <a:latin typeface="Times New Roman" pitchFamily="18" charset="0"/>
              </a:rPr>
              <a:t>(1), 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={&lt;1, 8&gt;,&lt;3, 10&gt;,&lt; 2, 6&gt;,&lt;4, 9&gt;}.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800" smtClean="0">
              <a:latin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latin typeface="Times New Roman" pitchFamily="18" charset="0"/>
              </a:rPr>
              <a:t>     </a:t>
            </a:r>
            <a:r>
              <a:rPr lang="zh-CN" altLang="en-US" sz="2800" smtClean="0">
                <a:latin typeface="Times New Roman" pitchFamily="18" charset="0"/>
              </a:rPr>
              <a:t>不构成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→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zh-CN" altLang="en-US" sz="2800" smtClean="0">
                <a:latin typeface="Times New Roman" pitchFamily="18" charset="0"/>
              </a:rPr>
              <a:t>因为</a:t>
            </a:r>
            <a:r>
              <a:rPr lang="en-US" altLang="zh-CN" sz="2800" smtClean="0">
                <a:latin typeface="Times New Roman" pitchFamily="18" charset="0"/>
              </a:rPr>
              <a:t>dom </a:t>
            </a:r>
            <a:r>
              <a:rPr lang="en-US" altLang="zh-CN" sz="2800" i="1" smtClean="0">
                <a:latin typeface="Times New Roman" pitchFamily="18" charset="0"/>
              </a:rPr>
              <a:t>f </a:t>
            </a:r>
            <a:r>
              <a:rPr lang="en-US" altLang="zh-CN" sz="2800" smtClean="0">
                <a:latin typeface="Times New Roman" pitchFamily="18" charset="0"/>
              </a:rPr>
              <a:t>= {1,2,3,4} ≠ 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2800" i="1" smtClean="0">
              <a:latin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latin typeface="Times New Roman" pitchFamily="18" charset="0"/>
              </a:rPr>
              <a:t>(4) 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=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=R, 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(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smtClean="0">
                <a:latin typeface="Times New Roman" pitchFamily="18" charset="0"/>
              </a:rPr>
              <a:t>)=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baseline="30000" smtClean="0">
                <a:latin typeface="Times New Roman" pitchFamily="18" charset="0"/>
              </a:rPr>
              <a:t>3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800" baseline="30000" smtClean="0">
              <a:latin typeface="Times New Roman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smtClean="0">
                <a:latin typeface="Times New Roman" pitchFamily="18" charset="0"/>
              </a:rPr>
              <a:t>     </a:t>
            </a:r>
            <a:r>
              <a:rPr lang="zh-CN" altLang="en-US" sz="2800" smtClean="0">
                <a:latin typeface="Times New Roman" pitchFamily="18" charset="0"/>
              </a:rPr>
              <a:t>能构成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→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zh-CN" altLang="en-US" sz="2800" smtClean="0">
                <a:latin typeface="Times New Roman" pitchFamily="18" charset="0"/>
              </a:rPr>
              <a:t>且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→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是双射的</a:t>
            </a:r>
          </a:p>
        </p:txBody>
      </p:sp>
      <p:sp>
        <p:nvSpPr>
          <p:cNvPr id="64516" name="Rectangle 12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解答</a:t>
            </a:r>
          </a:p>
        </p:txBody>
      </p:sp>
    </p:spTree>
    <p:extLst>
      <p:ext uri="{BB962C8B-B14F-4D97-AF65-F5344CB8AC3E}">
        <p14:creationId xmlns:p14="http://schemas.microsoft.com/office/powerpoint/2010/main" val="21043676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eaLnBrk="0" hangingPunct="0"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eaLnBrk="0" hangingPunct="0"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eaLnBrk="0" hangingPunct="0"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eaLnBrk="0" hangingPunct="0"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fld id="{34C654C4-E7E4-4D71-B4C2-8AF979C165EF}" type="slidenum">
              <a:rPr lang="en-US" altLang="zh-CN" sz="1400" b="0" smtClean="0">
                <a:solidFill>
                  <a:srgbClr val="000000"/>
                </a:solidFill>
              </a:rPr>
              <a:pPr/>
              <a:t>5</a:t>
            </a:fld>
            <a:endParaRPr lang="en-US" altLang="zh-CN" sz="1400" b="0" smtClean="0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1187450" y="116046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解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620713"/>
            <a:ext cx="8964613" cy="56165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600" smtClean="0">
                <a:latin typeface="Times New Roman" pitchFamily="18" charset="0"/>
              </a:rPr>
              <a:t>(5) </a:t>
            </a:r>
            <a:r>
              <a:rPr lang="en-US" altLang="zh-CN" sz="2600" i="1" smtClean="0">
                <a:latin typeface="Times New Roman" pitchFamily="18" charset="0"/>
              </a:rPr>
              <a:t>A</a:t>
            </a:r>
            <a:r>
              <a:rPr lang="en-US" altLang="zh-CN" sz="2600" smtClean="0">
                <a:latin typeface="Times New Roman" pitchFamily="18" charset="0"/>
              </a:rPr>
              <a:t>=</a:t>
            </a:r>
            <a:r>
              <a:rPr lang="en-US" altLang="zh-CN" sz="2600" i="1" smtClean="0">
                <a:latin typeface="Times New Roman" pitchFamily="18" charset="0"/>
              </a:rPr>
              <a:t>B</a:t>
            </a:r>
            <a:r>
              <a:rPr lang="en-US" altLang="zh-CN" sz="2600" smtClean="0">
                <a:latin typeface="Times New Roman" pitchFamily="18" charset="0"/>
              </a:rPr>
              <a:t>=R</a:t>
            </a:r>
            <a:r>
              <a:rPr lang="en-US" altLang="zh-CN" sz="2600" baseline="30000" smtClean="0">
                <a:latin typeface="Times New Roman" pitchFamily="18" charset="0"/>
              </a:rPr>
              <a:t>+</a:t>
            </a:r>
            <a:r>
              <a:rPr lang="en-US" altLang="zh-CN" sz="2600" smtClean="0">
                <a:latin typeface="Times New Roman" pitchFamily="18" charset="0"/>
              </a:rPr>
              <a:t>,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(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smtClean="0">
                <a:latin typeface="Times New Roman" pitchFamily="18" charset="0"/>
              </a:rPr>
              <a:t>)=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smtClean="0">
                <a:latin typeface="Times New Roman" pitchFamily="18" charset="0"/>
              </a:rPr>
              <a:t>/(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baseline="30000" smtClean="0">
                <a:latin typeface="Times New Roman" pitchFamily="18" charset="0"/>
              </a:rPr>
              <a:t>2</a:t>
            </a:r>
            <a:r>
              <a:rPr lang="en-US" altLang="zh-CN" sz="2600" smtClean="0">
                <a:latin typeface="Times New Roman" pitchFamily="18" charset="0"/>
              </a:rPr>
              <a:t>+1).</a:t>
            </a:r>
          </a:p>
          <a:p>
            <a:pPr eaLnBrk="1" hangingPunct="1">
              <a:spcBef>
                <a:spcPct val="0"/>
              </a:spcBef>
            </a:pPr>
            <a:endParaRPr lang="en-US" altLang="zh-CN" sz="80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600" smtClean="0">
                <a:latin typeface="Times New Roman" pitchFamily="18" charset="0"/>
              </a:rPr>
              <a:t>    </a:t>
            </a:r>
            <a:r>
              <a:rPr lang="zh-CN" altLang="en-US" sz="2600" smtClean="0">
                <a:latin typeface="Times New Roman" pitchFamily="18" charset="0"/>
              </a:rPr>
              <a:t>能构成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:</a:t>
            </a:r>
            <a:r>
              <a:rPr lang="en-US" altLang="zh-CN" sz="2600" i="1" smtClean="0">
                <a:latin typeface="Times New Roman" pitchFamily="18" charset="0"/>
              </a:rPr>
              <a:t>A</a:t>
            </a:r>
            <a:r>
              <a:rPr lang="en-US" altLang="zh-CN" sz="2600" smtClean="0">
                <a:latin typeface="Times New Roman" pitchFamily="18" charset="0"/>
              </a:rPr>
              <a:t>→</a:t>
            </a:r>
            <a:r>
              <a:rPr lang="en-US" altLang="zh-CN" sz="2600" i="1" smtClean="0">
                <a:latin typeface="Times New Roman" pitchFamily="18" charset="0"/>
              </a:rPr>
              <a:t>B</a:t>
            </a:r>
            <a:r>
              <a:rPr lang="en-US" altLang="zh-CN" sz="2600" smtClean="0">
                <a:latin typeface="Times New Roman" pitchFamily="18" charset="0"/>
              </a:rPr>
              <a:t>,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:</a:t>
            </a:r>
            <a:r>
              <a:rPr lang="en-US" altLang="zh-CN" sz="2600" i="1" smtClean="0">
                <a:latin typeface="Times New Roman" pitchFamily="18" charset="0"/>
              </a:rPr>
              <a:t>A</a:t>
            </a:r>
            <a:r>
              <a:rPr lang="en-US" altLang="zh-CN" sz="2600" smtClean="0">
                <a:latin typeface="Times New Roman" pitchFamily="18" charset="0"/>
              </a:rPr>
              <a:t>→</a:t>
            </a:r>
            <a:r>
              <a:rPr lang="en-US" altLang="zh-CN" sz="2600" i="1" smtClean="0">
                <a:latin typeface="Times New Roman" pitchFamily="18" charset="0"/>
              </a:rPr>
              <a:t>B</a:t>
            </a:r>
            <a:r>
              <a:rPr lang="zh-CN" altLang="en-US" sz="2600" smtClean="0">
                <a:latin typeface="Times New Roman" pitchFamily="18" charset="0"/>
              </a:rPr>
              <a:t>既不是单射的也不是满射的</a:t>
            </a:r>
            <a:r>
              <a:rPr lang="en-US" altLang="zh-CN" sz="2600" smtClean="0">
                <a:latin typeface="Times New Roman" pitchFamily="18" charset="0"/>
              </a:rPr>
              <a:t>. </a:t>
            </a:r>
            <a:r>
              <a:rPr lang="zh-CN" altLang="en-US" sz="2600" smtClean="0">
                <a:latin typeface="Times New Roman" pitchFamily="18" charset="0"/>
              </a:rPr>
              <a:t>因为该函数在 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smtClean="0">
                <a:latin typeface="Times New Roman" pitchFamily="18" charset="0"/>
              </a:rPr>
              <a:t>=1</a:t>
            </a:r>
            <a:r>
              <a:rPr lang="zh-CN" altLang="en-US" sz="2600" smtClean="0">
                <a:latin typeface="Times New Roman" pitchFamily="18" charset="0"/>
              </a:rPr>
              <a:t>取极大值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(1)=1/2. </a:t>
            </a:r>
            <a:r>
              <a:rPr lang="zh-CN" altLang="en-US" sz="2600" smtClean="0">
                <a:latin typeface="Times New Roman" pitchFamily="18" charset="0"/>
              </a:rPr>
              <a:t>函数不是单调的</a:t>
            </a:r>
            <a:r>
              <a:rPr lang="en-US" altLang="zh-CN" sz="2600" smtClean="0">
                <a:latin typeface="Times New Roman" pitchFamily="18" charset="0"/>
              </a:rPr>
              <a:t>,</a:t>
            </a:r>
            <a:r>
              <a:rPr lang="zh-CN" altLang="en-US" sz="2600" smtClean="0">
                <a:latin typeface="Times New Roman" pitchFamily="18" charset="0"/>
              </a:rPr>
              <a:t>且 </a:t>
            </a:r>
            <a:r>
              <a:rPr lang="en-US" altLang="zh-CN" sz="2600" smtClean="0">
                <a:latin typeface="Times New Roman" pitchFamily="18" charset="0"/>
              </a:rPr>
              <a:t>ran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≠</a:t>
            </a:r>
            <a:r>
              <a:rPr lang="en-US" altLang="zh-CN" sz="2600" i="1" smtClean="0">
                <a:latin typeface="Times New Roman" pitchFamily="18" charset="0"/>
              </a:rPr>
              <a:t>R</a:t>
            </a:r>
            <a:r>
              <a:rPr lang="en-US" altLang="zh-CN" sz="2600" baseline="30000" smtClean="0">
                <a:latin typeface="Times New Roman" pitchFamily="18" charset="0"/>
              </a:rPr>
              <a:t>+</a:t>
            </a:r>
            <a:r>
              <a:rPr lang="en-US" altLang="zh-CN" sz="2600" smtClean="0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</a:pPr>
            <a:endParaRPr lang="en-US" altLang="zh-CN" sz="100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600" smtClean="0">
                <a:latin typeface="Times New Roman" pitchFamily="18" charset="0"/>
              </a:rPr>
              <a:t>(6) </a:t>
            </a:r>
            <a:r>
              <a:rPr lang="en-US" altLang="zh-CN" sz="2600" i="1" smtClean="0">
                <a:latin typeface="Times New Roman" pitchFamily="18" charset="0"/>
              </a:rPr>
              <a:t>A</a:t>
            </a:r>
            <a:r>
              <a:rPr lang="en-US" altLang="zh-CN" sz="2600" smtClean="0">
                <a:latin typeface="Times New Roman" pitchFamily="18" charset="0"/>
              </a:rPr>
              <a:t>=</a:t>
            </a:r>
            <a:r>
              <a:rPr lang="en-US" altLang="zh-CN" sz="2600" i="1" smtClean="0">
                <a:latin typeface="Times New Roman" pitchFamily="18" charset="0"/>
              </a:rPr>
              <a:t>B</a:t>
            </a:r>
            <a:r>
              <a:rPr lang="en-US" altLang="zh-CN" sz="2600" smtClean="0">
                <a:latin typeface="Times New Roman" pitchFamily="18" charset="0"/>
              </a:rPr>
              <a:t>=R×R, 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(&lt;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smtClean="0">
                <a:latin typeface="Times New Roman" pitchFamily="18" charset="0"/>
              </a:rPr>
              <a:t>,</a:t>
            </a:r>
            <a:r>
              <a:rPr lang="en-US" altLang="zh-CN" sz="2600" i="1" smtClean="0">
                <a:latin typeface="Times New Roman" pitchFamily="18" charset="0"/>
              </a:rPr>
              <a:t>y</a:t>
            </a:r>
            <a:r>
              <a:rPr lang="en-US" altLang="zh-CN" sz="2600" smtClean="0">
                <a:latin typeface="Times New Roman" pitchFamily="18" charset="0"/>
              </a:rPr>
              <a:t>&gt;)=&lt;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smtClean="0">
                <a:latin typeface="Times New Roman" pitchFamily="18" charset="0"/>
              </a:rPr>
              <a:t>+</a:t>
            </a:r>
            <a:r>
              <a:rPr lang="en-US" altLang="zh-CN" sz="2600" i="1" smtClean="0">
                <a:latin typeface="Times New Roman" pitchFamily="18" charset="0"/>
              </a:rPr>
              <a:t>y</a:t>
            </a:r>
            <a:r>
              <a:rPr lang="en-US" altLang="zh-CN" sz="2600" smtClean="0">
                <a:latin typeface="Times New Roman" pitchFamily="18" charset="0"/>
              </a:rPr>
              <a:t>, 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i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600" i="1" smtClean="0">
                <a:latin typeface="Times New Roman" pitchFamily="18" charset="0"/>
              </a:rPr>
              <a:t>y</a:t>
            </a:r>
            <a:r>
              <a:rPr lang="en-US" altLang="zh-CN" sz="2600" smtClean="0">
                <a:latin typeface="Times New Roman" pitchFamily="18" charset="0"/>
              </a:rPr>
              <a:t>&gt;, </a:t>
            </a:r>
            <a:r>
              <a:rPr lang="zh-CN" altLang="en-US" sz="2600" smtClean="0">
                <a:latin typeface="Times New Roman" pitchFamily="18" charset="0"/>
              </a:rPr>
              <a:t>令 </a:t>
            </a:r>
          </a:p>
          <a:p>
            <a:pPr eaLnBrk="1" hangingPunct="1"/>
            <a:r>
              <a:rPr lang="zh-CN" altLang="en-US" sz="2600" i="1" smtClean="0">
                <a:latin typeface="Times New Roman" pitchFamily="18" charset="0"/>
              </a:rPr>
              <a:t>       </a:t>
            </a:r>
            <a:r>
              <a:rPr lang="en-US" altLang="zh-CN" sz="2600" i="1" smtClean="0">
                <a:latin typeface="Times New Roman" pitchFamily="18" charset="0"/>
              </a:rPr>
              <a:t>L</a:t>
            </a:r>
            <a:r>
              <a:rPr lang="en-US" altLang="zh-CN" sz="2600" smtClean="0">
                <a:latin typeface="Times New Roman" pitchFamily="18" charset="0"/>
              </a:rPr>
              <a:t>={&lt;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smtClean="0">
                <a:latin typeface="Times New Roman" pitchFamily="18" charset="0"/>
              </a:rPr>
              <a:t>,</a:t>
            </a:r>
            <a:r>
              <a:rPr lang="en-US" altLang="zh-CN" sz="2600" i="1" smtClean="0">
                <a:latin typeface="Times New Roman" pitchFamily="18" charset="0"/>
              </a:rPr>
              <a:t>y</a:t>
            </a:r>
            <a:r>
              <a:rPr lang="en-US" altLang="zh-CN" sz="2600" smtClean="0">
                <a:latin typeface="Times New Roman" pitchFamily="18" charset="0"/>
              </a:rPr>
              <a:t>&gt;|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smtClean="0">
                <a:latin typeface="Times New Roman" pitchFamily="18" charset="0"/>
              </a:rPr>
              <a:t>,</a:t>
            </a:r>
            <a:r>
              <a:rPr lang="en-US" altLang="zh-CN" sz="2600" i="1" smtClean="0">
                <a:latin typeface="Times New Roman" pitchFamily="18" charset="0"/>
              </a:rPr>
              <a:t>y</a:t>
            </a:r>
            <a:r>
              <a:rPr lang="en-US" altLang="zh-CN" sz="2600" smtClean="0">
                <a:latin typeface="Times New Roman" pitchFamily="18" charset="0"/>
              </a:rPr>
              <a:t>∈R∧</a:t>
            </a:r>
            <a:r>
              <a:rPr lang="en-US" altLang="zh-CN" sz="2600" i="1" smtClean="0">
                <a:latin typeface="Times New Roman" pitchFamily="18" charset="0"/>
              </a:rPr>
              <a:t>y</a:t>
            </a:r>
            <a:r>
              <a:rPr lang="en-US" altLang="zh-CN" sz="2600" smtClean="0">
                <a:latin typeface="Times New Roman" pitchFamily="18" charset="0"/>
              </a:rPr>
              <a:t>=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smtClean="0">
                <a:latin typeface="Times New Roman" pitchFamily="18" charset="0"/>
              </a:rPr>
              <a:t>+1}, </a:t>
            </a:r>
            <a:r>
              <a:rPr lang="zh-CN" altLang="en-US" sz="2600" smtClean="0">
                <a:latin typeface="Times New Roman" pitchFamily="18" charset="0"/>
              </a:rPr>
              <a:t>计算</a:t>
            </a:r>
            <a:r>
              <a:rPr lang="zh-CN" altLang="en-US" sz="2600" i="1" smtClean="0">
                <a:latin typeface="Times New Roman" pitchFamily="18" charset="0"/>
              </a:rPr>
              <a:t>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(</a:t>
            </a:r>
            <a:r>
              <a:rPr lang="en-US" altLang="zh-CN" sz="2600" i="1" smtClean="0">
                <a:latin typeface="Times New Roman" pitchFamily="18" charset="0"/>
              </a:rPr>
              <a:t>L</a:t>
            </a:r>
            <a:r>
              <a:rPr lang="en-US" altLang="zh-CN" sz="2600" smtClean="0">
                <a:latin typeface="Times New Roman" pitchFamily="18" charset="0"/>
              </a:rPr>
              <a:t>).</a:t>
            </a:r>
          </a:p>
          <a:p>
            <a:pPr eaLnBrk="1" hangingPunct="1"/>
            <a:endParaRPr lang="en-US" altLang="zh-CN" sz="80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600" smtClean="0">
                <a:latin typeface="Times New Roman" pitchFamily="18" charset="0"/>
              </a:rPr>
              <a:t>    </a:t>
            </a:r>
            <a:r>
              <a:rPr lang="zh-CN" altLang="en-US" sz="2600" smtClean="0">
                <a:latin typeface="Times New Roman" pitchFamily="18" charset="0"/>
              </a:rPr>
              <a:t>能构成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:</a:t>
            </a:r>
            <a:r>
              <a:rPr lang="en-US" altLang="zh-CN" sz="2600" i="1" smtClean="0">
                <a:latin typeface="Times New Roman" pitchFamily="18" charset="0"/>
              </a:rPr>
              <a:t>A</a:t>
            </a:r>
            <a:r>
              <a:rPr lang="en-US" altLang="zh-CN" sz="2600" smtClean="0">
                <a:latin typeface="Times New Roman" pitchFamily="18" charset="0"/>
              </a:rPr>
              <a:t>→</a:t>
            </a:r>
            <a:r>
              <a:rPr lang="en-US" altLang="zh-CN" sz="2600" i="1" smtClean="0">
                <a:latin typeface="Times New Roman" pitchFamily="18" charset="0"/>
              </a:rPr>
              <a:t>B</a:t>
            </a:r>
            <a:r>
              <a:rPr lang="en-US" altLang="zh-CN" sz="2600" smtClean="0">
                <a:latin typeface="Times New Roman" pitchFamily="18" charset="0"/>
              </a:rPr>
              <a:t>, </a:t>
            </a:r>
            <a:r>
              <a:rPr lang="zh-CN" altLang="en-US" sz="2600" smtClean="0">
                <a:latin typeface="Times New Roman" pitchFamily="18" charset="0"/>
              </a:rPr>
              <a:t>且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:</a:t>
            </a:r>
            <a:r>
              <a:rPr lang="en-US" altLang="zh-CN" sz="2600" i="1" smtClean="0">
                <a:latin typeface="Times New Roman" pitchFamily="18" charset="0"/>
              </a:rPr>
              <a:t>A</a:t>
            </a:r>
            <a:r>
              <a:rPr lang="en-US" altLang="zh-CN" sz="2600" smtClean="0">
                <a:latin typeface="Times New Roman" pitchFamily="18" charset="0"/>
              </a:rPr>
              <a:t>→</a:t>
            </a:r>
            <a:r>
              <a:rPr lang="en-US" altLang="zh-CN" sz="2600" i="1" smtClean="0">
                <a:latin typeface="Times New Roman" pitchFamily="18" charset="0"/>
              </a:rPr>
              <a:t>B</a:t>
            </a:r>
            <a:r>
              <a:rPr lang="zh-CN" altLang="en-US" sz="2600" smtClean="0">
                <a:latin typeface="Times New Roman" pitchFamily="18" charset="0"/>
              </a:rPr>
              <a:t>是双射的</a:t>
            </a:r>
            <a:r>
              <a:rPr lang="en-US" altLang="zh-CN" sz="2600" smtClean="0">
                <a:latin typeface="Times New Roman" pitchFamily="18" charset="0"/>
              </a:rPr>
              <a:t>.</a:t>
            </a:r>
            <a:br>
              <a:rPr lang="en-US" altLang="zh-CN" sz="2600" smtClean="0">
                <a:latin typeface="Times New Roman" pitchFamily="18" charset="0"/>
              </a:rPr>
            </a:br>
            <a:r>
              <a:rPr lang="en-US" altLang="zh-CN" sz="2600" smtClean="0">
                <a:latin typeface="Times New Roman" pitchFamily="18" charset="0"/>
              </a:rPr>
              <a:t>      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(</a:t>
            </a:r>
            <a:r>
              <a:rPr lang="en-US" altLang="zh-CN" sz="2600" i="1" smtClean="0">
                <a:latin typeface="Times New Roman" pitchFamily="18" charset="0"/>
              </a:rPr>
              <a:t>L</a:t>
            </a:r>
            <a:r>
              <a:rPr lang="en-US" altLang="zh-CN" sz="2600" smtClean="0">
                <a:latin typeface="Times New Roman" pitchFamily="18" charset="0"/>
              </a:rPr>
              <a:t>) = {&lt;2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smtClean="0">
                <a:latin typeface="Times New Roman" pitchFamily="18" charset="0"/>
              </a:rPr>
              <a:t>+1,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600" smtClean="0">
                <a:latin typeface="Times New Roman" pitchFamily="18" charset="0"/>
              </a:rPr>
              <a:t>1&gt;|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smtClean="0">
                <a:latin typeface="Times New Roman" pitchFamily="18" charset="0"/>
              </a:rPr>
              <a:t>∈R}=R×{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600" smtClean="0">
                <a:latin typeface="Times New Roman" pitchFamily="18" charset="0"/>
              </a:rPr>
              <a:t>1}</a:t>
            </a:r>
          </a:p>
          <a:p>
            <a:pPr eaLnBrk="1" hangingPunct="1">
              <a:spcBef>
                <a:spcPct val="0"/>
              </a:spcBef>
            </a:pPr>
            <a:endParaRPr lang="en-US" altLang="zh-CN" sz="100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600" smtClean="0">
                <a:latin typeface="Times New Roman" pitchFamily="18" charset="0"/>
              </a:rPr>
              <a:t>(7) </a:t>
            </a:r>
            <a:r>
              <a:rPr lang="en-US" altLang="zh-CN" sz="2600" i="1" smtClean="0">
                <a:latin typeface="Times New Roman" pitchFamily="18" charset="0"/>
              </a:rPr>
              <a:t>A</a:t>
            </a:r>
            <a:r>
              <a:rPr lang="en-US" altLang="zh-CN" sz="2600" smtClean="0">
                <a:latin typeface="Times New Roman" pitchFamily="18" charset="0"/>
              </a:rPr>
              <a:t>=N×N, </a:t>
            </a:r>
            <a:r>
              <a:rPr lang="en-US" altLang="zh-CN" sz="2600" i="1" smtClean="0">
                <a:latin typeface="Times New Roman" pitchFamily="18" charset="0"/>
              </a:rPr>
              <a:t>B</a:t>
            </a:r>
            <a:r>
              <a:rPr lang="en-US" altLang="zh-CN" sz="2600" smtClean="0">
                <a:latin typeface="Times New Roman" pitchFamily="18" charset="0"/>
              </a:rPr>
              <a:t>=N,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(&lt;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smtClean="0">
                <a:latin typeface="Times New Roman" pitchFamily="18" charset="0"/>
              </a:rPr>
              <a:t>,</a:t>
            </a:r>
            <a:r>
              <a:rPr lang="en-US" altLang="zh-CN" sz="2600" i="1" smtClean="0">
                <a:latin typeface="Times New Roman" pitchFamily="18" charset="0"/>
              </a:rPr>
              <a:t>y</a:t>
            </a:r>
            <a:r>
              <a:rPr lang="en-US" altLang="zh-CN" sz="2600" smtClean="0">
                <a:latin typeface="Times New Roman" pitchFamily="18" charset="0"/>
              </a:rPr>
              <a:t>&gt;)=|</a:t>
            </a:r>
            <a:r>
              <a:rPr lang="en-US" altLang="zh-CN" sz="2600" i="1" smtClean="0">
                <a:latin typeface="Times New Roman" pitchFamily="18" charset="0"/>
              </a:rPr>
              <a:t>x</a:t>
            </a:r>
            <a:r>
              <a:rPr lang="en-US" altLang="zh-CN" sz="2600" baseline="30000" smtClean="0">
                <a:latin typeface="Times New Roman" pitchFamily="18" charset="0"/>
              </a:rPr>
              <a:t>2</a:t>
            </a:r>
            <a:r>
              <a:rPr lang="en-US" altLang="zh-CN" sz="2600" i="1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600" i="1" smtClean="0">
                <a:latin typeface="Times New Roman" pitchFamily="18" charset="0"/>
              </a:rPr>
              <a:t>y</a:t>
            </a:r>
            <a:r>
              <a:rPr lang="en-US" altLang="zh-CN" sz="2600" baseline="30000" smtClean="0">
                <a:latin typeface="Times New Roman" pitchFamily="18" charset="0"/>
              </a:rPr>
              <a:t>2</a:t>
            </a:r>
            <a:r>
              <a:rPr lang="en-US" altLang="zh-CN" sz="2600" smtClean="0">
                <a:latin typeface="Times New Roman" pitchFamily="18" charset="0"/>
              </a:rPr>
              <a:t>|. </a:t>
            </a:r>
            <a:r>
              <a:rPr lang="zh-CN" altLang="en-US" sz="2600" smtClean="0">
                <a:latin typeface="Times New Roman" pitchFamily="18" charset="0"/>
              </a:rPr>
              <a:t>计算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(N×{0}), </a:t>
            </a:r>
            <a:r>
              <a:rPr lang="en-US" altLang="zh-CN" sz="2600" i="1" smtClean="0">
                <a:latin typeface="Times New Roman" pitchFamily="18" charset="0"/>
              </a:rPr>
              <a:t>f </a:t>
            </a:r>
            <a:r>
              <a:rPr lang="en-US" altLang="zh-CN" sz="2600" i="1" baseline="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600" baseline="30000" smtClean="0">
                <a:latin typeface="Times New Roman" pitchFamily="18" charset="0"/>
              </a:rPr>
              <a:t>1</a:t>
            </a:r>
            <a:r>
              <a:rPr lang="en-US" altLang="zh-CN" sz="2600" smtClean="0">
                <a:latin typeface="Times New Roman" pitchFamily="18" charset="0"/>
              </a:rPr>
              <a:t>({0})</a:t>
            </a:r>
          </a:p>
          <a:p>
            <a:pPr eaLnBrk="1" hangingPunct="1">
              <a:spcBef>
                <a:spcPct val="0"/>
              </a:spcBef>
            </a:pPr>
            <a:endParaRPr lang="en-US" altLang="zh-CN" sz="80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600" smtClean="0">
                <a:latin typeface="Times New Roman" pitchFamily="18" charset="0"/>
              </a:rPr>
              <a:t>    </a:t>
            </a:r>
            <a:r>
              <a:rPr lang="zh-CN" altLang="en-US" sz="2600" smtClean="0">
                <a:latin typeface="Times New Roman" pitchFamily="18" charset="0"/>
              </a:rPr>
              <a:t>能构成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:</a:t>
            </a:r>
            <a:r>
              <a:rPr lang="en-US" altLang="zh-CN" sz="2600" i="1" smtClean="0">
                <a:latin typeface="Times New Roman" pitchFamily="18" charset="0"/>
              </a:rPr>
              <a:t>A</a:t>
            </a:r>
            <a:r>
              <a:rPr lang="en-US" altLang="zh-CN" sz="2600" smtClean="0">
                <a:latin typeface="Times New Roman" pitchFamily="18" charset="0"/>
              </a:rPr>
              <a:t>→</a:t>
            </a:r>
            <a:r>
              <a:rPr lang="en-US" altLang="zh-CN" sz="2600" i="1" smtClean="0">
                <a:latin typeface="Times New Roman" pitchFamily="18" charset="0"/>
              </a:rPr>
              <a:t>B</a:t>
            </a:r>
            <a:r>
              <a:rPr lang="en-US" altLang="zh-CN" sz="2600" smtClean="0">
                <a:latin typeface="Times New Roman" pitchFamily="18" charset="0"/>
              </a:rPr>
              <a:t>,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:</a:t>
            </a:r>
            <a:r>
              <a:rPr lang="en-US" altLang="zh-CN" sz="2600" i="1" smtClean="0">
                <a:latin typeface="Times New Roman" pitchFamily="18" charset="0"/>
              </a:rPr>
              <a:t>A</a:t>
            </a:r>
            <a:r>
              <a:rPr lang="en-US" altLang="zh-CN" sz="2600" smtClean="0">
                <a:latin typeface="Times New Roman" pitchFamily="18" charset="0"/>
              </a:rPr>
              <a:t>→</a:t>
            </a:r>
            <a:r>
              <a:rPr lang="en-US" altLang="zh-CN" sz="2600" i="1" smtClean="0">
                <a:latin typeface="Times New Roman" pitchFamily="18" charset="0"/>
              </a:rPr>
              <a:t>B</a:t>
            </a:r>
            <a:r>
              <a:rPr lang="zh-CN" altLang="en-US" sz="2600" smtClean="0">
                <a:latin typeface="Times New Roman" pitchFamily="18" charset="0"/>
              </a:rPr>
              <a:t>既不是单射的也不是满射的</a:t>
            </a:r>
            <a:r>
              <a:rPr lang="en-US" altLang="zh-CN" sz="2600" smtClean="0">
                <a:latin typeface="Times New Roman" pitchFamily="18" charset="0"/>
              </a:rPr>
              <a:t>. </a:t>
            </a:r>
            <a:r>
              <a:rPr lang="zh-CN" altLang="en-US" sz="2600" smtClean="0">
                <a:latin typeface="Times New Roman" pitchFamily="18" charset="0"/>
              </a:rPr>
              <a:t>因为   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2600" smtClean="0">
                <a:latin typeface="Times New Roman" pitchFamily="18" charset="0"/>
              </a:rPr>
              <a:t>              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(&lt;1,1&gt;)=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(&lt;2,2&gt;)=0, 2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</a:t>
            </a:r>
            <a:r>
              <a:rPr lang="en-US" altLang="zh-CN" sz="2600" smtClean="0">
                <a:latin typeface="Times New Roman" pitchFamily="18" charset="0"/>
              </a:rPr>
              <a:t>ran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.</a:t>
            </a:r>
            <a:br>
              <a:rPr lang="en-US" altLang="zh-CN" sz="2600" smtClean="0">
                <a:latin typeface="Times New Roman" pitchFamily="18" charset="0"/>
              </a:rPr>
            </a:br>
            <a:r>
              <a:rPr lang="en-US" altLang="zh-CN" sz="2600" smtClean="0">
                <a:latin typeface="Times New Roman" pitchFamily="18" charset="0"/>
              </a:rPr>
              <a:t>     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smtClean="0">
                <a:latin typeface="Times New Roman" pitchFamily="18" charset="0"/>
              </a:rPr>
              <a:t>(N×{0}) = {</a:t>
            </a:r>
            <a:r>
              <a:rPr lang="en-US" altLang="zh-CN" sz="2600" i="1" smtClean="0">
                <a:latin typeface="Times New Roman" pitchFamily="18" charset="0"/>
              </a:rPr>
              <a:t>n</a:t>
            </a:r>
            <a:r>
              <a:rPr lang="en-US" altLang="zh-CN" sz="2600" baseline="30000" smtClean="0">
                <a:latin typeface="Times New Roman" pitchFamily="18" charset="0"/>
              </a:rPr>
              <a:t>2</a:t>
            </a:r>
            <a:r>
              <a:rPr lang="en-US" altLang="zh-CN" sz="26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600" smtClean="0">
                <a:latin typeface="Times New Roman" pitchFamily="18" charset="0"/>
              </a:rPr>
              <a:t>0</a:t>
            </a:r>
            <a:r>
              <a:rPr lang="en-US" altLang="zh-CN" sz="2600" baseline="30000" smtClean="0">
                <a:latin typeface="Times New Roman" pitchFamily="18" charset="0"/>
              </a:rPr>
              <a:t>2</a:t>
            </a:r>
            <a:r>
              <a:rPr lang="en-US" altLang="zh-CN" sz="2600" smtClean="0">
                <a:latin typeface="Times New Roman" pitchFamily="18" charset="0"/>
              </a:rPr>
              <a:t>|</a:t>
            </a:r>
            <a:r>
              <a:rPr lang="en-US" altLang="zh-CN" sz="2600" i="1" smtClean="0">
                <a:latin typeface="Times New Roman" pitchFamily="18" charset="0"/>
              </a:rPr>
              <a:t>n</a:t>
            </a:r>
            <a:r>
              <a:rPr lang="en-US" altLang="zh-CN" sz="2600" smtClean="0">
                <a:latin typeface="Times New Roman" pitchFamily="18" charset="0"/>
              </a:rPr>
              <a:t>∈N} = {</a:t>
            </a:r>
            <a:r>
              <a:rPr lang="en-US" altLang="zh-CN" sz="2600" i="1" smtClean="0">
                <a:latin typeface="Times New Roman" pitchFamily="18" charset="0"/>
              </a:rPr>
              <a:t>n</a:t>
            </a:r>
            <a:r>
              <a:rPr lang="en-US" altLang="zh-CN" sz="2600" baseline="30000" smtClean="0">
                <a:latin typeface="Times New Roman" pitchFamily="18" charset="0"/>
              </a:rPr>
              <a:t>2</a:t>
            </a:r>
            <a:r>
              <a:rPr lang="en-US" altLang="zh-CN" sz="2600" smtClean="0">
                <a:latin typeface="Times New Roman" pitchFamily="18" charset="0"/>
              </a:rPr>
              <a:t>|</a:t>
            </a:r>
            <a:r>
              <a:rPr lang="en-US" altLang="zh-CN" sz="2600" i="1" smtClean="0">
                <a:latin typeface="Times New Roman" pitchFamily="18" charset="0"/>
              </a:rPr>
              <a:t>n</a:t>
            </a:r>
            <a:r>
              <a:rPr lang="en-US" altLang="zh-CN" sz="2600" smtClean="0">
                <a:latin typeface="Times New Roman" pitchFamily="18" charset="0"/>
              </a:rPr>
              <a:t>∈N} 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600" smtClean="0">
                <a:latin typeface="Times New Roman" pitchFamily="18" charset="0"/>
              </a:rPr>
              <a:t>               </a:t>
            </a:r>
            <a:r>
              <a:rPr lang="en-US" altLang="zh-CN" sz="2600" i="1" smtClean="0">
                <a:latin typeface="Times New Roman" pitchFamily="18" charset="0"/>
              </a:rPr>
              <a:t>f</a:t>
            </a:r>
            <a:r>
              <a:rPr lang="en-US" altLang="zh-CN" sz="2600" baseline="30000" smtClean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600" baseline="30000" smtClean="0">
                <a:latin typeface="Times New Roman" pitchFamily="18" charset="0"/>
              </a:rPr>
              <a:t>1</a:t>
            </a:r>
            <a:r>
              <a:rPr lang="en-US" altLang="zh-CN" sz="2600" smtClean="0">
                <a:latin typeface="Times New Roman" pitchFamily="18" charset="0"/>
              </a:rPr>
              <a:t>({0}) = {&lt;</a:t>
            </a:r>
            <a:r>
              <a:rPr lang="en-US" altLang="zh-CN" sz="2600" i="1" smtClean="0">
                <a:latin typeface="Times New Roman" pitchFamily="18" charset="0"/>
              </a:rPr>
              <a:t>n</a:t>
            </a:r>
            <a:r>
              <a:rPr lang="en-US" altLang="zh-CN" sz="2600" smtClean="0">
                <a:latin typeface="Times New Roman" pitchFamily="18" charset="0"/>
              </a:rPr>
              <a:t>,</a:t>
            </a:r>
            <a:r>
              <a:rPr lang="en-US" altLang="zh-CN" sz="2600" i="1" smtClean="0">
                <a:latin typeface="Times New Roman" pitchFamily="18" charset="0"/>
              </a:rPr>
              <a:t>n</a:t>
            </a:r>
            <a:r>
              <a:rPr lang="en-US" altLang="zh-CN" sz="2600" smtClean="0">
                <a:latin typeface="Times New Roman" pitchFamily="18" charset="0"/>
              </a:rPr>
              <a:t>&gt;|</a:t>
            </a:r>
            <a:r>
              <a:rPr lang="en-US" altLang="zh-CN" sz="2600" i="1" smtClean="0">
                <a:latin typeface="Times New Roman" pitchFamily="18" charset="0"/>
              </a:rPr>
              <a:t>n</a:t>
            </a:r>
            <a:r>
              <a:rPr lang="en-US" altLang="zh-CN" sz="2600" smtClean="0">
                <a:latin typeface="Times New Roman" pitchFamily="18" charset="0"/>
              </a:rPr>
              <a:t>∈N}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解答</a:t>
            </a:r>
          </a:p>
        </p:txBody>
      </p:sp>
    </p:spTree>
    <p:extLst>
      <p:ext uri="{BB962C8B-B14F-4D97-AF65-F5344CB8AC3E}">
        <p14:creationId xmlns:p14="http://schemas.microsoft.com/office/powerpoint/2010/main" val="3410586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14"/>
          <p:cNvGrpSpPr>
            <a:grpSpLocks/>
          </p:cNvGrpSpPr>
          <p:nvPr/>
        </p:nvGrpSpPr>
        <p:grpSpPr bwMode="auto">
          <a:xfrm>
            <a:off x="250825" y="549275"/>
            <a:ext cx="6626225" cy="2695575"/>
            <a:chOff x="158" y="346"/>
            <a:chExt cx="4174" cy="1698"/>
          </a:xfrm>
        </p:grpSpPr>
        <p:graphicFrame>
          <p:nvGraphicFramePr>
            <p:cNvPr id="66565" name="Object 7"/>
            <p:cNvGraphicFramePr>
              <a:graphicFrameLocks noChangeAspect="1"/>
            </p:cNvGraphicFramePr>
            <p:nvPr/>
          </p:nvGraphicFramePr>
          <p:xfrm>
            <a:off x="1247" y="677"/>
            <a:ext cx="3085" cy="1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公式" r:id="rId4" imgW="2159000" imgH="952500" progId="Equation.3">
                    <p:embed/>
                  </p:oleObj>
                </mc:Choice>
                <mc:Fallback>
                  <p:oleObj name="公式" r:id="rId4" imgW="2159000" imgH="952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677"/>
                          <a:ext cx="3085" cy="1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6" name="Rectangle 11"/>
            <p:cNvSpPr>
              <a:spLocks noChangeArrowheads="1"/>
            </p:cNvSpPr>
            <p:nvPr/>
          </p:nvSpPr>
          <p:spPr bwMode="auto">
            <a:xfrm>
              <a:off x="158" y="346"/>
              <a:ext cx="322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2.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设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, 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, 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, 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800" b="1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800" b="1" baseline="30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R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，且</a:t>
              </a:r>
            </a:p>
          </p:txBody>
        </p:sp>
      </p:grpSp>
      <p:sp>
        <p:nvSpPr>
          <p:cNvPr id="66563" name="Rectangle 12"/>
          <p:cNvSpPr>
            <a:spLocks noChangeArrowheads="1"/>
          </p:cNvSpPr>
          <p:nvPr/>
        </p:nvSpPr>
        <p:spPr bwMode="auto">
          <a:xfrm>
            <a:off x="0" y="3213100"/>
            <a:ext cx="91440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令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是由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导出的等价关系，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=1,2,3,4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，即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xE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)=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(1)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画出偏序集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&lt;{R/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R/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R/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R/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4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},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&gt;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的哈斯图，其中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是加细关系：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&lt;R/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&gt;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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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i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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))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(2)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: R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/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是自然映射，求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(0), 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=1,2,3,4.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(3)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对每个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说明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lang="en-US" altLang="zh-CN" sz="2800" b="1" i="1" baseline="-25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的性质（单射、满射、双射）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66564" name="Rectangle 13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练习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53634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3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79388" y="765175"/>
            <a:ext cx="8856662" cy="609282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</a:rPr>
              <a:t>(1) </a:t>
            </a:r>
            <a:r>
              <a:rPr lang="zh-CN" altLang="en-US" sz="2800" smtClean="0">
                <a:latin typeface="Times New Roman" pitchFamily="18" charset="0"/>
              </a:rPr>
              <a:t>哈斯图如下</a:t>
            </a:r>
          </a:p>
          <a:p>
            <a:pPr eaLnBrk="1" hangingPunct="1"/>
            <a:endParaRPr lang="zh-CN" altLang="en-US" sz="2800" smtClean="0">
              <a:latin typeface="Times New Roman" pitchFamily="18" charset="0"/>
            </a:endParaRPr>
          </a:p>
          <a:p>
            <a:pPr eaLnBrk="1" hangingPunct="1"/>
            <a:endParaRPr lang="zh-CN" altLang="en-US" sz="2800" smtClean="0">
              <a:latin typeface="Times New Roman" pitchFamily="18" charset="0"/>
            </a:endParaRPr>
          </a:p>
          <a:p>
            <a:pPr eaLnBrk="1" hangingPunct="1"/>
            <a:endParaRPr lang="zh-CN" altLang="en-US" sz="2800" smtClean="0">
              <a:latin typeface="Times New Roman" pitchFamily="18" charset="0"/>
            </a:endParaRPr>
          </a:p>
          <a:p>
            <a:pPr eaLnBrk="1" hangingPunct="1"/>
            <a:endParaRPr lang="zh-CN" altLang="en-US" sz="2800" smtClean="0">
              <a:latin typeface="Times New Roman" pitchFamily="18" charset="0"/>
            </a:endParaRPr>
          </a:p>
          <a:p>
            <a:pPr eaLnBrk="1" hangingPunct="1"/>
            <a:endParaRPr lang="zh-CN" altLang="en-US" sz="2800" smtClean="0">
              <a:latin typeface="Times New Roman" pitchFamily="18" charset="0"/>
            </a:endParaRPr>
          </a:p>
          <a:p>
            <a:pPr eaLnBrk="1" hangingPunct="1"/>
            <a:endParaRPr lang="zh-CN" altLang="en-US" sz="280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800" smtClean="0">
                <a:latin typeface="Times New Roman" pitchFamily="18" charset="0"/>
              </a:rPr>
              <a:t>(2) </a:t>
            </a:r>
            <a:r>
              <a:rPr lang="en-US" altLang="zh-CN" sz="2800" i="1" smtClean="0">
                <a:latin typeface="Times New Roman" pitchFamily="18" charset="0"/>
              </a:rPr>
              <a:t>g</a:t>
            </a:r>
            <a:r>
              <a:rPr lang="en-US" altLang="zh-CN" sz="2800" baseline="-25000" smtClean="0">
                <a:latin typeface="Times New Roman" pitchFamily="18" charset="0"/>
              </a:rPr>
              <a:t>1</a:t>
            </a:r>
            <a:r>
              <a:rPr lang="en-US" altLang="zh-CN" sz="2800" smtClean="0">
                <a:latin typeface="Times New Roman" pitchFamily="18" charset="0"/>
              </a:rPr>
              <a:t>(0) = {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smtClean="0">
                <a:latin typeface="Times New Roman" pitchFamily="18" charset="0"/>
              </a:rPr>
              <a:t> | 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smtClean="0">
                <a:latin typeface="Times New Roman" pitchFamily="18" charset="0"/>
              </a:rPr>
              <a:t>R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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800" smtClean="0">
                <a:latin typeface="Times New Roman" pitchFamily="18" charset="0"/>
              </a:rPr>
              <a:t>0},  </a:t>
            </a:r>
            <a:r>
              <a:rPr lang="en-US" altLang="zh-CN" sz="2800" i="1" smtClean="0">
                <a:latin typeface="Times New Roman" pitchFamily="18" charset="0"/>
              </a:rPr>
              <a:t>g</a:t>
            </a:r>
            <a:r>
              <a:rPr lang="en-US" altLang="zh-CN" sz="2800" baseline="-25000" smtClean="0">
                <a:latin typeface="Times New Roman" pitchFamily="18" charset="0"/>
              </a:rPr>
              <a:t>2</a:t>
            </a:r>
            <a:r>
              <a:rPr lang="en-US" altLang="zh-CN" sz="2800" smtClean="0">
                <a:latin typeface="Times New Roman" pitchFamily="18" charset="0"/>
              </a:rPr>
              <a:t>(0)={0},  </a:t>
            </a:r>
            <a:r>
              <a:rPr lang="en-US" altLang="zh-CN" sz="2800" i="1" smtClean="0">
                <a:latin typeface="Times New Roman" pitchFamily="18" charset="0"/>
              </a:rPr>
              <a:t>g</a:t>
            </a:r>
            <a:r>
              <a:rPr lang="en-US" altLang="zh-CN" sz="2800" baseline="-25000" smtClean="0">
                <a:latin typeface="Times New Roman" pitchFamily="18" charset="0"/>
              </a:rPr>
              <a:t>3</a:t>
            </a:r>
            <a:r>
              <a:rPr lang="en-US" altLang="zh-CN" sz="2800" smtClean="0">
                <a:latin typeface="Times New Roman" pitchFamily="18" charset="0"/>
              </a:rPr>
              <a:t>(0)=Z,  </a:t>
            </a:r>
            <a:r>
              <a:rPr lang="en-US" altLang="zh-CN" sz="2800" i="1" smtClean="0">
                <a:latin typeface="Times New Roman" pitchFamily="18" charset="0"/>
              </a:rPr>
              <a:t>g</a:t>
            </a:r>
            <a:r>
              <a:rPr lang="en-US" altLang="zh-CN" sz="2800" baseline="-25000" smtClean="0">
                <a:latin typeface="Times New Roman" pitchFamily="18" charset="0"/>
              </a:rPr>
              <a:t>4</a:t>
            </a:r>
            <a:r>
              <a:rPr lang="en-US" altLang="zh-CN" sz="2800" smtClean="0">
                <a:latin typeface="Times New Roman" pitchFamily="18" charset="0"/>
              </a:rPr>
              <a:t>(0)=R</a:t>
            </a:r>
          </a:p>
          <a:p>
            <a:pPr eaLnBrk="1" hangingPunct="1"/>
            <a:endParaRPr lang="en-US" altLang="zh-CN" sz="280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800" smtClean="0">
                <a:latin typeface="Times New Roman" pitchFamily="18" charset="0"/>
              </a:rPr>
              <a:t>(3) </a:t>
            </a:r>
            <a:r>
              <a:rPr lang="en-US" altLang="zh-CN" sz="2800" i="1" smtClean="0">
                <a:latin typeface="Times New Roman" pitchFamily="18" charset="0"/>
              </a:rPr>
              <a:t>g</a:t>
            </a:r>
            <a:r>
              <a:rPr lang="en-US" altLang="zh-CN" sz="2800" baseline="-25000" smtClean="0">
                <a:latin typeface="Times New Roman" pitchFamily="18" charset="0"/>
              </a:rPr>
              <a:t>1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en-US" altLang="zh-CN" sz="2800" i="1" smtClean="0">
                <a:latin typeface="Times New Roman" pitchFamily="18" charset="0"/>
              </a:rPr>
              <a:t>g</a:t>
            </a:r>
            <a:r>
              <a:rPr lang="en-US" altLang="zh-CN" sz="2800" baseline="-25000" smtClean="0">
                <a:latin typeface="Times New Roman" pitchFamily="18" charset="0"/>
              </a:rPr>
              <a:t>3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en-US" altLang="zh-CN" sz="2800" i="1" smtClean="0">
                <a:latin typeface="Times New Roman" pitchFamily="18" charset="0"/>
              </a:rPr>
              <a:t>g</a:t>
            </a:r>
            <a:r>
              <a:rPr lang="en-US" altLang="zh-CN" sz="2800" baseline="-25000" smtClean="0">
                <a:latin typeface="Times New Roman" pitchFamily="18" charset="0"/>
              </a:rPr>
              <a:t>4</a:t>
            </a:r>
            <a:r>
              <a:rPr lang="zh-CN" altLang="en-US" sz="2800" smtClean="0">
                <a:latin typeface="Times New Roman" pitchFamily="18" charset="0"/>
              </a:rPr>
              <a:t>是满射的；</a:t>
            </a:r>
            <a:r>
              <a:rPr lang="en-US" altLang="zh-CN" sz="2800" i="1" smtClean="0">
                <a:latin typeface="Times New Roman" pitchFamily="18" charset="0"/>
              </a:rPr>
              <a:t>g</a:t>
            </a:r>
            <a:r>
              <a:rPr lang="en-US" altLang="zh-CN" sz="2800" baseline="-25000" smtClean="0">
                <a:latin typeface="Times New Roman" pitchFamily="18" charset="0"/>
              </a:rPr>
              <a:t>2</a:t>
            </a:r>
            <a:r>
              <a:rPr lang="zh-CN" altLang="en-US" sz="2800" smtClean="0">
                <a:latin typeface="Times New Roman" pitchFamily="18" charset="0"/>
              </a:rPr>
              <a:t>是双射的</a:t>
            </a:r>
            <a:r>
              <a:rPr lang="en-US" altLang="zh-CN" sz="2800" smtClean="0">
                <a:latin typeface="Times New Roman" pitchFamily="18" charset="0"/>
              </a:rPr>
              <a:t>. </a:t>
            </a: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1030288" y="1052513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解</a:t>
            </a:r>
          </a:p>
        </p:txBody>
      </p:sp>
      <p:sp>
        <p:nvSpPr>
          <p:cNvPr id="67588" name="Text Box 9"/>
          <p:cNvSpPr txBox="1">
            <a:spLocks noChangeArrowheads="1"/>
          </p:cNvSpPr>
          <p:nvPr/>
        </p:nvSpPr>
        <p:spPr bwMode="auto">
          <a:xfrm>
            <a:off x="3689350" y="5013325"/>
            <a:ext cx="595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2pPr>
            <a:lvl3pPr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3pPr>
            <a:lvl4pPr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4pPr>
            <a:lvl5pPr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5pPr>
            <a:lvl6pPr eaLnBrk="0" hangingPunct="0"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6pPr>
            <a:lvl7pPr eaLnBrk="0" hangingPunct="0"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7pPr>
            <a:lvl8pPr eaLnBrk="0" hangingPunct="0"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8pPr>
            <a:lvl9pPr eaLnBrk="0" hangingPunct="0">
              <a:defRPr sz="2200">
                <a:solidFill>
                  <a:schemeClr val="tx1"/>
                </a:solidFill>
                <a:latin typeface="Arial" pitchFamily="34" charset="0"/>
                <a:ea typeface="华文中宋" pitchFamily="2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图</a:t>
            </a:r>
            <a:r>
              <a:rPr lang="en-US" altLang="zh-CN" sz="2000" b="0">
                <a:solidFill>
                  <a:srgbClr val="FFFFFF"/>
                </a:solidFill>
                <a:latin typeface="华文中宋" pitchFamily="2" charset="-122"/>
                <a:ea typeface="华文中宋" pitchFamily="2" charset="-122"/>
              </a:rPr>
              <a:t>1</a:t>
            </a:r>
          </a:p>
        </p:txBody>
      </p:sp>
      <p:pic>
        <p:nvPicPr>
          <p:cNvPr id="67589" name="Picture 13" descr="8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1196975"/>
            <a:ext cx="3313112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14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解答</a:t>
            </a:r>
          </a:p>
        </p:txBody>
      </p:sp>
    </p:spTree>
    <p:extLst>
      <p:ext uri="{BB962C8B-B14F-4D97-AF65-F5344CB8AC3E}">
        <p14:creationId xmlns:p14="http://schemas.microsoft.com/office/powerpoint/2010/main" val="24620572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07950" y="620713"/>
            <a:ext cx="8928100" cy="2663825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Times New Roman" pitchFamily="18" charset="0"/>
              </a:rPr>
              <a:t>3</a:t>
            </a:r>
            <a:r>
              <a:rPr lang="zh-CN" altLang="en-US" sz="2800" smtClean="0">
                <a:latin typeface="Times New Roman" pitchFamily="18" charset="0"/>
              </a:rPr>
              <a:t>．对于以下集合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和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，构造从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zh-CN" altLang="en-US" sz="2800" smtClean="0">
                <a:latin typeface="Times New Roman" pitchFamily="18" charset="0"/>
              </a:rPr>
              <a:t>到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zh-CN" altLang="en-US" sz="2800" smtClean="0">
                <a:latin typeface="Times New Roman" pitchFamily="18" charset="0"/>
              </a:rPr>
              <a:t>的双射函数 </a:t>
            </a:r>
            <a:r>
              <a:rPr lang="en-US" altLang="zh-CN" sz="2800" i="1" smtClean="0">
                <a:latin typeface="Times New Roman" pitchFamily="18" charset="0"/>
              </a:rPr>
              <a:t>f</a:t>
            </a:r>
            <a:r>
              <a:rPr lang="en-US" altLang="zh-CN" sz="2800" smtClean="0">
                <a:latin typeface="Times New Roman" pitchFamily="18" charset="0"/>
              </a:rPr>
              <a:t>: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→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</a:p>
          <a:p>
            <a:pPr eaLnBrk="1" hangingPunct="1"/>
            <a:r>
              <a:rPr lang="en-US" altLang="zh-CN" sz="2800" smtClean="0">
                <a:latin typeface="Times New Roman" pitchFamily="18" charset="0"/>
              </a:rPr>
              <a:t>(1) 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={1,2,3}</a:t>
            </a:r>
            <a:r>
              <a:rPr lang="zh-CN" altLang="en-US" sz="2800" smtClean="0">
                <a:latin typeface="Times New Roman" pitchFamily="18" charset="0"/>
              </a:rPr>
              <a:t>，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={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, </a:t>
            </a:r>
            <a:r>
              <a:rPr lang="en-US" altLang="zh-CN" sz="2800" i="1" smtClean="0">
                <a:latin typeface="Times New Roman" pitchFamily="18" charset="0"/>
              </a:rPr>
              <a:t>c</a:t>
            </a:r>
            <a:r>
              <a:rPr lang="en-US" altLang="zh-CN" sz="2800" smtClean="0">
                <a:latin typeface="Times New Roman" pitchFamily="18" charset="0"/>
              </a:rPr>
              <a:t>}</a:t>
            </a:r>
          </a:p>
          <a:p>
            <a:pPr eaLnBrk="1" hangingPunct="1"/>
            <a:r>
              <a:rPr lang="en-US" altLang="zh-CN" sz="2800" smtClean="0">
                <a:latin typeface="Times New Roman" pitchFamily="18" charset="0"/>
              </a:rPr>
              <a:t>(2) 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=(0,1)</a:t>
            </a:r>
            <a:r>
              <a:rPr lang="zh-CN" altLang="en-US" sz="2800" smtClean="0">
                <a:latin typeface="Times New Roman" pitchFamily="18" charset="0"/>
              </a:rPr>
              <a:t>，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=(0,2)</a:t>
            </a:r>
          </a:p>
          <a:p>
            <a:pPr eaLnBrk="1" hangingPunct="1"/>
            <a:r>
              <a:rPr lang="en-US" altLang="zh-CN" sz="2800" smtClean="0">
                <a:latin typeface="Times New Roman" pitchFamily="18" charset="0"/>
              </a:rPr>
              <a:t>(3) 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={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smtClean="0">
                <a:latin typeface="Times New Roman" pitchFamily="18" charset="0"/>
              </a:rPr>
              <a:t>| 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800" smtClean="0">
                <a:latin typeface="Times New Roman" pitchFamily="18" charset="0"/>
              </a:rPr>
              <a:t>Z∧</a:t>
            </a:r>
            <a:r>
              <a:rPr lang="en-US" altLang="zh-CN" sz="2800" i="1" smtClean="0">
                <a:latin typeface="Times New Roman" pitchFamily="18" charset="0"/>
              </a:rPr>
              <a:t>x</a:t>
            </a:r>
            <a:r>
              <a:rPr lang="en-US" altLang="zh-CN" sz="2800" smtClean="0">
                <a:latin typeface="Times New Roman" pitchFamily="18" charset="0"/>
              </a:rPr>
              <a:t>&lt;0}</a:t>
            </a:r>
            <a:r>
              <a:rPr lang="zh-CN" altLang="en-US" sz="2800" smtClean="0">
                <a:latin typeface="Times New Roman" pitchFamily="18" charset="0"/>
              </a:rPr>
              <a:t>，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=N</a:t>
            </a:r>
            <a:r>
              <a:rPr lang="en-US" altLang="zh-CN" sz="2800" i="1" smtClean="0">
                <a:latin typeface="Times New Roman" pitchFamily="18" charset="0"/>
              </a:rPr>
              <a:t> </a:t>
            </a:r>
            <a:endParaRPr lang="en-US" altLang="zh-CN" sz="2800" smtClean="0">
              <a:latin typeface="Times New Roman" pitchFamily="18" charset="0"/>
            </a:endParaRPr>
          </a:p>
          <a:p>
            <a:pPr eaLnBrk="1" hangingPunct="1"/>
            <a:r>
              <a:rPr lang="en-US" altLang="zh-CN" sz="2800" smtClean="0">
                <a:latin typeface="Times New Roman" pitchFamily="18" charset="0"/>
              </a:rPr>
              <a:t>(4) </a:t>
            </a:r>
            <a:r>
              <a:rPr lang="en-US" altLang="zh-CN" sz="2800" i="1" smtClean="0">
                <a:latin typeface="Times New Roman" pitchFamily="18" charset="0"/>
              </a:rPr>
              <a:t>A</a:t>
            </a:r>
            <a:r>
              <a:rPr lang="en-US" altLang="zh-CN" sz="2800" smtClean="0">
                <a:latin typeface="Times New Roman" pitchFamily="18" charset="0"/>
              </a:rPr>
              <a:t>=R</a:t>
            </a:r>
            <a:r>
              <a:rPr lang="zh-CN" altLang="en-US" sz="2800" smtClean="0">
                <a:latin typeface="Times New Roman" pitchFamily="18" charset="0"/>
              </a:rPr>
              <a:t>，</a:t>
            </a:r>
            <a:r>
              <a:rPr lang="en-US" altLang="zh-CN" sz="2800" i="1" smtClean="0">
                <a:latin typeface="Times New Roman" pitchFamily="18" charset="0"/>
              </a:rPr>
              <a:t>B</a:t>
            </a:r>
            <a:r>
              <a:rPr lang="en-US" altLang="zh-CN" sz="2800" smtClean="0">
                <a:latin typeface="Times New Roman" pitchFamily="18" charset="0"/>
              </a:rPr>
              <a:t>=R</a:t>
            </a:r>
            <a:r>
              <a:rPr lang="en-US" altLang="zh-CN" sz="2800" baseline="30000" smtClean="0">
                <a:latin typeface="Times New Roman" pitchFamily="18" charset="0"/>
              </a:rPr>
              <a:t>+</a:t>
            </a:r>
            <a:r>
              <a:rPr lang="en-US" altLang="zh-CN" sz="2800" smtClean="0">
                <a:latin typeface="Times New Roman" pitchFamily="18" charset="0"/>
              </a:rPr>
              <a:t> </a:t>
            </a:r>
          </a:p>
        </p:txBody>
      </p:sp>
      <p:sp>
        <p:nvSpPr>
          <p:cNvPr id="335883" name="Rectangle 11"/>
          <p:cNvSpPr>
            <a:spLocks noChangeArrowheads="1"/>
          </p:cNvSpPr>
          <p:nvPr/>
        </p:nvSpPr>
        <p:spPr bwMode="auto">
          <a:xfrm>
            <a:off x="179388" y="3622675"/>
            <a:ext cx="8785225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</a:rPr>
              <a:t>解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: 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(1)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={&lt;1,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&gt;, &lt;2,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&gt;, &lt;3,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&gt;} 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sz="1000" b="1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(2)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)=2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sz="1000" b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(3)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: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)= 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endParaRPr lang="en-US" altLang="zh-CN" sz="1000" b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(4) 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: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)=e</a:t>
            </a:r>
            <a:r>
              <a:rPr lang="en-US" altLang="zh-CN" sz="2800" b="1" i="1" baseline="30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68612" name="Rectangle 12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练习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70694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"/>
          <p:cNvSpPr>
            <a:spLocks noChangeArrowheads="1"/>
          </p:cNvSpPr>
          <p:nvPr/>
        </p:nvSpPr>
        <p:spPr bwMode="auto">
          <a:xfrm>
            <a:off x="0" y="692150"/>
            <a:ext cx="8964613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4.</a:t>
            </a:r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  <a:cs typeface="Times New Roman" pitchFamily="18" charset="0"/>
              </a:rPr>
              <a:t>设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</a:rPr>
              <a:t>    证明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</a:rPr>
              <a:t>f  </a:t>
            </a:r>
            <a:r>
              <a:rPr lang="zh-CN" altLang="en-US" sz="2800" b="1">
                <a:solidFill>
                  <a:srgbClr val="000000"/>
                </a:solidFill>
              </a:rPr>
              <a:t>既是满射的，也是单射的</a:t>
            </a:r>
            <a:r>
              <a:rPr lang="en-US" altLang="zh-CN" sz="2800" b="1">
                <a:solidFill>
                  <a:srgbClr val="000000"/>
                </a:solidFill>
              </a:rPr>
              <a:t>.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       </a:t>
            </a:r>
          </a:p>
        </p:txBody>
      </p:sp>
      <p:graphicFrame>
        <p:nvGraphicFramePr>
          <p:cNvPr id="69635" name="Object 9"/>
          <p:cNvGraphicFramePr>
            <a:graphicFrameLocks noChangeAspect="1"/>
          </p:cNvGraphicFramePr>
          <p:nvPr/>
        </p:nvGraphicFramePr>
        <p:xfrm>
          <a:off x="1116013" y="769938"/>
          <a:ext cx="66960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4" imgW="3162300" imgH="203200" progId="Equation.3">
                  <p:embed/>
                </p:oleObj>
              </mc:Choice>
              <mc:Fallback>
                <p:oleObj name="公式" r:id="rId4" imgW="31623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769938"/>
                        <a:ext cx="66960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6" name="Group 26"/>
          <p:cNvGrpSpPr>
            <a:grpSpLocks/>
          </p:cNvGrpSpPr>
          <p:nvPr/>
        </p:nvGrpSpPr>
        <p:grpSpPr bwMode="auto">
          <a:xfrm>
            <a:off x="395288" y="1714500"/>
            <a:ext cx="7272337" cy="887413"/>
            <a:chOff x="249" y="1080"/>
            <a:chExt cx="4581" cy="559"/>
          </a:xfrm>
        </p:grpSpPr>
        <p:graphicFrame>
          <p:nvGraphicFramePr>
            <p:cNvPr id="69646" name="Object 14"/>
            <p:cNvGraphicFramePr>
              <a:graphicFrameLocks noChangeAspect="1"/>
            </p:cNvGraphicFramePr>
            <p:nvPr/>
          </p:nvGraphicFramePr>
          <p:xfrm>
            <a:off x="3424" y="1080"/>
            <a:ext cx="1406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公式" r:id="rId6" imgW="1015559" imgH="406224" progId="Equation.3">
                    <p:embed/>
                  </p:oleObj>
                </mc:Choice>
                <mc:Fallback>
                  <p:oleObj name="公式" r:id="rId6" imgW="1015559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080"/>
                          <a:ext cx="1406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249" y="1188"/>
              <a:ext cx="31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宋体" pitchFamily="2" charset="-122"/>
                  <a:cs typeface="Tahoma" pitchFamily="34" charset="0"/>
                </a:rPr>
                <a:t>证明：任取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cs typeface="Tahoma" pitchFamily="34" charset="0"/>
                </a:rPr>
                <a:t>&lt;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cs typeface="Tahoma" pitchFamily="34" charset="0"/>
                </a:rPr>
                <a:t>u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cs typeface="Tahoma" pitchFamily="34" charset="0"/>
                </a:rPr>
                <a:t>,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  <a:cs typeface="Tahoma" pitchFamily="34" charset="0"/>
                </a:rPr>
                <a:t>v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cs typeface="Tahoma" pitchFamily="34" charset="0"/>
                </a:rPr>
                <a:t>&gt;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cs typeface="Tahoma" pitchFamily="34" charset="0"/>
                  <a:sym typeface="Symbol" pitchFamily="18" charset="2"/>
                </a:rPr>
                <a:t>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cs typeface="Tahoma" pitchFamily="34" charset="0"/>
                </a:rPr>
                <a:t>R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cs typeface="Tahoma" pitchFamily="34" charset="0"/>
                  <a:sym typeface="Symbol" pitchFamily="18" charset="2"/>
                </a:rPr>
                <a:t>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cs typeface="Tahoma" pitchFamily="34" charset="0"/>
                </a:rPr>
                <a:t>R</a:t>
              </a:r>
              <a:r>
                <a:rPr lang="zh-CN" altLang="en-US" sz="2800" b="1">
                  <a:solidFill>
                    <a:srgbClr val="000000"/>
                  </a:solidFill>
                  <a:latin typeface="宋体" pitchFamily="2" charset="-122"/>
                  <a:cs typeface="Tahoma" pitchFamily="34" charset="0"/>
                  <a:sym typeface="Symbol" pitchFamily="18" charset="2"/>
                </a:rPr>
                <a:t>，存在</a:t>
              </a:r>
            </a:p>
          </p:txBody>
        </p:sp>
      </p:grpSp>
      <p:sp>
        <p:nvSpPr>
          <p:cNvPr id="69637" name="Rectangle 19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练习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11188" y="2565400"/>
            <a:ext cx="7561262" cy="1809750"/>
            <a:chOff x="385" y="1616"/>
            <a:chExt cx="4763" cy="1140"/>
          </a:xfrm>
        </p:grpSpPr>
        <p:graphicFrame>
          <p:nvGraphicFramePr>
            <p:cNvPr id="69643" name="Object 13"/>
            <p:cNvGraphicFramePr>
              <a:graphicFrameLocks noChangeAspect="1"/>
            </p:cNvGraphicFramePr>
            <p:nvPr/>
          </p:nvGraphicFramePr>
          <p:xfrm>
            <a:off x="1111" y="1616"/>
            <a:ext cx="2540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公式" r:id="rId8" imgW="1815312" imgH="406224" progId="Equation.3">
                    <p:embed/>
                  </p:oleObj>
                </mc:Choice>
                <mc:Fallback>
                  <p:oleObj name="公式" r:id="rId8" imgW="1815312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616"/>
                          <a:ext cx="2540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4" name="Rectangle 16"/>
            <p:cNvSpPr>
              <a:spLocks noChangeArrowheads="1"/>
            </p:cNvSpPr>
            <p:nvPr/>
          </p:nvSpPr>
          <p:spPr bwMode="auto">
            <a:xfrm>
              <a:off x="385" y="1696"/>
              <a:ext cx="77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华文中宋" pitchFamily="2" charset="-122"/>
                  <a:cs typeface="Tahoma" pitchFamily="34" charset="0"/>
                </a:rPr>
                <a:t>使得</a:t>
              </a:r>
              <a:endParaRPr lang="zh-CN" altLang="en-US" sz="2800" b="1">
                <a:solidFill>
                  <a:srgbClr val="000000"/>
                </a:solidFill>
                <a:cs typeface="Tahoma" pitchFamily="34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>
                  <a:solidFill>
                    <a:srgbClr val="000000"/>
                  </a:solidFill>
                  <a:latin typeface="Times New Roman" pitchFamily="18" charset="0"/>
                  <a:ea typeface="华文中宋" pitchFamily="2" charset="-122"/>
                  <a:cs typeface="Tahoma" pitchFamily="34" charset="0"/>
                </a:rPr>
                <a:t>      </a:t>
              </a:r>
              <a:endParaRPr lang="zh-CN" altLang="en-US" sz="2800">
                <a:solidFill>
                  <a:srgbClr val="000000"/>
                </a:solidFill>
              </a:endParaRPr>
            </a:p>
          </p:txBody>
        </p:sp>
        <p:sp>
          <p:nvSpPr>
            <p:cNvPr id="69645" name="Rectangle 20"/>
            <p:cNvSpPr>
              <a:spLocks noChangeArrowheads="1"/>
            </p:cNvSpPr>
            <p:nvPr/>
          </p:nvSpPr>
          <p:spPr bwMode="auto">
            <a:xfrm>
              <a:off x="385" y="2160"/>
              <a:ext cx="4763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因此 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是满射的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对于任意的 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&lt;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&gt;, &lt;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u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,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&gt;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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,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有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68313" y="4508500"/>
            <a:ext cx="8569325" cy="2016125"/>
            <a:chOff x="295" y="2840"/>
            <a:chExt cx="5398" cy="1270"/>
          </a:xfrm>
        </p:grpSpPr>
        <p:graphicFrame>
          <p:nvGraphicFramePr>
            <p:cNvPr id="69641" name="Object 12"/>
            <p:cNvGraphicFramePr>
              <a:graphicFrameLocks noChangeAspect="1"/>
            </p:cNvGraphicFramePr>
            <p:nvPr/>
          </p:nvGraphicFramePr>
          <p:xfrm>
            <a:off x="295" y="2840"/>
            <a:ext cx="5398" cy="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公式" r:id="rId10" imgW="3733800" imgH="660400" progId="Equation.3">
                    <p:embed/>
                  </p:oleObj>
                </mc:Choice>
                <mc:Fallback>
                  <p:oleObj name="公式" r:id="rId10" imgW="37338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840"/>
                          <a:ext cx="5398" cy="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2" name="Rectangle 21"/>
            <p:cNvSpPr>
              <a:spLocks noChangeArrowheads="1"/>
            </p:cNvSpPr>
            <p:nvPr/>
          </p:nvSpPr>
          <p:spPr bwMode="auto">
            <a:xfrm>
              <a:off x="340" y="3783"/>
              <a:ext cx="42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因此 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f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itchFamily="18" charset="0"/>
                </a:rPr>
                <a:t>是单射的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69640" name="Rectangle 22"/>
          <p:cNvSpPr>
            <a:spLocks noChangeArrowheads="1"/>
          </p:cNvSpPr>
          <p:nvPr/>
        </p:nvSpPr>
        <p:spPr bwMode="auto">
          <a:xfrm>
            <a:off x="0" y="14288"/>
            <a:ext cx="9144000" cy="6778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</a:rPr>
              <a:t>练习</a:t>
            </a:r>
            <a:r>
              <a:rPr lang="en-US" altLang="zh-CN" sz="3200" b="1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775106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Microsoft Office PowerPoint</Application>
  <PresentationFormat>全屏显示(4:3)</PresentationFormat>
  <Paragraphs>170</Paragraphs>
  <Slides>13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</dc:creator>
  <cp:lastModifiedBy>liu</cp:lastModifiedBy>
  <cp:revision>1</cp:revision>
  <dcterms:created xsi:type="dcterms:W3CDTF">2020-09-26T10:19:04Z</dcterms:created>
  <dcterms:modified xsi:type="dcterms:W3CDTF">2020-09-26T10:19:27Z</dcterms:modified>
</cp:coreProperties>
</file>