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38836-103B-4A0E-BE16-3901D69732A3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AEB5C-D8B7-4243-9528-26BA0BF548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575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E5289B9-7E15-4FE9-A86C-B622A9BCD0D7}" type="slidenum"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pPr eaLnBrk="1" hangingPunct="1"/>
              <a:t>2</a:t>
            </a:fld>
            <a:endParaRPr lang="en-US" altLang="zh-CN" sz="120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36D43FA-05FF-40C4-8F3F-A86B90B9143A}" type="slidenum">
              <a:rPr lang="en-US" altLang="zh-CN" sz="1200">
                <a:solidFill>
                  <a:prstClr val="black"/>
                </a:solidFill>
                <a:latin typeface="Arial" pitchFamily="34" charset="0"/>
              </a:rPr>
              <a:pPr eaLnBrk="1" hangingPunct="1"/>
              <a:t>7</a:t>
            </a:fld>
            <a:endParaRPr lang="en-US" altLang="zh-CN" sz="1200">
              <a:solidFill>
                <a:prstClr val="black"/>
              </a:solidFill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aint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9"/>
          <p:cNvGraphicFramePr>
            <a:graphicFrameLocks noChangeAspect="1"/>
          </p:cNvGraphicFramePr>
          <p:nvPr userDrawn="1"/>
        </p:nvGraphicFramePr>
        <p:xfrm>
          <a:off x="7848600" y="188913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4" imgW="2539683" imgH="2539683" progId="">
                  <p:embed/>
                </p:oleObj>
              </mc:Choice>
              <mc:Fallback>
                <p:oleObj name="Image" r:id="rId4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88913"/>
                        <a:ext cx="1295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55650"/>
            <a:ext cx="7772400" cy="1371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700463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E817-C850-4D67-B565-93AE6039C83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78046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D0B16-09EF-45C4-8E1C-5F3D2BE6609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385722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880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880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1EBE6-5DD4-4D63-839C-D3D1C921FA1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01637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270000"/>
            <a:ext cx="8001000" cy="48228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7AA5E-C540-460F-A237-238732EA5C4C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8833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D178A-0F0E-4DBB-B5F7-31FD9E0122B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37587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D7598-05FB-4ECD-A377-9739773E3CB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97477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13049-11AB-437C-BA5C-F93BCBF15E1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54100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1FFEE-72FA-47ED-98B2-AA128B98DCE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905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CE3EB-7EBB-44E8-9D5F-56C8FD50FBE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84434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32B3C-9369-44C9-B381-9449AF0D9D7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45887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8B5C1F-12D7-4F97-B208-3B626CADF96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051453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1F28E-1ED1-477B-B3FF-D0B1C4CF385B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253090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70000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0596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10597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05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106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29699A-26FF-43C6-AEBE-0C4FF70F5CB6}" type="slidenum">
              <a:rPr lang="en-US" altLang="zh-CN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0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5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059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59EB433-26F8-4C65-B7DA-9825EA8E9EEE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华文中宋" pitchFamily="2" charset="-122"/>
              </a:rPr>
              <a:t>第九章 习题课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zh-CN" altLang="en-US" smtClean="0"/>
              <a:t>主要内容</a:t>
            </a:r>
          </a:p>
          <a:p>
            <a:pPr lvl="1" eaLnBrk="1" hangingPunct="1">
              <a:spcBef>
                <a:spcPct val="5000"/>
              </a:spcBef>
              <a:buClr>
                <a:srgbClr val="FF9900"/>
              </a:buClr>
            </a:pPr>
            <a:r>
              <a:rPr lang="zh-CN" altLang="en-US" smtClean="0"/>
              <a:t>代数系统的构成：非空集合、封闭的二元和一元运算、代数常数 </a:t>
            </a:r>
          </a:p>
          <a:p>
            <a:pPr lvl="1" eaLnBrk="1" hangingPunct="1">
              <a:spcBef>
                <a:spcPct val="5000"/>
              </a:spcBef>
              <a:buClr>
                <a:srgbClr val="FF9900"/>
              </a:buClr>
            </a:pPr>
            <a:r>
              <a:rPr lang="zh-CN" altLang="en-US" smtClean="0"/>
              <a:t>二元运算性质和特异元素：交换律、结合律、幂等律、分配律、吸收律、单位元、零元、可逆元和逆元</a:t>
            </a:r>
          </a:p>
          <a:p>
            <a:pPr lvl="1" eaLnBrk="1" hangingPunct="1">
              <a:spcBef>
                <a:spcPct val="5000"/>
              </a:spcBef>
              <a:buClr>
                <a:srgbClr val="FF9900"/>
              </a:buClr>
            </a:pPr>
            <a:r>
              <a:rPr lang="zh-CN" altLang="en-US" smtClean="0"/>
              <a:t>同类型的代数系统</a:t>
            </a:r>
          </a:p>
          <a:p>
            <a:pPr lvl="1" eaLnBrk="1" hangingPunct="1">
              <a:spcBef>
                <a:spcPct val="5000"/>
              </a:spcBef>
              <a:buClr>
                <a:srgbClr val="FF9900"/>
              </a:buClr>
            </a:pPr>
            <a:r>
              <a:rPr lang="zh-CN" altLang="en-US" smtClean="0"/>
              <a:t>子代数的定义与实例</a:t>
            </a:r>
          </a:p>
          <a:p>
            <a:pPr lvl="1" eaLnBrk="1" hangingPunct="1">
              <a:spcBef>
                <a:spcPct val="5000"/>
              </a:spcBef>
              <a:buClr>
                <a:srgbClr val="FF9900"/>
              </a:buClr>
            </a:pPr>
            <a:r>
              <a:rPr lang="zh-CN" altLang="en-US" smtClean="0"/>
              <a:t>积代数的定义与性质</a:t>
            </a:r>
          </a:p>
          <a:p>
            <a:pPr lvl="1" eaLnBrk="1" hangingPunct="1">
              <a:spcBef>
                <a:spcPct val="5000"/>
              </a:spcBef>
              <a:buClr>
                <a:srgbClr val="FF9900"/>
              </a:buClr>
            </a:pPr>
            <a:r>
              <a:rPr lang="zh-CN" altLang="en-US" smtClean="0"/>
              <a:t>代数系统的同态与同构</a:t>
            </a:r>
          </a:p>
        </p:txBody>
      </p:sp>
    </p:spTree>
    <p:extLst>
      <p:ext uri="{BB962C8B-B14F-4D97-AF65-F5344CB8AC3E}">
        <p14:creationId xmlns:p14="http://schemas.microsoft.com/office/powerpoint/2010/main" val="72201377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7577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7496397-1767-4BE3-9CB3-0554199E5336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10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594100" y="3222625"/>
          <a:ext cx="1955801" cy="412749"/>
        </p:xfrm>
        <a:graphic>
          <a:graphicData uri="http://schemas.openxmlformats.org/drawingml/2006/table">
            <a:tbl>
              <a:tblPr/>
              <a:tblGrid>
                <a:gridCol w="203750"/>
                <a:gridCol w="330062"/>
                <a:gridCol w="1421989"/>
              </a:tblGrid>
              <a:tr h="137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51" marR="685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51" marR="685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51" marR="685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51" marR="685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51" marR="685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51" marR="685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51" marR="685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51" marR="685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51" marR="6855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492500" y="3222625"/>
          <a:ext cx="2159000" cy="412749"/>
        </p:xfrm>
        <a:graphic>
          <a:graphicData uri="http://schemas.openxmlformats.org/drawingml/2006/table">
            <a:tbl>
              <a:tblPr/>
              <a:tblGrid>
                <a:gridCol w="203734"/>
                <a:gridCol w="196752"/>
                <a:gridCol w="1758514"/>
              </a:tblGrid>
              <a:tr h="137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46" marR="68546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006725" y="3154363"/>
          <a:ext cx="3130551" cy="549276"/>
        </p:xfrm>
        <a:graphic>
          <a:graphicData uri="http://schemas.openxmlformats.org/drawingml/2006/table">
            <a:tbl>
              <a:tblPr/>
              <a:tblGrid>
                <a:gridCol w="203783"/>
                <a:gridCol w="196800"/>
                <a:gridCol w="1364984"/>
                <a:gridCol w="1364984"/>
              </a:tblGrid>
              <a:tr h="13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3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2" marR="6856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89338" y="3222625"/>
          <a:ext cx="1965325" cy="412749"/>
        </p:xfrm>
        <a:graphic>
          <a:graphicData uri="http://schemas.openxmlformats.org/drawingml/2006/table">
            <a:tbl>
              <a:tblPr/>
              <a:tblGrid>
                <a:gridCol w="203896"/>
                <a:gridCol w="322677"/>
                <a:gridCol w="1438752"/>
              </a:tblGrid>
              <a:tr h="137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601" marR="686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601" marR="686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601" marR="686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601" marR="686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601" marR="686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601" marR="686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375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601" marR="686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601" marR="686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endParaRPr lang="en-US" sz="9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601" marR="686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58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Verdana" pitchFamily="34" charset="0"/>
            </a:endParaRPr>
          </a:p>
        </p:txBody>
      </p:sp>
      <p:grpSp>
        <p:nvGrpSpPr>
          <p:cNvPr id="75828" name="Group 1"/>
          <p:cNvGrpSpPr>
            <a:grpSpLocks noChangeAspect="1"/>
          </p:cNvGrpSpPr>
          <p:nvPr/>
        </p:nvGrpSpPr>
        <p:grpSpPr bwMode="auto">
          <a:xfrm>
            <a:off x="0" y="0"/>
            <a:ext cx="3429000" cy="1852613"/>
            <a:chOff x="1800" y="5846"/>
            <a:chExt cx="5400" cy="2917"/>
          </a:xfrm>
        </p:grpSpPr>
        <p:sp>
          <p:nvSpPr>
            <p:cNvPr id="75921" name="AutoShape 7"/>
            <p:cNvSpPr>
              <a:spLocks noChangeAspect="1" noChangeArrowheads="1" noTextEdit="1"/>
            </p:cNvSpPr>
            <p:nvPr/>
          </p:nvSpPr>
          <p:spPr bwMode="auto">
            <a:xfrm>
              <a:off x="1800" y="5846"/>
              <a:ext cx="5400" cy="2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80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75922" name="Text Box 6"/>
            <p:cNvSpPr txBox="1">
              <a:spLocks noChangeArrowheads="1"/>
            </p:cNvSpPr>
            <p:nvPr/>
          </p:nvSpPr>
          <p:spPr bwMode="auto">
            <a:xfrm>
              <a:off x="5220" y="5846"/>
              <a:ext cx="1440" cy="1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75923" name="Text Box 5"/>
            <p:cNvSpPr txBox="1">
              <a:spLocks noChangeArrowheads="1"/>
            </p:cNvSpPr>
            <p:nvPr/>
          </p:nvSpPr>
          <p:spPr bwMode="auto">
            <a:xfrm>
              <a:off x="3600" y="5846"/>
              <a:ext cx="1440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75924" name="Text Box 4"/>
            <p:cNvSpPr txBox="1">
              <a:spLocks noChangeArrowheads="1"/>
            </p:cNvSpPr>
            <p:nvPr/>
          </p:nvSpPr>
          <p:spPr bwMode="auto">
            <a:xfrm>
              <a:off x="2160" y="5846"/>
              <a:ext cx="1440" cy="1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75925" name="Text Box 3"/>
            <p:cNvSpPr txBox="1">
              <a:spLocks noChangeArrowheads="1"/>
            </p:cNvSpPr>
            <p:nvPr/>
          </p:nvSpPr>
          <p:spPr bwMode="auto">
            <a:xfrm>
              <a:off x="2170" y="6861"/>
              <a:ext cx="1440" cy="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75926" name="Text Box 2"/>
            <p:cNvSpPr txBox="1">
              <a:spLocks noChangeArrowheads="1"/>
            </p:cNvSpPr>
            <p:nvPr/>
          </p:nvSpPr>
          <p:spPr bwMode="auto">
            <a:xfrm>
              <a:off x="2160" y="7672"/>
              <a:ext cx="1440" cy="1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36838" algn="ctr"/>
                  <a:tab pos="5273675" algn="r"/>
                </a:tabLst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</p:grpSp>
      <p:sp>
        <p:nvSpPr>
          <p:cNvPr id="297" name="AutoShape 394"/>
          <p:cNvSpPr>
            <a:spLocks noChangeArrowheads="1"/>
          </p:cNvSpPr>
          <p:nvPr/>
        </p:nvSpPr>
        <p:spPr bwMode="auto">
          <a:xfrm>
            <a:off x="2759075" y="3013075"/>
            <a:ext cx="838200" cy="914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3973 w 21600"/>
              <a:gd name="T25" fmla="*/ 16981 h 21600"/>
              <a:gd name="T26" fmla="*/ 19755 w 21600"/>
              <a:gd name="T27" fmla="*/ 19755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8368" y="0"/>
                </a:moveTo>
                <a:lnTo>
                  <a:pt x="15136" y="9258"/>
                </a:lnTo>
                <a:lnTo>
                  <a:pt x="16981" y="9258"/>
                </a:lnTo>
                <a:lnTo>
                  <a:pt x="16981" y="16981"/>
                </a:lnTo>
                <a:lnTo>
                  <a:pt x="9258" y="16981"/>
                </a:lnTo>
                <a:lnTo>
                  <a:pt x="9258" y="15136"/>
                </a:lnTo>
                <a:lnTo>
                  <a:pt x="0" y="18368"/>
                </a:lnTo>
                <a:lnTo>
                  <a:pt x="9258" y="21600"/>
                </a:lnTo>
                <a:lnTo>
                  <a:pt x="9258" y="19755"/>
                </a:lnTo>
                <a:lnTo>
                  <a:pt x="19755" y="19755"/>
                </a:lnTo>
                <a:lnTo>
                  <a:pt x="19755" y="9258"/>
                </a:lnTo>
                <a:lnTo>
                  <a:pt x="21600" y="92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98" name="AutoShape 395"/>
          <p:cNvSpPr>
            <a:spLocks noChangeArrowheads="1"/>
          </p:cNvSpPr>
          <p:nvPr/>
        </p:nvSpPr>
        <p:spPr bwMode="auto">
          <a:xfrm>
            <a:off x="3216275" y="2936875"/>
            <a:ext cx="2895600" cy="2743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236 w 21600"/>
              <a:gd name="T25" fmla="*/ 18545 h 21600"/>
              <a:gd name="T26" fmla="*/ 19326 w 21600"/>
              <a:gd name="T27" fmla="*/ 19326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8936" y="0"/>
                </a:moveTo>
                <a:lnTo>
                  <a:pt x="16271" y="1613"/>
                </a:lnTo>
                <a:lnTo>
                  <a:pt x="18545" y="1613"/>
                </a:lnTo>
                <a:lnTo>
                  <a:pt x="18545" y="18545"/>
                </a:lnTo>
                <a:lnTo>
                  <a:pt x="1613" y="18545"/>
                </a:lnTo>
                <a:lnTo>
                  <a:pt x="1613" y="16271"/>
                </a:lnTo>
                <a:lnTo>
                  <a:pt x="0" y="18936"/>
                </a:lnTo>
                <a:lnTo>
                  <a:pt x="1613" y="21600"/>
                </a:lnTo>
                <a:lnTo>
                  <a:pt x="1613" y="19326"/>
                </a:lnTo>
                <a:lnTo>
                  <a:pt x="19326" y="19326"/>
                </a:lnTo>
                <a:lnTo>
                  <a:pt x="19326" y="1613"/>
                </a:lnTo>
                <a:lnTo>
                  <a:pt x="21600" y="161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Verdana" pitchFamily="34" charset="0"/>
            </a:endParaRPr>
          </a:p>
        </p:txBody>
      </p:sp>
      <p:graphicFrame>
        <p:nvGraphicFramePr>
          <p:cNvPr id="300" name="表格 299"/>
          <p:cNvGraphicFramePr>
            <a:graphicFrameLocks noGrp="1"/>
          </p:cNvGraphicFramePr>
          <p:nvPr/>
        </p:nvGraphicFramePr>
        <p:xfrm>
          <a:off x="539750" y="1412875"/>
          <a:ext cx="1728789" cy="1368426"/>
        </p:xfrm>
        <a:graphic>
          <a:graphicData uri="http://schemas.openxmlformats.org/drawingml/2006/table">
            <a:tbl>
              <a:tblPr/>
              <a:tblGrid>
                <a:gridCol w="576127"/>
                <a:gridCol w="576331"/>
                <a:gridCol w="576331"/>
              </a:tblGrid>
              <a:tr h="456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>
                          <a:latin typeface="Times New Roman"/>
                          <a:ea typeface="宋体"/>
                        </a:rPr>
                        <a:t>*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>
                          <a:latin typeface="Times New Roman"/>
                          <a:ea typeface="宋体"/>
                        </a:rPr>
                        <a:t>b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61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>
                          <a:latin typeface="Times New Roman"/>
                          <a:ea typeface="宋体"/>
                        </a:rPr>
                        <a:t>b</a:t>
                      </a:r>
                      <a:endParaRPr lang="zh-CN" sz="2800" b="1" i="1" kern="10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1" name="表格 300"/>
          <p:cNvGraphicFramePr>
            <a:graphicFrameLocks noGrp="1"/>
          </p:cNvGraphicFramePr>
          <p:nvPr/>
        </p:nvGraphicFramePr>
        <p:xfrm>
          <a:off x="2771775" y="1412875"/>
          <a:ext cx="1728787" cy="1280160"/>
        </p:xfrm>
        <a:graphic>
          <a:graphicData uri="http://schemas.openxmlformats.org/drawingml/2006/table">
            <a:tbl>
              <a:tblPr/>
              <a:tblGrid>
                <a:gridCol w="576127"/>
                <a:gridCol w="576330"/>
                <a:gridCol w="576330"/>
              </a:tblGrid>
              <a:tr h="426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>
                          <a:latin typeface="Times New Roman"/>
                          <a:ea typeface="宋体"/>
                        </a:rPr>
                        <a:t>*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1" i="1" kern="100" dirty="0" smtClean="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b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b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表格 301"/>
          <p:cNvGraphicFramePr>
            <a:graphicFrameLocks noGrp="1"/>
          </p:cNvGraphicFramePr>
          <p:nvPr/>
        </p:nvGraphicFramePr>
        <p:xfrm>
          <a:off x="4932363" y="1412875"/>
          <a:ext cx="1727200" cy="1295400"/>
        </p:xfrm>
        <a:graphic>
          <a:graphicData uri="http://schemas.openxmlformats.org/drawingml/2006/table">
            <a:tbl>
              <a:tblPr/>
              <a:tblGrid>
                <a:gridCol w="575598"/>
                <a:gridCol w="575801"/>
                <a:gridCol w="575801"/>
              </a:tblGrid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>
                          <a:latin typeface="Times New Roman"/>
                          <a:ea typeface="宋体"/>
                        </a:rPr>
                        <a:t>*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541" marR="685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1" i="1" kern="100" dirty="0" smtClean="0">
                          <a:latin typeface="Times New Roman"/>
                          <a:ea typeface="宋体"/>
                        </a:rPr>
                        <a:t>b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541" marR="685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541" marR="685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>
                        <a:latin typeface="Times New Roman"/>
                        <a:ea typeface="宋体"/>
                      </a:endParaRPr>
                    </a:p>
                  </a:txBody>
                  <a:tcPr marL="68541" marR="685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541" marR="685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541" marR="685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>
                        <a:latin typeface="Times New Roman"/>
                        <a:ea typeface="宋体"/>
                      </a:endParaRPr>
                    </a:p>
                  </a:txBody>
                  <a:tcPr marL="68541" marR="685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541" marR="685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b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541" marR="685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表格 302"/>
          <p:cNvGraphicFramePr>
            <a:graphicFrameLocks noGrp="1"/>
          </p:cNvGraphicFramePr>
          <p:nvPr/>
        </p:nvGraphicFramePr>
        <p:xfrm>
          <a:off x="539750" y="2997200"/>
          <a:ext cx="1728787" cy="1280160"/>
        </p:xfrm>
        <a:graphic>
          <a:graphicData uri="http://schemas.openxmlformats.org/drawingml/2006/table">
            <a:tbl>
              <a:tblPr/>
              <a:tblGrid>
                <a:gridCol w="576127"/>
                <a:gridCol w="576330"/>
                <a:gridCol w="576330"/>
              </a:tblGrid>
              <a:tr h="426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>
                          <a:latin typeface="Times New Roman"/>
                          <a:ea typeface="宋体"/>
                        </a:rPr>
                        <a:t>*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1" i="1" kern="100" dirty="0" smtClean="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b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b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表格 303"/>
          <p:cNvGraphicFramePr>
            <a:graphicFrameLocks noGrp="1"/>
          </p:cNvGraphicFramePr>
          <p:nvPr/>
        </p:nvGraphicFramePr>
        <p:xfrm>
          <a:off x="539750" y="4581525"/>
          <a:ext cx="1728787" cy="1280160"/>
        </p:xfrm>
        <a:graphic>
          <a:graphicData uri="http://schemas.openxmlformats.org/drawingml/2006/table">
            <a:tbl>
              <a:tblPr/>
              <a:tblGrid>
                <a:gridCol w="576127"/>
                <a:gridCol w="576330"/>
                <a:gridCol w="576330"/>
              </a:tblGrid>
              <a:tr h="426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>
                          <a:latin typeface="Times New Roman"/>
                          <a:ea typeface="宋体"/>
                        </a:rPr>
                        <a:t>*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800" b="1" i="1" kern="100" dirty="0" smtClean="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b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5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a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c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i="1" kern="100" dirty="0" smtClean="0">
                          <a:latin typeface="Times New Roman"/>
                          <a:ea typeface="宋体"/>
                        </a:rPr>
                        <a:t>b</a:t>
                      </a:r>
                      <a:endParaRPr lang="zh-CN" sz="2800" b="1" i="1" kern="100" dirty="0">
                        <a:latin typeface="Times New Roman"/>
                        <a:ea typeface="宋体"/>
                      </a:endParaRPr>
                    </a:p>
                  </a:txBody>
                  <a:tcPr marL="68604" marR="686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725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" grpId="0" animBg="1"/>
      <p:bldP spid="2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D979B41-872E-436D-8173-BBCA40E7D5F8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11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  <a:r>
              <a:rPr lang="zh-CN" altLang="en-US" smtClean="0"/>
              <a:t>解答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3789363"/>
            <a:ext cx="8326437" cy="230346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(2) * </a:t>
            </a:r>
            <a:r>
              <a:rPr lang="zh-CN" altLang="en-US" smtClean="0">
                <a:sym typeface="Symbol" pitchFamily="18" charset="2"/>
              </a:rPr>
              <a:t>的单位元为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zh-CN" altLang="en-US" smtClean="0">
                <a:sym typeface="Symbol" pitchFamily="18" charset="2"/>
              </a:rPr>
              <a:t>没有零元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baseline="30000" smtClean="0"/>
              <a:t>1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baseline="30000" smtClean="0"/>
              <a:t>1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,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baseline="30000" smtClean="0"/>
              <a:t>1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</a:t>
            </a:r>
            <a:r>
              <a:rPr lang="en-US" altLang="zh-CN" smtClean="0"/>
              <a:t>∘ </a:t>
            </a:r>
            <a:r>
              <a:rPr lang="zh-CN" altLang="en-US" smtClean="0">
                <a:sym typeface="Symbol" pitchFamily="18" charset="2"/>
              </a:rPr>
              <a:t>的单位元和零元都不存在，没有可逆元素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</a:t>
            </a:r>
            <a:r>
              <a:rPr lang="zh-CN" altLang="zh-CN" smtClean="0">
                <a:sym typeface="Symbol" pitchFamily="18" charset="2"/>
              </a:rPr>
              <a:t>·</a:t>
            </a:r>
            <a:r>
              <a:rPr lang="en-US" altLang="zh-CN" smtClean="0">
                <a:sym typeface="Symbol" pitchFamily="18" charset="2"/>
              </a:rPr>
              <a:t>  </a:t>
            </a:r>
            <a:r>
              <a:rPr lang="zh-CN" altLang="en-US" smtClean="0">
                <a:sym typeface="Symbol" pitchFamily="18" charset="2"/>
              </a:rPr>
              <a:t>的单位元为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，零元为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30000" smtClean="0">
                <a:sym typeface="Symbol" pitchFamily="18" charset="2"/>
              </a:rPr>
              <a:t></a:t>
            </a:r>
            <a:r>
              <a:rPr lang="en-US" altLang="zh-CN" baseline="30000" smtClean="0"/>
              <a:t>1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c</a:t>
            </a:r>
            <a:r>
              <a:rPr lang="zh-CN" altLang="en-US" smtClean="0">
                <a:sym typeface="Symbol" pitchFamily="18" charset="2"/>
              </a:rPr>
              <a:t>不是可逆元素</a:t>
            </a:r>
            <a:r>
              <a:rPr lang="en-US" altLang="zh-CN" smtClean="0">
                <a:sym typeface="Symbol" pitchFamily="18" charset="2"/>
              </a:rPr>
              <a:t>. </a:t>
            </a:r>
          </a:p>
        </p:txBody>
      </p:sp>
      <p:pic>
        <p:nvPicPr>
          <p:cNvPr id="76805" name="Picture 4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6" r="35172"/>
          <a:stretch>
            <a:fillRect/>
          </a:stretch>
        </p:blipFill>
        <p:spPr bwMode="auto">
          <a:xfrm>
            <a:off x="3373438" y="1341438"/>
            <a:ext cx="2513012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6" name="Picture 5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6"/>
          <a:stretch>
            <a:fillRect/>
          </a:stretch>
        </p:blipFill>
        <p:spPr bwMode="auto">
          <a:xfrm>
            <a:off x="6156325" y="1341438"/>
            <a:ext cx="25447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7" name="Picture 6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20"/>
          <a:stretch>
            <a:fillRect/>
          </a:stretch>
        </p:blipFill>
        <p:spPr bwMode="auto">
          <a:xfrm>
            <a:off x="493713" y="1341438"/>
            <a:ext cx="2706687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417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3</a:t>
            </a:r>
            <a:endParaRPr lang="zh-CN" altLang="en-US" smtClean="0"/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00"/>
                </a:solidFill>
              </a:rPr>
              <a:t>设</a:t>
            </a:r>
            <a:r>
              <a:rPr lang="zh-CN" altLang="fr-FR" smtClean="0"/>
              <a:t>◦</a:t>
            </a:r>
            <a:r>
              <a:rPr lang="zh-CN" altLang="en-US" smtClean="0"/>
              <a:t>为</a:t>
            </a:r>
            <a:r>
              <a:rPr lang="en-US" altLang="zh-CN" i="1" smtClean="0"/>
              <a:t>S</a:t>
            </a:r>
            <a:r>
              <a:rPr lang="zh-CN" altLang="en-US" smtClean="0"/>
              <a:t>上的二元运算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e</a:t>
            </a:r>
            <a:r>
              <a:rPr lang="en-US" altLang="zh-CN" i="1" baseline="-25000" smtClean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和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e</a:t>
            </a:r>
            <a:r>
              <a:rPr lang="en-US" altLang="zh-CN" i="1" baseline="-25000" smtClean="0">
                <a:solidFill>
                  <a:srgbClr val="000000"/>
                </a:solidFill>
                <a:sym typeface="Symbol" pitchFamily="18" charset="2"/>
              </a:rPr>
              <a:t>l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分别为</a:t>
            </a:r>
            <a:r>
              <a:rPr lang="zh-CN" altLang="fr-FR" smtClean="0"/>
              <a:t>◦运算的</a:t>
            </a:r>
            <a:r>
              <a:rPr lang="zh-CN" altLang="en-US" smtClean="0"/>
              <a:t>两个左</a:t>
            </a:r>
            <a:r>
              <a:rPr lang="zh-CN" altLang="fr-FR" smtClean="0"/>
              <a:t>单位元和零元</a:t>
            </a:r>
            <a:r>
              <a:rPr lang="zh-CN" altLang="en-US" smtClean="0"/>
              <a:t>，证明</a:t>
            </a:r>
            <a:r>
              <a:rPr lang="en-US" altLang="zh-CN" i="1" smtClean="0"/>
              <a:t>S</a:t>
            </a:r>
            <a:r>
              <a:rPr lang="zh-CN" altLang="en-US" smtClean="0"/>
              <a:t>中无右单位元。</a:t>
            </a:r>
            <a:endParaRPr lang="en-US" altLang="zh-CN" smtClean="0"/>
          </a:p>
          <a:p>
            <a:r>
              <a:rPr lang="zh-CN" altLang="en-US" smtClean="0"/>
              <a:t>证明：假设</a:t>
            </a:r>
            <a:r>
              <a:rPr lang="en-US" altLang="zh-CN" smtClean="0"/>
              <a:t>S</a:t>
            </a:r>
            <a:r>
              <a:rPr lang="zh-CN" altLang="en-US" smtClean="0"/>
              <a:t>中有右单位元</a:t>
            </a:r>
            <a:r>
              <a:rPr lang="en-US" altLang="zh-CN" i="1" smtClean="0"/>
              <a:t>e</a:t>
            </a:r>
            <a:r>
              <a:rPr lang="en-US" altLang="zh-CN" i="1" baseline="-25000" smtClean="0"/>
              <a:t>r</a:t>
            </a:r>
            <a:r>
              <a:rPr lang="en-US" altLang="zh-CN" smtClean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          </a:t>
            </a:r>
            <a:r>
              <a:rPr lang="en-US" altLang="zh-CN" i="1" smtClean="0"/>
              <a:t>e</a:t>
            </a:r>
            <a:r>
              <a:rPr lang="en-US" altLang="zh-CN" i="1" baseline="-25000" smtClean="0"/>
              <a:t>l</a:t>
            </a:r>
            <a:r>
              <a:rPr lang="en-US" altLang="zh-CN" baseline="-25000" smtClean="0"/>
              <a:t>1 </a:t>
            </a:r>
            <a:r>
              <a:rPr lang="en-US" altLang="zh-CN" smtClean="0"/>
              <a:t>= </a:t>
            </a:r>
            <a:r>
              <a:rPr lang="en-US" altLang="zh-CN" i="1" smtClean="0"/>
              <a:t>e</a:t>
            </a:r>
            <a:r>
              <a:rPr lang="en-US" altLang="zh-CN" i="1" baseline="-25000" smtClean="0"/>
              <a:t>l</a:t>
            </a:r>
            <a:r>
              <a:rPr lang="en-US" altLang="zh-CN" baseline="-25000" smtClean="0"/>
              <a:t>1 </a:t>
            </a:r>
            <a:r>
              <a:rPr lang="zh-CN" altLang="fr-FR" smtClean="0"/>
              <a:t>◦</a:t>
            </a:r>
            <a:r>
              <a:rPr lang="en-US" altLang="zh-CN" i="1" smtClean="0"/>
              <a:t>e</a:t>
            </a:r>
            <a:r>
              <a:rPr lang="en-US" altLang="zh-CN" i="1" baseline="-25000" smtClean="0"/>
              <a:t>r</a:t>
            </a:r>
            <a:r>
              <a:rPr lang="en-US" altLang="zh-CN" smtClean="0"/>
              <a:t> =</a:t>
            </a:r>
            <a:r>
              <a:rPr lang="en-US" altLang="zh-CN" i="1" smtClean="0"/>
              <a:t> e</a:t>
            </a:r>
            <a:r>
              <a:rPr lang="en-US" altLang="zh-CN" i="1" baseline="-25000" smtClean="0"/>
              <a:t>r</a:t>
            </a:r>
            <a:r>
              <a:rPr lang="en-US" altLang="zh-CN" smtClean="0"/>
              <a:t> =</a:t>
            </a:r>
            <a:r>
              <a:rPr lang="en-US" altLang="zh-CN" i="1" smtClean="0"/>
              <a:t> e</a:t>
            </a:r>
            <a:r>
              <a:rPr lang="en-US" altLang="zh-CN" i="1" baseline="-25000" smtClean="0"/>
              <a:t>l</a:t>
            </a:r>
            <a:r>
              <a:rPr lang="en-US" altLang="zh-CN" baseline="-25000" smtClean="0"/>
              <a:t>2</a:t>
            </a:r>
            <a:r>
              <a:rPr lang="zh-CN" altLang="fr-FR" smtClean="0"/>
              <a:t>◦</a:t>
            </a:r>
            <a:r>
              <a:rPr lang="en-US" altLang="zh-CN" i="1" smtClean="0"/>
              <a:t>e</a:t>
            </a:r>
            <a:r>
              <a:rPr lang="en-US" altLang="zh-CN" i="1" baseline="-25000" smtClean="0"/>
              <a:t>r</a:t>
            </a:r>
            <a:r>
              <a:rPr lang="en-US" altLang="zh-CN" smtClean="0"/>
              <a:t> =</a:t>
            </a:r>
            <a:r>
              <a:rPr lang="en-US" altLang="zh-CN" i="1" smtClean="0"/>
              <a:t> e</a:t>
            </a:r>
            <a:r>
              <a:rPr lang="en-US" altLang="zh-CN" i="1" baseline="-25000" smtClean="0"/>
              <a:t>l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</a:p>
          <a:p>
            <a:pPr lvl="1">
              <a:buFont typeface="Wingdings" pitchFamily="2" charset="2"/>
              <a:buNone/>
            </a:pPr>
            <a:r>
              <a:rPr lang="zh-CN" altLang="en-US" smtClean="0"/>
              <a:t>与假设矛盾，所以</a:t>
            </a:r>
            <a:r>
              <a:rPr lang="en-US" altLang="zh-CN" i="1" smtClean="0"/>
              <a:t>S</a:t>
            </a:r>
            <a:r>
              <a:rPr lang="zh-CN" altLang="en-US" smtClean="0"/>
              <a:t>中无右单位元。</a:t>
            </a:r>
            <a:endParaRPr lang="en-US" altLang="zh-CN" smtClean="0"/>
          </a:p>
        </p:txBody>
      </p:sp>
      <p:sp>
        <p:nvSpPr>
          <p:cNvPr id="778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42CD241-899F-4AE0-BB4F-CC8912E845AC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8372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A970BD6-7C28-4135-8539-9B4F5272E8A7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4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设</a:t>
            </a:r>
            <a:r>
              <a:rPr lang="en-US" altLang="zh-CN" i="1" smtClean="0"/>
              <a:t>G</a:t>
            </a:r>
            <a:r>
              <a:rPr lang="zh-CN" altLang="en-US" smtClean="0"/>
              <a:t>为非</a:t>
            </a:r>
            <a:r>
              <a:rPr lang="en-US" altLang="zh-CN" smtClean="0"/>
              <a:t>0</a:t>
            </a:r>
            <a:r>
              <a:rPr lang="zh-CN" altLang="en-US" smtClean="0"/>
              <a:t>实数集</a:t>
            </a:r>
            <a:r>
              <a:rPr lang="en-US" altLang="zh-CN" i="1" smtClean="0"/>
              <a:t>R</a:t>
            </a:r>
            <a:r>
              <a:rPr lang="en-US" altLang="zh-CN" smtClean="0"/>
              <a:t>*</a:t>
            </a:r>
            <a:r>
              <a:rPr lang="zh-CN" altLang="en-US" smtClean="0"/>
              <a:t>关于普通乘法构成的代数系统，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mtClean="0"/>
              <a:t>     判断下述函数是否为</a:t>
            </a:r>
            <a:r>
              <a:rPr lang="en-US" altLang="zh-CN" i="1" smtClean="0"/>
              <a:t>G</a:t>
            </a:r>
            <a:r>
              <a:rPr lang="zh-CN" altLang="en-US" smtClean="0"/>
              <a:t>的自同态？如果不是，说明理由</a:t>
            </a:r>
            <a:r>
              <a:rPr lang="en-US" altLang="zh-CN" smtClean="0"/>
              <a:t>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如果是，判别它们是否为单同态、满同态、同构</a:t>
            </a:r>
            <a:r>
              <a:rPr lang="en-US" altLang="zh-CN" smtClean="0"/>
              <a:t>.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(1) 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(2) 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2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(3) 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|</a:t>
            </a:r>
            <a:r>
              <a:rPr lang="en-US" altLang="zh-CN" i="1" smtClean="0"/>
              <a:t>x</a:t>
            </a:r>
            <a:r>
              <a:rPr lang="en-US" altLang="zh-CN" smtClean="0"/>
              <a:t>| +1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mtClean="0"/>
              <a:t>(4) 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|</a:t>
            </a:r>
            <a:r>
              <a:rPr lang="en-US" altLang="zh-CN" i="1" smtClean="0"/>
              <a:t>x</a:t>
            </a:r>
            <a:r>
              <a:rPr lang="en-US" altLang="zh-CN" smtClean="0"/>
              <a:t>| </a:t>
            </a:r>
          </a:p>
        </p:txBody>
      </p:sp>
    </p:spTree>
    <p:extLst>
      <p:ext uri="{BB962C8B-B14F-4D97-AF65-F5344CB8AC3E}">
        <p14:creationId xmlns:p14="http://schemas.microsoft.com/office/powerpoint/2010/main" val="336204662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D1E43A8-545E-4C29-9F53-1303A7C3127F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说明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zh-CN" altLang="en-US" smtClean="0"/>
              <a:t>判别或证明同态映射的方法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(1) </a:t>
            </a:r>
            <a:r>
              <a:rPr lang="zh-CN" altLang="en-US" smtClean="0"/>
              <a:t>先判断（或证明）</a:t>
            </a:r>
            <a:r>
              <a:rPr lang="en-US" altLang="zh-CN" i="1" smtClean="0"/>
              <a:t>f </a:t>
            </a:r>
            <a:r>
              <a:rPr lang="zh-CN" altLang="en-US" smtClean="0"/>
              <a:t>是</a:t>
            </a:r>
            <a:r>
              <a:rPr lang="en-US" altLang="zh-CN" i="1" smtClean="0"/>
              <a:t>G</a:t>
            </a:r>
            <a:r>
              <a:rPr lang="en-US" altLang="zh-CN" baseline="-25000" smtClean="0"/>
              <a:t>1 </a:t>
            </a:r>
            <a:r>
              <a:rPr lang="zh-CN" altLang="en-US" smtClean="0"/>
              <a:t>到 </a:t>
            </a:r>
            <a:r>
              <a:rPr lang="en-US" altLang="zh-CN" i="1" smtClean="0"/>
              <a:t>G</a:t>
            </a:r>
            <a:r>
              <a:rPr lang="en-US" altLang="zh-CN" baseline="-25000" smtClean="0"/>
              <a:t>2</a:t>
            </a:r>
            <a:r>
              <a:rPr lang="zh-CN" altLang="en-US" smtClean="0"/>
              <a:t>的映射</a:t>
            </a:r>
            <a:br>
              <a:rPr lang="zh-CN" altLang="en-US" smtClean="0"/>
            </a:br>
            <a:r>
              <a:rPr lang="zh-CN" altLang="en-US" smtClean="0"/>
              <a:t>               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/>
              <a:t>: </a:t>
            </a:r>
            <a:r>
              <a:rPr lang="en-US" altLang="zh-CN" i="1" smtClean="0"/>
              <a:t>G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G</a:t>
            </a:r>
            <a:r>
              <a:rPr lang="en-US" altLang="zh-CN" baseline="-25000" smtClean="0"/>
              <a:t>2</a:t>
            </a:r>
            <a:endParaRPr lang="en-US" altLang="zh-CN" smtClean="0"/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/>
              <a:t>如果已知 </a:t>
            </a:r>
            <a:r>
              <a:rPr lang="en-US" altLang="zh-CN" i="1" smtClean="0"/>
              <a:t>f</a:t>
            </a:r>
            <a:r>
              <a:rPr lang="en-US" altLang="zh-CN" smtClean="0"/>
              <a:t>: </a:t>
            </a:r>
            <a:r>
              <a:rPr lang="en-US" altLang="zh-CN" i="1" smtClean="0"/>
              <a:t>G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en-US" altLang="zh-CN" i="1" smtClean="0"/>
              <a:t>G</a:t>
            </a:r>
            <a:r>
              <a:rPr lang="en-US" altLang="zh-CN" baseline="-25000" smtClean="0"/>
              <a:t>2</a:t>
            </a:r>
            <a:r>
              <a:rPr lang="zh-CN" altLang="en-US" smtClean="0"/>
              <a:t>，则这步判断可以省去</a:t>
            </a:r>
            <a:r>
              <a:rPr lang="en-US" altLang="zh-CN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(2)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G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zh-CN" altLang="en-US" smtClean="0"/>
              <a:t>验证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>
                <a:cs typeface="Times New Roman" pitchFamily="18" charset="0"/>
              </a:rPr>
              <a:t>º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)*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   (3) </a:t>
            </a:r>
            <a:r>
              <a:rPr lang="zh-CN" altLang="en-US" smtClean="0"/>
              <a:t>判断同态性质只需判断函数的单射、满射、双射性即可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75563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20201A6-8A8D-44EB-AC95-031872C8F5B5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4</a:t>
            </a:r>
            <a:r>
              <a:rPr lang="zh-CN" altLang="en-US" smtClean="0"/>
              <a:t>解答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(1)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0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不是</a:t>
            </a:r>
            <a:r>
              <a:rPr lang="en-US" altLang="zh-CN" i="1" smtClean="0"/>
              <a:t>G </a:t>
            </a:r>
            <a:r>
              <a:rPr lang="zh-CN" altLang="en-US" smtClean="0"/>
              <a:t>的自同态，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f </a:t>
            </a:r>
            <a:r>
              <a:rPr lang="zh-CN" altLang="en-US" smtClean="0"/>
              <a:t>不是 </a:t>
            </a:r>
            <a:r>
              <a:rPr lang="en-US" altLang="zh-CN" i="1" smtClean="0"/>
              <a:t>G </a:t>
            </a:r>
            <a:r>
              <a:rPr lang="zh-CN" altLang="en-US" smtClean="0"/>
              <a:t>到 </a:t>
            </a:r>
            <a:r>
              <a:rPr lang="en-US" altLang="zh-CN" i="1" smtClean="0"/>
              <a:t>G </a:t>
            </a:r>
            <a:r>
              <a:rPr lang="zh-CN" altLang="en-US" smtClean="0"/>
              <a:t>的函数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2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不是</a:t>
            </a:r>
            <a:r>
              <a:rPr lang="en-US" altLang="zh-CN" i="1" smtClean="0"/>
              <a:t>G </a:t>
            </a:r>
            <a:r>
              <a:rPr lang="zh-CN" altLang="en-US" smtClean="0"/>
              <a:t>的自同态，因为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(x</a:t>
            </a:r>
            <a:r>
              <a:rPr lang="en-US" altLang="zh-CN" smtClean="0">
                <a:sym typeface="Symbol" pitchFamily="18" charset="2"/>
              </a:rPr>
              <a:t></a:t>
            </a:r>
            <a:r>
              <a:rPr lang="en-US" altLang="zh-CN" smtClean="0"/>
              <a:t>y)=2,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(x)</a:t>
            </a:r>
            <a:r>
              <a:rPr lang="en-US" altLang="zh-CN" smtClean="0">
                <a:sym typeface="Symbol" pitchFamily="18" charset="2"/>
              </a:rPr>
              <a:t></a:t>
            </a:r>
            <a:r>
              <a:rPr lang="en-US" altLang="zh-CN" i="1" smtClean="0"/>
              <a:t>f</a:t>
            </a:r>
            <a:r>
              <a:rPr lang="en-US" altLang="zh-CN" smtClean="0"/>
              <a:t>(y)=2</a:t>
            </a:r>
            <a:r>
              <a:rPr lang="en-US" altLang="zh-CN" smtClean="0">
                <a:sym typeface="Symbol" pitchFamily="18" charset="2"/>
              </a:rPr>
              <a:t></a:t>
            </a:r>
            <a:r>
              <a:rPr lang="en-US" altLang="zh-CN" smtClean="0"/>
              <a:t>2=4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i="1" smtClean="0">
                <a:solidFill>
                  <a:schemeClr val="accent2"/>
                </a:solidFill>
              </a:rPr>
              <a:t>y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</a:t>
            </a: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smtClean="0">
                <a:solidFill>
                  <a:schemeClr val="accent2"/>
                </a:solidFill>
              </a:rPr>
              <a:t>(x)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smtClean="0">
                <a:solidFill>
                  <a:schemeClr val="accent2"/>
                </a:solidFill>
              </a:rPr>
              <a:t>(y)</a:t>
            </a:r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487370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96986B1-F80F-4909-BDA8-A361AA1594A4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4</a:t>
            </a:r>
            <a:r>
              <a:rPr lang="zh-CN" altLang="en-US" smtClean="0"/>
              <a:t>解答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181975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(3)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|</a:t>
            </a:r>
            <a:r>
              <a:rPr lang="en-US" altLang="zh-CN" i="1" smtClean="0"/>
              <a:t>x</a:t>
            </a:r>
            <a:r>
              <a:rPr lang="en-US" altLang="zh-CN" smtClean="0"/>
              <a:t>| +1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不是</a:t>
            </a:r>
            <a:r>
              <a:rPr lang="en-US" altLang="zh-CN" i="1" smtClean="0"/>
              <a:t>G</a:t>
            </a:r>
            <a:r>
              <a:rPr lang="zh-CN" altLang="en-US" smtClean="0"/>
              <a:t>的自同态</a:t>
            </a:r>
            <a:r>
              <a:rPr lang="en-US" altLang="zh-CN" smtClean="0"/>
              <a:t>,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>
                <a:sym typeface="Symbol" pitchFamily="18" charset="2"/>
              </a:rPr>
              <a:t></a:t>
            </a:r>
            <a:r>
              <a:rPr lang="en-US" altLang="zh-CN" i="1" smtClean="0"/>
              <a:t>y</a:t>
            </a:r>
            <a:r>
              <a:rPr lang="en-US" altLang="zh-CN" smtClean="0"/>
              <a:t>)=</a:t>
            </a:r>
            <a:r>
              <a:rPr lang="en-US" altLang="zh-CN" i="1" smtClean="0"/>
              <a:t>|x</a:t>
            </a:r>
            <a:r>
              <a:rPr lang="en-US" altLang="zh-CN" smtClean="0">
                <a:sym typeface="Symbol" pitchFamily="18" charset="2"/>
              </a:rPr>
              <a:t></a:t>
            </a:r>
            <a:r>
              <a:rPr lang="en-US" altLang="zh-CN" i="1" smtClean="0"/>
              <a:t>y</a:t>
            </a:r>
            <a:r>
              <a:rPr lang="en-US" altLang="zh-CN" smtClean="0"/>
              <a:t>|+1,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(x)</a:t>
            </a:r>
            <a:r>
              <a:rPr lang="en-US" altLang="zh-CN" smtClean="0">
                <a:sym typeface="Symbol" pitchFamily="18" charset="2"/>
              </a:rPr>
              <a:t></a:t>
            </a:r>
            <a:r>
              <a:rPr lang="en-US" altLang="zh-CN" i="1" smtClean="0"/>
              <a:t>f</a:t>
            </a:r>
            <a:r>
              <a:rPr lang="en-US" altLang="zh-CN" smtClean="0"/>
              <a:t>(y)=(|x|+1)</a:t>
            </a:r>
            <a:r>
              <a:rPr lang="en-US" altLang="zh-CN" smtClean="0">
                <a:sym typeface="Symbol" pitchFamily="18" charset="2"/>
              </a:rPr>
              <a:t>(|y|+1)</a:t>
            </a:r>
            <a:r>
              <a:rPr lang="en-US" altLang="zh-CN" smtClean="0"/>
              <a:t>=</a:t>
            </a:r>
            <a:r>
              <a:rPr lang="en-US" altLang="zh-CN" i="1" smtClean="0"/>
              <a:t>|x</a:t>
            </a:r>
            <a:r>
              <a:rPr lang="en-US" altLang="zh-CN" smtClean="0">
                <a:sym typeface="Symbol" pitchFamily="18" charset="2"/>
              </a:rPr>
              <a:t></a:t>
            </a:r>
            <a:r>
              <a:rPr lang="en-US" altLang="zh-CN" i="1" smtClean="0"/>
              <a:t>y</a:t>
            </a:r>
            <a:r>
              <a:rPr lang="en-US" altLang="zh-CN" smtClean="0"/>
              <a:t>|+|x|+|y|+1 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i="1" smtClean="0">
                <a:solidFill>
                  <a:schemeClr val="accent2"/>
                </a:solidFill>
              </a:rPr>
              <a:t>y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</a:t>
            </a: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smtClean="0">
                <a:solidFill>
                  <a:schemeClr val="accent2"/>
                </a:solidFill>
              </a:rPr>
              <a:t>(x)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smtClean="0">
                <a:solidFill>
                  <a:schemeClr val="accent2"/>
                </a:solidFill>
              </a:rPr>
              <a:t>(y)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(4)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|</a:t>
            </a:r>
            <a:r>
              <a:rPr lang="en-US" altLang="zh-CN" i="1" smtClean="0"/>
              <a:t>x</a:t>
            </a:r>
            <a:r>
              <a:rPr lang="en-US" altLang="zh-CN" smtClean="0"/>
              <a:t>|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/>
              <a:t>     </a:t>
            </a:r>
            <a:r>
              <a:rPr lang="zh-CN" altLang="en-US" smtClean="0"/>
              <a:t>是</a:t>
            </a:r>
            <a:r>
              <a:rPr lang="en-US" altLang="zh-CN" i="1" smtClean="0"/>
              <a:t>G</a:t>
            </a:r>
            <a:r>
              <a:rPr lang="zh-CN" altLang="en-US" smtClean="0"/>
              <a:t>的自同态，因为</a:t>
            </a: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x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i="1" smtClean="0">
                <a:solidFill>
                  <a:schemeClr val="accent2"/>
                </a:solidFill>
              </a:rPr>
              <a:t>y</a:t>
            </a:r>
            <a:r>
              <a:rPr lang="en-US" altLang="zh-CN" smtClean="0">
                <a:solidFill>
                  <a:schemeClr val="accent2"/>
                </a:solidFill>
              </a:rPr>
              <a:t>)= </a:t>
            </a: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smtClean="0">
                <a:solidFill>
                  <a:schemeClr val="accent2"/>
                </a:solidFill>
              </a:rPr>
              <a:t>(x)</a:t>
            </a:r>
            <a:r>
              <a:rPr lang="en-US" altLang="zh-CN" smtClean="0">
                <a:solidFill>
                  <a:schemeClr val="accent2"/>
                </a:solidFill>
                <a:sym typeface="Symbol" pitchFamily="18" charset="2"/>
              </a:rPr>
              <a:t></a:t>
            </a:r>
            <a:r>
              <a:rPr lang="en-US" altLang="zh-CN" i="1" smtClean="0">
                <a:solidFill>
                  <a:schemeClr val="accent2"/>
                </a:solidFill>
              </a:rPr>
              <a:t>f</a:t>
            </a:r>
            <a:r>
              <a:rPr lang="en-US" altLang="zh-CN" smtClean="0">
                <a:solidFill>
                  <a:schemeClr val="accent2"/>
                </a:solidFill>
              </a:rPr>
              <a:t>(y)</a:t>
            </a:r>
            <a:r>
              <a:rPr lang="en-US" altLang="zh-CN" smtClean="0"/>
              <a:t>=</a:t>
            </a:r>
            <a:r>
              <a:rPr lang="en-US" altLang="zh-CN" i="1" smtClean="0"/>
              <a:t>|x</a:t>
            </a:r>
            <a:r>
              <a:rPr lang="en-US" altLang="zh-CN" smtClean="0">
                <a:sym typeface="Symbol" pitchFamily="18" charset="2"/>
              </a:rPr>
              <a:t></a:t>
            </a:r>
            <a:r>
              <a:rPr lang="en-US" altLang="zh-CN" i="1" smtClean="0"/>
              <a:t>y</a:t>
            </a:r>
            <a:r>
              <a:rPr lang="en-US" altLang="zh-CN" smtClean="0"/>
              <a:t>|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不是单同态，因为  </a:t>
            </a:r>
            <a:r>
              <a:rPr lang="en-US" altLang="zh-CN" i="1" smtClean="0"/>
              <a:t>f</a:t>
            </a:r>
            <a:r>
              <a:rPr lang="en-US" altLang="zh-CN" smtClean="0"/>
              <a:t>(1)=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</a:t>
            </a:r>
            <a:r>
              <a:rPr lang="en-US" altLang="zh-CN" smtClean="0"/>
              <a:t>1),</a:t>
            </a:r>
          </a:p>
          <a:p>
            <a:pPr lvl="1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mtClean="0"/>
              <a:t>也不是满同态，因为</a:t>
            </a:r>
            <a:r>
              <a:rPr lang="en-US" altLang="zh-CN" smtClean="0"/>
              <a:t>ran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zh-CN" altLang="en-US" smtClean="0"/>
              <a:t>中没有负数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2480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</a:t>
            </a:r>
            <a:r>
              <a:rPr lang="en-US" altLang="zh-CN" smtClean="0"/>
              <a:t>5</a:t>
            </a:r>
            <a:endParaRPr lang="zh-CN" altLang="en-US" smtClean="0"/>
          </a:p>
        </p:txBody>
      </p:sp>
      <p:sp>
        <p:nvSpPr>
          <p:cNvPr id="829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fr-FR" smtClean="0"/>
              <a:t>设</a:t>
            </a:r>
            <a:r>
              <a:rPr lang="fr-FR" altLang="zh-CN" i="1" smtClean="0"/>
              <a:t>V</a:t>
            </a:r>
            <a:r>
              <a:rPr lang="fr-FR" altLang="zh-CN" baseline="-25000" smtClean="0"/>
              <a:t>1</a:t>
            </a:r>
            <a:r>
              <a:rPr lang="fr-FR" altLang="zh-CN" smtClean="0"/>
              <a:t>=&lt;Z,+&gt;</a:t>
            </a:r>
            <a:r>
              <a:rPr lang="zh-CN" altLang="fr-FR" smtClean="0"/>
              <a:t>，</a:t>
            </a:r>
            <a:r>
              <a:rPr lang="fr-FR" altLang="zh-CN" i="1" smtClean="0"/>
              <a:t> V</a:t>
            </a:r>
            <a:r>
              <a:rPr lang="fr-FR" altLang="zh-CN" baseline="-25000" smtClean="0"/>
              <a:t>2</a:t>
            </a:r>
            <a:r>
              <a:rPr lang="fr-FR" altLang="zh-CN" smtClean="0"/>
              <a:t>=&lt;2Z,+&gt;</a:t>
            </a:r>
            <a:r>
              <a:rPr lang="zh-CN" altLang="fr-FR" smtClean="0"/>
              <a:t>其中</a:t>
            </a:r>
            <a:r>
              <a:rPr lang="en-US" altLang="zh-CN" smtClean="0"/>
              <a:t>Z</a:t>
            </a:r>
            <a:r>
              <a:rPr lang="zh-CN" altLang="en-US" smtClean="0"/>
              <a:t>为整数集，</a:t>
            </a:r>
            <a:r>
              <a:rPr lang="en-US" altLang="zh-CN" smtClean="0"/>
              <a:t>+</a:t>
            </a:r>
            <a:r>
              <a:rPr lang="zh-CN" altLang="en-US" smtClean="0"/>
              <a:t>为普通加法</a:t>
            </a:r>
            <a:r>
              <a:rPr lang="en-US" altLang="zh-CN" smtClean="0"/>
              <a:t>.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fr-FR" smtClean="0"/>
              <a:t>     令</a:t>
            </a:r>
            <a:r>
              <a:rPr lang="fr-FR" altLang="zh-CN" i="1" smtClean="0"/>
              <a:t>  f</a:t>
            </a:r>
            <a:r>
              <a:rPr lang="fr-FR" altLang="zh-CN" i="1" baseline="-25000" smtClean="0"/>
              <a:t> </a:t>
            </a:r>
            <a:r>
              <a:rPr lang="fr-FR" altLang="zh-CN" smtClean="0"/>
              <a:t>: Z</a:t>
            </a:r>
            <a:r>
              <a:rPr lang="en-US" altLang="zh-CN" smtClean="0">
                <a:sym typeface="Symbol" pitchFamily="18" charset="2"/>
              </a:rPr>
              <a:t>2</a:t>
            </a:r>
            <a:r>
              <a:rPr lang="fr-FR" altLang="zh-CN" smtClean="0"/>
              <a:t>Z</a:t>
            </a:r>
            <a:r>
              <a:rPr lang="zh-CN" altLang="fr-FR" smtClean="0"/>
              <a:t>，</a:t>
            </a:r>
            <a:r>
              <a:rPr lang="fr-FR" altLang="zh-CN" i="1" smtClean="0"/>
              <a:t>f</a:t>
            </a:r>
            <a:r>
              <a:rPr lang="fr-FR" altLang="zh-CN" i="1" baseline="-25000" smtClean="0"/>
              <a:t> </a:t>
            </a:r>
            <a:r>
              <a:rPr lang="fr-FR" altLang="zh-CN" smtClean="0"/>
              <a:t>(</a:t>
            </a:r>
            <a:r>
              <a:rPr lang="fr-FR" altLang="zh-CN" i="1" smtClean="0"/>
              <a:t>x</a:t>
            </a:r>
            <a:r>
              <a:rPr lang="fr-FR" altLang="zh-CN" smtClean="0"/>
              <a:t>)=2</a:t>
            </a:r>
            <a:r>
              <a:rPr lang="fr-FR" altLang="zh-CN" i="1" smtClean="0"/>
              <a:t>x</a:t>
            </a:r>
            <a:r>
              <a:rPr lang="en-US" altLang="zh-CN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 判断</a:t>
            </a:r>
            <a:r>
              <a:rPr lang="en-US" altLang="zh-CN" i="1" smtClean="0"/>
              <a:t>f</a:t>
            </a:r>
            <a:r>
              <a:rPr lang="zh-CN" altLang="en-US" smtClean="0"/>
              <a:t>是否为</a:t>
            </a:r>
            <a:r>
              <a:rPr lang="fr-FR" altLang="zh-CN" i="1" smtClean="0"/>
              <a:t>V</a:t>
            </a:r>
            <a:r>
              <a:rPr lang="fr-FR" altLang="zh-CN" baseline="-25000" smtClean="0"/>
              <a:t>1</a:t>
            </a:r>
            <a:r>
              <a:rPr lang="fr-FR" altLang="zh-CN" smtClean="0"/>
              <a:t> </a:t>
            </a:r>
            <a:r>
              <a:rPr lang="en-US" altLang="zh-CN" smtClean="0">
                <a:sym typeface="Symbol" pitchFamily="18" charset="2"/>
              </a:rPr>
              <a:t></a:t>
            </a:r>
            <a:r>
              <a:rPr lang="fr-FR" altLang="zh-CN" i="1" smtClean="0"/>
              <a:t> V</a:t>
            </a:r>
            <a:r>
              <a:rPr lang="fr-FR" altLang="zh-CN" baseline="-25000" smtClean="0"/>
              <a:t>2</a:t>
            </a:r>
            <a:r>
              <a:rPr lang="fr-FR" altLang="zh-CN" smtClean="0"/>
              <a:t> </a:t>
            </a:r>
            <a:r>
              <a:rPr lang="zh-CN" altLang="en-US" smtClean="0"/>
              <a:t>的同态？如果是，判别是否为单同态、满同态、同构？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答：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smtClean="0"/>
              <a:t>     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+</a:t>
            </a:r>
            <a:r>
              <a:rPr lang="en-US" altLang="zh-CN" i="1" smtClean="0"/>
              <a:t>y</a:t>
            </a:r>
            <a:r>
              <a:rPr lang="en-US" altLang="zh-CN" smtClean="0"/>
              <a:t>)=2(</a:t>
            </a:r>
            <a:r>
              <a:rPr lang="en-US" altLang="zh-CN" i="1" smtClean="0"/>
              <a:t>x</a:t>
            </a:r>
            <a:r>
              <a:rPr lang="en-US" altLang="zh-CN" smtClean="0"/>
              <a:t>+</a:t>
            </a:r>
            <a:r>
              <a:rPr lang="en-US" altLang="zh-CN" i="1" smtClean="0"/>
              <a:t>y</a:t>
            </a:r>
            <a:r>
              <a:rPr lang="en-US" altLang="zh-CN" smtClean="0"/>
              <a:t>)=2</a:t>
            </a:r>
            <a:r>
              <a:rPr lang="en-US" altLang="zh-CN" i="1" smtClean="0"/>
              <a:t>x</a:t>
            </a:r>
            <a:r>
              <a:rPr lang="en-US" altLang="zh-CN" smtClean="0"/>
              <a:t>+2</a:t>
            </a:r>
            <a:r>
              <a:rPr lang="en-US" altLang="zh-CN" i="1" smtClean="0"/>
              <a:t>y</a:t>
            </a:r>
            <a:r>
              <a:rPr lang="en-US" altLang="zh-CN" smtClean="0"/>
              <a:t>=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)+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，所以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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2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/>
              <a:t>    又</a:t>
            </a:r>
            <a:r>
              <a:rPr lang="en-US" altLang="zh-CN" i="1" smtClean="0"/>
              <a:t>f</a:t>
            </a:r>
            <a:r>
              <a:rPr lang="zh-CN" altLang="en-US" smtClean="0"/>
              <a:t>是双射，所以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1</a:t>
            </a:r>
            <a:r>
              <a:rPr lang="en-US" altLang="zh-CN" smtClean="0">
                <a:sym typeface="Symbol" pitchFamily="18" charset="2"/>
              </a:rPr>
              <a:t></a:t>
            </a:r>
            <a:r>
              <a:rPr lang="en-US" altLang="zh-CN" i="1" smtClean="0"/>
              <a:t>V</a:t>
            </a:r>
            <a:r>
              <a:rPr lang="en-US" altLang="zh-CN" baseline="-25000" smtClean="0"/>
              <a:t>2</a:t>
            </a:r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fr-FR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3F82B6E-A33B-43E6-9E0E-40193F002884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17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05964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1761664-66B2-401A-96E2-904240C3D492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2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基本要求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>
              <a:buClr>
                <a:srgbClr val="FF9900"/>
              </a:buClr>
            </a:pPr>
            <a:r>
              <a:rPr lang="zh-CN" altLang="en-US" smtClean="0"/>
              <a:t>能够判断给定集合和运算能否构成代数系统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 smtClean="0"/>
              <a:t>能够判断给定二元运算的性质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 smtClean="0"/>
              <a:t>能够求二元运算的特异元素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 smtClean="0"/>
              <a:t>能够判断函数是否为同态映射和同构映射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 smtClean="0"/>
              <a:t>了解同类型代数系统的基本概念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 smtClean="0"/>
              <a:t>了解子代数的基本概念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 smtClean="0"/>
              <a:t>了解积代数的概念及性质</a:t>
            </a:r>
          </a:p>
        </p:txBody>
      </p:sp>
    </p:spTree>
    <p:extLst>
      <p:ext uri="{BB962C8B-B14F-4D97-AF65-F5344CB8AC3E}">
        <p14:creationId xmlns:p14="http://schemas.microsoft.com/office/powerpoint/2010/main" val="264321462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64DBFC2-7A94-45B3-8E17-669AAC651808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3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1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设∘运算为</a:t>
            </a:r>
            <a:r>
              <a:rPr lang="en-US" altLang="zh-CN" i="1" smtClean="0"/>
              <a:t>Q</a:t>
            </a:r>
            <a:r>
              <a:rPr lang="zh-CN" altLang="en-US" smtClean="0"/>
              <a:t>上的二元运算，</a:t>
            </a:r>
            <a:endParaRPr lang="zh-CN" alt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               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Q</a:t>
            </a:r>
            <a:r>
              <a:rPr lang="en-US" altLang="zh-CN" smtClean="0"/>
              <a:t>,  </a:t>
            </a:r>
            <a:r>
              <a:rPr lang="en-US" altLang="zh-CN" i="1" smtClean="0"/>
              <a:t>x</a:t>
            </a:r>
            <a:r>
              <a:rPr lang="en-US" altLang="zh-CN" smtClean="0"/>
              <a:t>∘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+</a:t>
            </a:r>
            <a:r>
              <a:rPr lang="en-US" altLang="zh-CN" i="1" smtClean="0"/>
              <a:t>y</a:t>
            </a:r>
            <a:r>
              <a:rPr lang="en-US" altLang="zh-CN" smtClean="0"/>
              <a:t>+2</a:t>
            </a:r>
            <a:r>
              <a:rPr lang="en-US" altLang="zh-CN" i="1" smtClean="0"/>
              <a:t>xy</a:t>
            </a:r>
            <a:r>
              <a:rPr lang="en-US" altLang="zh-CN" smtClean="0"/>
              <a:t>,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(1) </a:t>
            </a:r>
            <a:r>
              <a:rPr lang="zh-CN" altLang="en-US" smtClean="0"/>
              <a:t>判断∘运算是否满足交换律和结合律，并说明理由</a:t>
            </a:r>
            <a:r>
              <a:rPr lang="en-US" altLang="zh-CN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(2) </a:t>
            </a:r>
            <a:r>
              <a:rPr lang="zh-CN" altLang="en-US" smtClean="0"/>
              <a:t>求出∘运算的单位元、零元和所有可逆元素的逆元</a:t>
            </a:r>
            <a:r>
              <a:rPr lang="en-US" altLang="zh-CN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16619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827270F-98A1-48BF-8DE3-551D314F86F2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Q</a:t>
            </a:r>
            <a:r>
              <a:rPr lang="en-US" altLang="zh-CN" smtClean="0"/>
              <a:t>,  </a:t>
            </a:r>
            <a:r>
              <a:rPr lang="en-US" altLang="zh-CN" i="1" smtClean="0"/>
              <a:t>x</a:t>
            </a:r>
            <a:r>
              <a:rPr lang="en-US" altLang="zh-CN" smtClean="0"/>
              <a:t>∘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+</a:t>
            </a:r>
            <a:r>
              <a:rPr lang="en-US" altLang="zh-CN" i="1" smtClean="0"/>
              <a:t>y</a:t>
            </a:r>
            <a:r>
              <a:rPr lang="en-US" altLang="zh-CN" smtClean="0"/>
              <a:t>+2</a:t>
            </a:r>
            <a:r>
              <a:rPr lang="en-US" altLang="zh-CN" i="1" smtClean="0"/>
              <a:t>xy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(1) ∘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/>
              <a:t>运算可交换，可结合</a:t>
            </a:r>
            <a:r>
              <a:rPr lang="en-US" altLang="zh-CN" smtClean="0">
                <a:sym typeface="Symbol" pitchFamily="18" charset="2"/>
              </a:rPr>
              <a:t>. 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mtClean="0">
                <a:sym typeface="Symbol" pitchFamily="18" charset="2"/>
              </a:rPr>
              <a:t>任取 </a:t>
            </a:r>
            <a:r>
              <a:rPr lang="fr-FR" altLang="zh-CN" i="1" smtClean="0">
                <a:sym typeface="Symbol" pitchFamily="18" charset="2"/>
              </a:rPr>
              <a:t>x</a:t>
            </a:r>
            <a:r>
              <a:rPr lang="fr-FR" altLang="zh-CN" smtClean="0">
                <a:sym typeface="Symbol" pitchFamily="18" charset="2"/>
              </a:rPr>
              <a:t>, </a:t>
            </a:r>
            <a:r>
              <a:rPr lang="fr-FR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fr-FR" altLang="zh-CN" i="1" smtClean="0"/>
              <a:t>Q</a:t>
            </a:r>
            <a:r>
              <a:rPr lang="fr-FR" altLang="zh-CN" smtClean="0">
                <a:sym typeface="Symbol" pitchFamily="18" charset="2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FR" altLang="zh-CN" smtClean="0">
                <a:sym typeface="Symbol" pitchFamily="18" charset="2"/>
              </a:rPr>
              <a:t>                     </a:t>
            </a:r>
            <a:r>
              <a:rPr lang="fr-FR" altLang="zh-CN" i="1" smtClean="0">
                <a:sym typeface="Symbol" pitchFamily="18" charset="2"/>
              </a:rPr>
              <a:t>x</a:t>
            </a:r>
            <a:r>
              <a:rPr lang="en-US" altLang="zh-CN" smtClean="0"/>
              <a:t>∘</a:t>
            </a:r>
            <a:r>
              <a:rPr lang="fr-FR" altLang="zh-CN" i="1" smtClean="0"/>
              <a:t>y</a:t>
            </a:r>
            <a:r>
              <a:rPr lang="fr-FR" altLang="zh-CN" smtClean="0">
                <a:sym typeface="Symbol" pitchFamily="18" charset="2"/>
              </a:rPr>
              <a:t> = </a:t>
            </a:r>
            <a:r>
              <a:rPr lang="fr-FR" altLang="zh-CN" i="1" smtClean="0">
                <a:sym typeface="Symbol" pitchFamily="18" charset="2"/>
              </a:rPr>
              <a:t>x</a:t>
            </a:r>
            <a:r>
              <a:rPr lang="fr-FR" altLang="zh-CN" smtClean="0">
                <a:sym typeface="Symbol" pitchFamily="18" charset="2"/>
              </a:rPr>
              <a:t>+</a:t>
            </a:r>
            <a:r>
              <a:rPr lang="fr-FR" altLang="zh-CN" i="1" smtClean="0">
                <a:sym typeface="Symbol" pitchFamily="18" charset="2"/>
              </a:rPr>
              <a:t>y</a:t>
            </a:r>
            <a:r>
              <a:rPr lang="fr-FR" altLang="zh-CN" smtClean="0">
                <a:sym typeface="Symbol" pitchFamily="18" charset="2"/>
              </a:rPr>
              <a:t>+2</a:t>
            </a:r>
            <a:r>
              <a:rPr lang="fr-FR" altLang="zh-CN" i="1" smtClean="0">
                <a:sym typeface="Symbol" pitchFamily="18" charset="2"/>
              </a:rPr>
              <a:t>xy </a:t>
            </a:r>
            <a:r>
              <a:rPr lang="fr-FR" altLang="zh-CN" smtClean="0">
                <a:sym typeface="Symbol" pitchFamily="18" charset="2"/>
              </a:rPr>
              <a:t>= </a:t>
            </a:r>
            <a:r>
              <a:rPr lang="fr-FR" altLang="zh-CN" i="1" smtClean="0">
                <a:sym typeface="Symbol" pitchFamily="18" charset="2"/>
              </a:rPr>
              <a:t>y</a:t>
            </a:r>
            <a:r>
              <a:rPr lang="fr-FR" altLang="zh-CN" smtClean="0">
                <a:sym typeface="Symbol" pitchFamily="18" charset="2"/>
              </a:rPr>
              <a:t>+</a:t>
            </a:r>
            <a:r>
              <a:rPr lang="fr-FR" altLang="zh-CN" i="1" smtClean="0">
                <a:sym typeface="Symbol" pitchFamily="18" charset="2"/>
              </a:rPr>
              <a:t>x</a:t>
            </a:r>
            <a:r>
              <a:rPr lang="fr-FR" altLang="zh-CN" smtClean="0">
                <a:sym typeface="Symbol" pitchFamily="18" charset="2"/>
              </a:rPr>
              <a:t>+2</a:t>
            </a:r>
            <a:r>
              <a:rPr lang="fr-FR" altLang="zh-CN" i="1" smtClean="0">
                <a:sym typeface="Symbol" pitchFamily="18" charset="2"/>
              </a:rPr>
              <a:t>yx</a:t>
            </a:r>
            <a:r>
              <a:rPr lang="fr-FR" altLang="zh-CN" smtClean="0">
                <a:sym typeface="Symbol" pitchFamily="18" charset="2"/>
              </a:rPr>
              <a:t> = </a:t>
            </a:r>
            <a:r>
              <a:rPr lang="fr-FR" altLang="zh-CN" i="1" smtClean="0">
                <a:sym typeface="Symbol" pitchFamily="18" charset="2"/>
              </a:rPr>
              <a:t>y</a:t>
            </a:r>
            <a:r>
              <a:rPr lang="en-US" altLang="zh-CN" smtClean="0"/>
              <a:t>∘</a:t>
            </a:r>
            <a:r>
              <a:rPr lang="fr-FR" altLang="zh-CN" i="1" smtClean="0"/>
              <a:t>x</a:t>
            </a:r>
            <a:r>
              <a:rPr lang="fr-FR" altLang="zh-CN" smtClean="0">
                <a:sym typeface="Symbol" pitchFamily="18" charset="2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fr-FR" smtClean="0">
                <a:sym typeface="Symbol" pitchFamily="18" charset="2"/>
              </a:rPr>
              <a:t>任取 </a:t>
            </a:r>
            <a:r>
              <a:rPr lang="fr-FR" altLang="zh-CN" i="1" smtClean="0">
                <a:sym typeface="Symbol" pitchFamily="18" charset="2"/>
              </a:rPr>
              <a:t>x</a:t>
            </a:r>
            <a:r>
              <a:rPr lang="fr-FR" altLang="zh-CN" smtClean="0">
                <a:sym typeface="Symbol" pitchFamily="18" charset="2"/>
              </a:rPr>
              <a:t>, </a:t>
            </a:r>
            <a:r>
              <a:rPr lang="fr-FR" altLang="zh-CN" i="1" smtClean="0">
                <a:sym typeface="Symbol" pitchFamily="18" charset="2"/>
              </a:rPr>
              <a:t>y</a:t>
            </a:r>
            <a:r>
              <a:rPr lang="fr-FR" altLang="zh-CN" smtClean="0">
                <a:sym typeface="Symbol" pitchFamily="18" charset="2"/>
              </a:rPr>
              <a:t>, </a:t>
            </a:r>
            <a:r>
              <a:rPr lang="fr-FR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fr-FR" altLang="zh-CN" i="1" smtClean="0"/>
              <a:t>Q</a:t>
            </a:r>
            <a:r>
              <a:rPr lang="fr-FR" altLang="zh-CN" smtClean="0">
                <a:sym typeface="Symbol" pitchFamily="18" charset="2"/>
              </a:rPr>
              <a:t>,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FR" altLang="zh-CN" smtClean="0">
                <a:sym typeface="Symbol" pitchFamily="18" charset="2"/>
              </a:rPr>
              <a:t>                       (</a:t>
            </a:r>
            <a:r>
              <a:rPr lang="fr-FR" altLang="zh-CN" i="1" smtClean="0">
                <a:sym typeface="Symbol" pitchFamily="18" charset="2"/>
              </a:rPr>
              <a:t>x</a:t>
            </a:r>
            <a:r>
              <a:rPr lang="en-US" altLang="zh-CN" smtClean="0"/>
              <a:t>∘</a:t>
            </a:r>
            <a:r>
              <a:rPr lang="fr-FR" altLang="zh-CN" i="1" smtClean="0"/>
              <a:t>y</a:t>
            </a:r>
            <a:r>
              <a:rPr lang="fr-FR" altLang="zh-CN" smtClean="0">
                <a:sym typeface="Symbol" pitchFamily="18" charset="2"/>
              </a:rPr>
              <a:t>)</a:t>
            </a:r>
            <a:r>
              <a:rPr lang="en-US" altLang="zh-CN" smtClean="0"/>
              <a:t>∘</a:t>
            </a:r>
            <a:r>
              <a:rPr lang="fr-FR" altLang="zh-CN" i="1" smtClean="0"/>
              <a:t>z </a:t>
            </a:r>
            <a:r>
              <a:rPr lang="fr-FR" altLang="zh-CN" smtClean="0">
                <a:sym typeface="Symbol" pitchFamily="18" charset="2"/>
              </a:rPr>
              <a:t>= (</a:t>
            </a:r>
            <a:r>
              <a:rPr lang="fr-FR" altLang="zh-CN" i="1" smtClean="0">
                <a:sym typeface="Symbol" pitchFamily="18" charset="2"/>
              </a:rPr>
              <a:t>x</a:t>
            </a:r>
            <a:r>
              <a:rPr lang="fr-FR" altLang="zh-CN" smtClean="0">
                <a:sym typeface="Symbol" pitchFamily="18" charset="2"/>
              </a:rPr>
              <a:t>+</a:t>
            </a:r>
            <a:r>
              <a:rPr lang="fr-FR" altLang="zh-CN" i="1" smtClean="0">
                <a:sym typeface="Symbol" pitchFamily="18" charset="2"/>
              </a:rPr>
              <a:t>y</a:t>
            </a:r>
            <a:r>
              <a:rPr lang="fr-FR" altLang="zh-CN" smtClean="0">
                <a:sym typeface="Symbol" pitchFamily="18" charset="2"/>
              </a:rPr>
              <a:t>+2</a:t>
            </a:r>
            <a:r>
              <a:rPr lang="fr-FR" altLang="zh-CN" i="1" smtClean="0">
                <a:sym typeface="Symbol" pitchFamily="18" charset="2"/>
              </a:rPr>
              <a:t>xy</a:t>
            </a:r>
            <a:r>
              <a:rPr lang="fr-FR" altLang="zh-CN" smtClean="0">
                <a:sym typeface="Symbol" pitchFamily="18" charset="2"/>
              </a:rPr>
              <a:t>)+</a:t>
            </a:r>
            <a:r>
              <a:rPr lang="fr-FR" altLang="zh-CN" i="1" smtClean="0">
                <a:sym typeface="Symbol" pitchFamily="18" charset="2"/>
              </a:rPr>
              <a:t>z</a:t>
            </a:r>
            <a:r>
              <a:rPr lang="fr-FR" altLang="zh-CN" smtClean="0">
                <a:sym typeface="Symbol" pitchFamily="18" charset="2"/>
              </a:rPr>
              <a:t>+2(</a:t>
            </a:r>
            <a:r>
              <a:rPr lang="fr-FR" altLang="zh-CN" i="1" smtClean="0">
                <a:sym typeface="Symbol" pitchFamily="18" charset="2"/>
              </a:rPr>
              <a:t>x</a:t>
            </a:r>
            <a:r>
              <a:rPr lang="fr-FR" altLang="zh-CN" smtClean="0">
                <a:sym typeface="Symbol" pitchFamily="18" charset="2"/>
              </a:rPr>
              <a:t>+</a:t>
            </a:r>
            <a:r>
              <a:rPr lang="fr-FR" altLang="zh-CN" i="1" smtClean="0">
                <a:sym typeface="Symbol" pitchFamily="18" charset="2"/>
              </a:rPr>
              <a:t>y</a:t>
            </a:r>
            <a:r>
              <a:rPr lang="fr-FR" altLang="zh-CN" smtClean="0">
                <a:sym typeface="Symbol" pitchFamily="18" charset="2"/>
              </a:rPr>
              <a:t>+2</a:t>
            </a:r>
            <a:r>
              <a:rPr lang="fr-FR" altLang="zh-CN" i="1" smtClean="0">
                <a:sym typeface="Symbol" pitchFamily="18" charset="2"/>
              </a:rPr>
              <a:t>xy</a:t>
            </a:r>
            <a:r>
              <a:rPr lang="fr-FR" altLang="zh-CN" smtClean="0">
                <a:sym typeface="Symbol" pitchFamily="18" charset="2"/>
              </a:rPr>
              <a:t>)</a:t>
            </a:r>
            <a:r>
              <a:rPr lang="fr-FR" altLang="zh-CN" i="1" smtClean="0">
                <a:sym typeface="Symbol" pitchFamily="18" charset="2"/>
              </a:rPr>
              <a:t>z </a:t>
            </a:r>
            <a:r>
              <a:rPr lang="fr-FR" altLang="zh-CN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FR" altLang="zh-CN" smtClean="0">
                <a:sym typeface="Symbol" pitchFamily="18" charset="2"/>
              </a:rPr>
              <a:t>                    = </a:t>
            </a:r>
            <a:r>
              <a:rPr lang="fr-FR" altLang="zh-CN" i="1" smtClean="0">
                <a:sym typeface="Symbol" pitchFamily="18" charset="2"/>
              </a:rPr>
              <a:t>x</a:t>
            </a:r>
            <a:r>
              <a:rPr lang="fr-FR" altLang="zh-CN" smtClean="0">
                <a:sym typeface="Symbol" pitchFamily="18" charset="2"/>
              </a:rPr>
              <a:t>+</a:t>
            </a:r>
            <a:r>
              <a:rPr lang="fr-FR" altLang="zh-CN" i="1" smtClean="0">
                <a:sym typeface="Symbol" pitchFamily="18" charset="2"/>
              </a:rPr>
              <a:t>y</a:t>
            </a:r>
            <a:r>
              <a:rPr lang="fr-FR" altLang="zh-CN" smtClean="0">
                <a:sym typeface="Symbol" pitchFamily="18" charset="2"/>
              </a:rPr>
              <a:t>+</a:t>
            </a:r>
            <a:r>
              <a:rPr lang="fr-FR" altLang="zh-CN" i="1" smtClean="0">
                <a:sym typeface="Symbol" pitchFamily="18" charset="2"/>
              </a:rPr>
              <a:t>z</a:t>
            </a:r>
            <a:r>
              <a:rPr lang="fr-FR" altLang="zh-CN" smtClean="0">
                <a:sym typeface="Symbol" pitchFamily="18" charset="2"/>
              </a:rPr>
              <a:t>+2</a:t>
            </a:r>
            <a:r>
              <a:rPr lang="fr-FR" altLang="zh-CN" i="1" smtClean="0">
                <a:sym typeface="Symbol" pitchFamily="18" charset="2"/>
              </a:rPr>
              <a:t>xy</a:t>
            </a:r>
            <a:r>
              <a:rPr lang="fr-FR" altLang="zh-CN" smtClean="0">
                <a:sym typeface="Symbol" pitchFamily="18" charset="2"/>
              </a:rPr>
              <a:t>+2</a:t>
            </a:r>
            <a:r>
              <a:rPr lang="fr-FR" altLang="zh-CN" i="1" smtClean="0">
                <a:sym typeface="Symbol" pitchFamily="18" charset="2"/>
              </a:rPr>
              <a:t>xz</a:t>
            </a:r>
            <a:r>
              <a:rPr lang="fr-FR" altLang="zh-CN" smtClean="0">
                <a:sym typeface="Symbol" pitchFamily="18" charset="2"/>
              </a:rPr>
              <a:t>+2</a:t>
            </a:r>
            <a:r>
              <a:rPr lang="fr-FR" altLang="zh-CN" i="1" smtClean="0">
                <a:sym typeface="Symbol" pitchFamily="18" charset="2"/>
              </a:rPr>
              <a:t>yz</a:t>
            </a:r>
            <a:r>
              <a:rPr lang="fr-FR" altLang="zh-CN" smtClean="0">
                <a:sym typeface="Symbol" pitchFamily="18" charset="2"/>
              </a:rPr>
              <a:t>+4</a:t>
            </a:r>
            <a:r>
              <a:rPr lang="fr-FR" altLang="zh-CN" i="1" smtClean="0">
                <a:sym typeface="Symbol" pitchFamily="18" charset="2"/>
              </a:rPr>
              <a:t>xyz</a:t>
            </a:r>
            <a:endParaRPr lang="fr-FR" altLang="zh-CN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FR" altLang="zh-CN" i="1" smtClean="0">
                <a:sym typeface="Symbol" pitchFamily="18" charset="2"/>
              </a:rPr>
              <a:t>                         x</a:t>
            </a:r>
            <a:r>
              <a:rPr lang="en-US" altLang="zh-CN" smtClean="0"/>
              <a:t>∘</a:t>
            </a:r>
            <a:r>
              <a:rPr lang="fr-FR" altLang="zh-CN" smtClean="0"/>
              <a:t>(</a:t>
            </a:r>
            <a:r>
              <a:rPr lang="fr-FR" altLang="zh-CN" i="1" smtClean="0">
                <a:sym typeface="Symbol" pitchFamily="18" charset="2"/>
              </a:rPr>
              <a:t>y</a:t>
            </a:r>
            <a:r>
              <a:rPr lang="en-US" altLang="zh-CN" smtClean="0"/>
              <a:t>∘</a:t>
            </a:r>
            <a:r>
              <a:rPr lang="fr-FR" altLang="zh-CN" i="1" smtClean="0"/>
              <a:t>z</a:t>
            </a:r>
            <a:r>
              <a:rPr lang="fr-FR" altLang="zh-CN" smtClean="0">
                <a:sym typeface="Symbol" pitchFamily="18" charset="2"/>
              </a:rPr>
              <a:t>) = </a:t>
            </a:r>
            <a:r>
              <a:rPr lang="fr-FR" altLang="zh-CN" i="1" smtClean="0">
                <a:sym typeface="Symbol" pitchFamily="18" charset="2"/>
              </a:rPr>
              <a:t>x</a:t>
            </a:r>
            <a:r>
              <a:rPr lang="fr-FR" altLang="zh-CN" smtClean="0">
                <a:sym typeface="Symbol" pitchFamily="18" charset="2"/>
              </a:rPr>
              <a:t>+(</a:t>
            </a:r>
            <a:r>
              <a:rPr lang="fr-FR" altLang="zh-CN" i="1" smtClean="0">
                <a:sym typeface="Symbol" pitchFamily="18" charset="2"/>
              </a:rPr>
              <a:t>y</a:t>
            </a:r>
            <a:r>
              <a:rPr lang="fr-FR" altLang="zh-CN" smtClean="0">
                <a:sym typeface="Symbol" pitchFamily="18" charset="2"/>
              </a:rPr>
              <a:t>+</a:t>
            </a:r>
            <a:r>
              <a:rPr lang="fr-FR" altLang="zh-CN" i="1" smtClean="0">
                <a:sym typeface="Symbol" pitchFamily="18" charset="2"/>
              </a:rPr>
              <a:t>z</a:t>
            </a:r>
            <a:r>
              <a:rPr lang="fr-FR" altLang="zh-CN" smtClean="0">
                <a:sym typeface="Symbol" pitchFamily="18" charset="2"/>
              </a:rPr>
              <a:t>+2</a:t>
            </a:r>
            <a:r>
              <a:rPr lang="fr-FR" altLang="zh-CN" i="1" smtClean="0">
                <a:sym typeface="Symbol" pitchFamily="18" charset="2"/>
              </a:rPr>
              <a:t>yz</a:t>
            </a:r>
            <a:r>
              <a:rPr lang="fr-FR" altLang="zh-CN" smtClean="0">
                <a:sym typeface="Symbol" pitchFamily="18" charset="2"/>
              </a:rPr>
              <a:t>)+2</a:t>
            </a:r>
            <a:r>
              <a:rPr lang="fr-FR" altLang="zh-CN" i="1" smtClean="0">
                <a:sym typeface="Symbol" pitchFamily="18" charset="2"/>
              </a:rPr>
              <a:t>x</a:t>
            </a:r>
            <a:r>
              <a:rPr lang="fr-FR" altLang="zh-CN" smtClean="0">
                <a:sym typeface="Symbol" pitchFamily="18" charset="2"/>
              </a:rPr>
              <a:t>(</a:t>
            </a:r>
            <a:r>
              <a:rPr lang="fr-FR" altLang="zh-CN" i="1" smtClean="0">
                <a:sym typeface="Symbol" pitchFamily="18" charset="2"/>
              </a:rPr>
              <a:t>y</a:t>
            </a:r>
            <a:r>
              <a:rPr lang="fr-FR" altLang="zh-CN" smtClean="0">
                <a:sym typeface="Symbol" pitchFamily="18" charset="2"/>
              </a:rPr>
              <a:t>+</a:t>
            </a:r>
            <a:r>
              <a:rPr lang="fr-FR" altLang="zh-CN" i="1" smtClean="0">
                <a:sym typeface="Symbol" pitchFamily="18" charset="2"/>
              </a:rPr>
              <a:t>z</a:t>
            </a:r>
            <a:r>
              <a:rPr lang="fr-FR" altLang="zh-CN" smtClean="0">
                <a:sym typeface="Symbol" pitchFamily="18" charset="2"/>
              </a:rPr>
              <a:t>+2</a:t>
            </a:r>
            <a:r>
              <a:rPr lang="fr-FR" altLang="zh-CN" i="1" smtClean="0">
                <a:sym typeface="Symbol" pitchFamily="18" charset="2"/>
              </a:rPr>
              <a:t>yz</a:t>
            </a:r>
            <a:r>
              <a:rPr lang="fr-FR" altLang="zh-CN" smtClean="0"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FR" altLang="zh-CN" smtClean="0">
                <a:sym typeface="Symbol" pitchFamily="18" charset="2"/>
              </a:rPr>
              <a:t>                    = </a:t>
            </a:r>
            <a:r>
              <a:rPr lang="fr-FR" altLang="zh-CN" i="1" smtClean="0">
                <a:sym typeface="Symbol" pitchFamily="18" charset="2"/>
              </a:rPr>
              <a:t>x</a:t>
            </a:r>
            <a:r>
              <a:rPr lang="fr-FR" altLang="zh-CN" smtClean="0">
                <a:sym typeface="Symbol" pitchFamily="18" charset="2"/>
              </a:rPr>
              <a:t>+</a:t>
            </a:r>
            <a:r>
              <a:rPr lang="fr-FR" altLang="zh-CN" i="1" smtClean="0">
                <a:sym typeface="Symbol" pitchFamily="18" charset="2"/>
              </a:rPr>
              <a:t>y</a:t>
            </a:r>
            <a:r>
              <a:rPr lang="fr-FR" altLang="zh-CN" smtClean="0">
                <a:sym typeface="Symbol" pitchFamily="18" charset="2"/>
              </a:rPr>
              <a:t>+</a:t>
            </a:r>
            <a:r>
              <a:rPr lang="fr-FR" altLang="zh-CN" i="1" smtClean="0">
                <a:sym typeface="Symbol" pitchFamily="18" charset="2"/>
              </a:rPr>
              <a:t>z</a:t>
            </a:r>
            <a:r>
              <a:rPr lang="fr-FR" altLang="zh-CN" smtClean="0">
                <a:sym typeface="Symbol" pitchFamily="18" charset="2"/>
              </a:rPr>
              <a:t>+2</a:t>
            </a:r>
            <a:r>
              <a:rPr lang="fr-FR" altLang="zh-CN" i="1" smtClean="0">
                <a:sym typeface="Symbol" pitchFamily="18" charset="2"/>
              </a:rPr>
              <a:t>xy</a:t>
            </a:r>
            <a:r>
              <a:rPr lang="fr-FR" altLang="zh-CN" smtClean="0">
                <a:sym typeface="Symbol" pitchFamily="18" charset="2"/>
              </a:rPr>
              <a:t>+2</a:t>
            </a:r>
            <a:r>
              <a:rPr lang="fr-FR" altLang="zh-CN" i="1" smtClean="0">
                <a:sym typeface="Symbol" pitchFamily="18" charset="2"/>
              </a:rPr>
              <a:t>xz</a:t>
            </a:r>
            <a:r>
              <a:rPr lang="fr-FR" altLang="zh-CN" smtClean="0">
                <a:sym typeface="Symbol" pitchFamily="18" charset="2"/>
              </a:rPr>
              <a:t>+2</a:t>
            </a:r>
            <a:r>
              <a:rPr lang="fr-FR" altLang="zh-CN" i="1" smtClean="0">
                <a:sym typeface="Symbol" pitchFamily="18" charset="2"/>
              </a:rPr>
              <a:t>yz</a:t>
            </a:r>
            <a:r>
              <a:rPr lang="fr-FR" altLang="zh-CN" smtClean="0">
                <a:sym typeface="Symbol" pitchFamily="18" charset="2"/>
              </a:rPr>
              <a:t>+4</a:t>
            </a:r>
            <a:r>
              <a:rPr lang="fr-FR" altLang="zh-CN" i="1" smtClean="0">
                <a:sym typeface="Symbol" pitchFamily="18" charset="2"/>
              </a:rPr>
              <a:t>xyz</a:t>
            </a:r>
            <a:endParaRPr lang="en-US" altLang="zh-CN" i="1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479993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58F946D-C914-4F7C-BFCB-1D14C562B549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5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/>
              <a:t>Q</a:t>
            </a:r>
            <a:r>
              <a:rPr lang="en-US" altLang="zh-CN" smtClean="0"/>
              <a:t>,  </a:t>
            </a:r>
            <a:r>
              <a:rPr lang="en-US" altLang="zh-CN" i="1" smtClean="0"/>
              <a:t>x</a:t>
            </a:r>
            <a:r>
              <a:rPr lang="en-US" altLang="zh-CN" smtClean="0"/>
              <a:t>∘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smtClean="0"/>
              <a:t>+</a:t>
            </a:r>
            <a:r>
              <a:rPr lang="en-US" altLang="zh-CN" i="1" smtClean="0"/>
              <a:t>y</a:t>
            </a:r>
            <a:r>
              <a:rPr lang="en-US" altLang="zh-CN" smtClean="0"/>
              <a:t>+2</a:t>
            </a:r>
            <a:r>
              <a:rPr lang="en-US" altLang="zh-CN" i="1" smtClean="0"/>
              <a:t>xy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181975" cy="48228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(2)</a:t>
            </a:r>
            <a:r>
              <a:rPr lang="zh-CN" altLang="en-US" smtClean="0">
                <a:solidFill>
                  <a:srgbClr val="000000"/>
                </a:solidFill>
              </a:rPr>
              <a:t>设</a:t>
            </a:r>
            <a:r>
              <a:rPr lang="zh-CN" altLang="en-US" smtClean="0"/>
              <a:t>∘运算的单位元和零元分别为 </a:t>
            </a:r>
            <a:r>
              <a:rPr lang="en-US" altLang="zh-CN" i="1" smtClean="0">
                <a:sym typeface="Symbol" pitchFamily="18" charset="2"/>
              </a:rPr>
              <a:t>e </a:t>
            </a:r>
            <a:r>
              <a:rPr lang="zh-CN" altLang="en-US" smtClean="0">
                <a:sym typeface="Symbol" pitchFamily="18" charset="2"/>
              </a:rPr>
              <a:t>和 </a:t>
            </a:r>
            <a:r>
              <a:rPr lang="zh-CN" altLang="en-US" i="1" smtClean="0">
                <a:sym typeface="Symbol" pitchFamily="18" charset="2"/>
              </a:rPr>
              <a:t> </a:t>
            </a:r>
            <a:r>
              <a:rPr lang="zh-CN" altLang="en-US" smtClean="0"/>
              <a:t>，则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对于任意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有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/>
              <a:t>∘</a:t>
            </a:r>
            <a:r>
              <a:rPr lang="en-US" altLang="zh-CN" i="1" smtClean="0">
                <a:solidFill>
                  <a:srgbClr val="000000"/>
                </a:solidFill>
              </a:rPr>
              <a:t>e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成立，即</a:t>
            </a:r>
            <a:endParaRPr lang="zh-CN" alt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i="1" smtClean="0">
                <a:solidFill>
                  <a:srgbClr val="000000"/>
                </a:solidFill>
                <a:sym typeface="Symbol" pitchFamily="18" charset="2"/>
              </a:rPr>
              <a:t>                            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e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+2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xe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=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e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= 0 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   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由于</a:t>
            </a:r>
            <a:r>
              <a:rPr lang="zh-CN" altLang="en-US" smtClean="0"/>
              <a:t>∘</a:t>
            </a:r>
            <a:r>
              <a:rPr lang="zh-CN" altLang="en-US" smtClean="0">
                <a:solidFill>
                  <a:srgbClr val="000000"/>
                </a:solidFill>
              </a:rPr>
              <a:t>运算可交换，所以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0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是幺元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.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   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对于任意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有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/>
              <a:t>∘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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=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 </a:t>
            </a:r>
            <a:r>
              <a:rPr lang="zh-CN" altLang="en-US" smtClean="0">
                <a:solidFill>
                  <a:srgbClr val="000000"/>
                </a:solidFill>
              </a:rPr>
              <a:t>成立，即</a:t>
            </a:r>
            <a:endParaRPr lang="zh-CN" altLang="en-US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             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</a:t>
            </a:r>
            <a:r>
              <a:rPr lang="en-US" altLang="zh-CN" smtClean="0">
                <a:solidFill>
                  <a:srgbClr val="000000"/>
                </a:solidFill>
              </a:rPr>
              <a:t>+2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x</a:t>
            </a:r>
            <a:r>
              <a:rPr lang="en-US" altLang="zh-CN" smtClean="0">
                <a:solidFill>
                  <a:srgbClr val="000000"/>
                </a:solidFill>
              </a:rPr>
              <a:t> =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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+2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x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= 0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</a:t>
            </a:r>
            <a:r>
              <a:rPr lang="en-US" altLang="zh-CN" smtClean="0">
                <a:solidFill>
                  <a:srgbClr val="000000"/>
                </a:solidFill>
              </a:rPr>
              <a:t> =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mtClean="0">
                <a:solidFill>
                  <a:srgbClr val="000000"/>
                </a:solidFill>
              </a:rPr>
              <a:t>1/2 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   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给定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，设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的逆元为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则有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/>
              <a:t>∘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= 0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成立，即</a:t>
            </a:r>
            <a:r>
              <a:rPr lang="zh-CN" altLang="en-US" i="1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+2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= 0 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= -</a:t>
            </a:r>
            <a:r>
              <a:rPr lang="en-US" altLang="zh-CN" i="1" smtClean="0"/>
              <a:t>x</a:t>
            </a:r>
            <a:r>
              <a:rPr lang="en-US" altLang="zh-CN" smtClean="0"/>
              <a:t>/(1+2</a:t>
            </a:r>
            <a:r>
              <a:rPr lang="en-US" altLang="zh-CN" i="1" smtClean="0"/>
              <a:t>x</a:t>
            </a:r>
            <a:r>
              <a:rPr lang="en-US" altLang="zh-CN" smtClean="0"/>
              <a:t>) (</a:t>
            </a:r>
            <a:r>
              <a:rPr lang="en-US" altLang="zh-CN" i="1" smtClean="0"/>
              <a:t>x</a:t>
            </a:r>
            <a:r>
              <a:rPr lang="en-US" altLang="zh-CN" smtClean="0"/>
              <a:t>≠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mtClean="0">
                <a:solidFill>
                  <a:srgbClr val="000000"/>
                </a:solidFill>
              </a:rPr>
              <a:t>1/2</a:t>
            </a:r>
            <a:r>
              <a:rPr lang="en-US" altLang="zh-CN" b="0" smtClean="0"/>
              <a:t> 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   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因此当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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n-US" altLang="zh-CN" smtClean="0">
                <a:solidFill>
                  <a:srgbClr val="000000"/>
                </a:solidFill>
              </a:rPr>
              <a:t>1/2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时</a:t>
            </a:r>
            <a:r>
              <a:rPr lang="en-US" altLang="zh-CN" b="0" smtClean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= -</a:t>
            </a:r>
            <a:r>
              <a:rPr lang="en-US" altLang="zh-CN" i="1" smtClean="0"/>
              <a:t>x</a:t>
            </a:r>
            <a:r>
              <a:rPr lang="en-US" altLang="zh-CN" smtClean="0"/>
              <a:t>/(1+2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>
                <a:solidFill>
                  <a:srgbClr val="000000"/>
                </a:solidFill>
              </a:rPr>
              <a:t>是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zh-CN" altLang="en-US" smtClean="0">
                <a:solidFill>
                  <a:srgbClr val="000000"/>
                </a:solidFill>
              </a:rPr>
              <a:t>的逆元</a:t>
            </a:r>
            <a:r>
              <a:rPr lang="en-US" altLang="zh-CN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0705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ACA37C9-B374-42BF-AB1C-F2CEED0AF8D1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6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下面是三个运算表</a:t>
            </a:r>
            <a:endParaRPr lang="zh-CN" altLang="en-US" smtClean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    </a:t>
            </a:r>
            <a:r>
              <a:rPr lang="en-US" altLang="zh-CN" smtClean="0">
                <a:solidFill>
                  <a:srgbClr val="000000"/>
                </a:solidFill>
              </a:rPr>
              <a:t>(1)  </a:t>
            </a:r>
            <a:r>
              <a:rPr lang="zh-CN" altLang="en-US" smtClean="0">
                <a:solidFill>
                  <a:srgbClr val="000000"/>
                </a:solidFill>
              </a:rPr>
              <a:t>说明那些运算是可交换的、可结合的、幂等的</a:t>
            </a:r>
            <a:r>
              <a:rPr lang="en-US" altLang="zh-CN" smtClean="0">
                <a:solidFill>
                  <a:srgbClr val="000000"/>
                </a:solidFill>
              </a:rPr>
              <a:t>. </a:t>
            </a:r>
            <a:endParaRPr lang="en-US" altLang="zh-CN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rgbClr val="000000"/>
                </a:solidFill>
              </a:rPr>
              <a:t>     (2)  </a:t>
            </a:r>
            <a:r>
              <a:rPr lang="zh-CN" altLang="en-US" smtClean="0">
                <a:solidFill>
                  <a:srgbClr val="000000"/>
                </a:solidFill>
              </a:rPr>
              <a:t>求出每个运算的单位元、零元、所有可逆元素的逆元</a:t>
            </a:r>
            <a:endParaRPr lang="zh-CN" altLang="en-US" smtClean="0"/>
          </a:p>
        </p:txBody>
      </p:sp>
      <p:pic>
        <p:nvPicPr>
          <p:cNvPr id="366596" name="Picture 4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6" r="35172"/>
          <a:stretch>
            <a:fillRect/>
          </a:stretch>
        </p:blipFill>
        <p:spPr bwMode="auto">
          <a:xfrm>
            <a:off x="3348038" y="3933825"/>
            <a:ext cx="2513012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597" name="Picture 5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6"/>
          <a:stretch>
            <a:fillRect/>
          </a:stretch>
        </p:blipFill>
        <p:spPr bwMode="auto">
          <a:xfrm>
            <a:off x="6130925" y="3933825"/>
            <a:ext cx="2544763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6598" name="Picture 6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20"/>
          <a:stretch>
            <a:fillRect/>
          </a:stretch>
        </p:blipFill>
        <p:spPr bwMode="auto">
          <a:xfrm>
            <a:off x="468313" y="3933825"/>
            <a:ext cx="2706687" cy="233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7879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关于结合律的判断</a:t>
            </a:r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35D7CE1-4FA1-4119-8B9C-DF159F82FE0A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7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7270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</a:pPr>
            <a:endParaRPr lang="zh-CN" altLang="zh-CN" sz="2800">
              <a:solidFill>
                <a:srgbClr val="000000"/>
              </a:solidFill>
              <a:latin typeface="Verdana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4925" y="1341438"/>
          <a:ext cx="3887788" cy="1219200"/>
        </p:xfrm>
        <a:graphic>
          <a:graphicData uri="http://schemas.openxmlformats.org/drawingml/2006/table">
            <a:tbl>
              <a:tblPr/>
              <a:tblGrid>
                <a:gridCol w="971947"/>
                <a:gridCol w="971947"/>
                <a:gridCol w="971947"/>
                <a:gridCol w="97194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a*b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a*c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b*a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b*b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b*c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c*a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c*b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c*c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211638" y="1341438"/>
          <a:ext cx="3887788" cy="1219200"/>
        </p:xfrm>
        <a:graphic>
          <a:graphicData uri="http://schemas.openxmlformats.org/drawingml/2006/table">
            <a:tbl>
              <a:tblPr/>
              <a:tblGrid>
                <a:gridCol w="971947"/>
                <a:gridCol w="971947"/>
                <a:gridCol w="971947"/>
                <a:gridCol w="971947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a*b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a*c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a*(a*a)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a*(a*b)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a*(a*c)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b*(a*a)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b*(a*b)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b*(a*c)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c*(a*a)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c*(a*b)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c*(a*c)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0" y="2924175"/>
          <a:ext cx="3851276" cy="1219200"/>
        </p:xfrm>
        <a:graphic>
          <a:graphicData uri="http://schemas.openxmlformats.org/drawingml/2006/table">
            <a:tbl>
              <a:tblPr/>
              <a:tblGrid>
                <a:gridCol w="962819"/>
                <a:gridCol w="962819"/>
                <a:gridCol w="962819"/>
                <a:gridCol w="962819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*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b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a*a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(a*a)*a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(a*a)*b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(a*a)*c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b*a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(b*a)*a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(b*a)*b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(b*a)*c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c*a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(c*a)*a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>
                          <a:latin typeface="Times New Roman"/>
                          <a:ea typeface="宋体"/>
                          <a:cs typeface="Times New Roman"/>
                        </a:rPr>
                        <a:t>(c*a)*b</a:t>
                      </a:r>
                      <a:endParaRPr lang="zh-CN" sz="20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(c*a)*c</a:t>
                      </a:r>
                      <a:endParaRPr lang="zh-CN" sz="20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69" marR="6856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27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2636838" algn="ctr"/>
                <a:tab pos="5273675" algn="r"/>
              </a:tabLst>
            </a:pPr>
            <a:endParaRPr lang="zh-CN" altLang="zh-CN" sz="2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3" name="AutoShape 395"/>
          <p:cNvSpPr>
            <a:spLocks noChangeArrowheads="1"/>
          </p:cNvSpPr>
          <p:nvPr/>
        </p:nvSpPr>
        <p:spPr bwMode="auto">
          <a:xfrm>
            <a:off x="3995738" y="2636838"/>
            <a:ext cx="2160587" cy="15128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17694720 60000 65536"/>
              <a:gd name="T17" fmla="*/ 11796480 60000 65536"/>
              <a:gd name="T18" fmla="*/ 17694720 60000 65536"/>
              <a:gd name="T19" fmla="*/ 11796480 60000 65536"/>
              <a:gd name="T20" fmla="*/ 5898240 60000 65536"/>
              <a:gd name="T21" fmla="*/ 5898240 60000 65536"/>
              <a:gd name="T22" fmla="*/ 0 60000 65536"/>
              <a:gd name="T23" fmla="*/ 0 60000 65536"/>
              <a:gd name="T24" fmla="*/ 236 w 21600"/>
              <a:gd name="T25" fmla="*/ 18545 h 21600"/>
              <a:gd name="T26" fmla="*/ 19326 w 21600"/>
              <a:gd name="T27" fmla="*/ 19326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18936" y="0"/>
                </a:moveTo>
                <a:lnTo>
                  <a:pt x="16271" y="1613"/>
                </a:lnTo>
                <a:lnTo>
                  <a:pt x="18545" y="1613"/>
                </a:lnTo>
                <a:lnTo>
                  <a:pt x="18545" y="18545"/>
                </a:lnTo>
                <a:lnTo>
                  <a:pt x="1613" y="18545"/>
                </a:lnTo>
                <a:lnTo>
                  <a:pt x="1613" y="16271"/>
                </a:lnTo>
                <a:lnTo>
                  <a:pt x="0" y="18936"/>
                </a:lnTo>
                <a:lnTo>
                  <a:pt x="1613" y="21600"/>
                </a:lnTo>
                <a:lnTo>
                  <a:pt x="1613" y="19326"/>
                </a:lnTo>
                <a:lnTo>
                  <a:pt x="19326" y="19326"/>
                </a:lnTo>
                <a:lnTo>
                  <a:pt x="19326" y="1613"/>
                </a:lnTo>
                <a:lnTo>
                  <a:pt x="21600" y="1613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72792" name="TextBox 13"/>
          <p:cNvSpPr txBox="1">
            <a:spLocks noChangeArrowheads="1"/>
          </p:cNvSpPr>
          <p:nvPr/>
        </p:nvSpPr>
        <p:spPr bwMode="auto">
          <a:xfrm>
            <a:off x="8243888" y="1700213"/>
            <a:ext cx="900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……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2793" name="TextBox 14"/>
          <p:cNvSpPr txBox="1">
            <a:spLocks noChangeArrowheads="1"/>
          </p:cNvSpPr>
          <p:nvPr/>
        </p:nvSpPr>
        <p:spPr bwMode="auto">
          <a:xfrm>
            <a:off x="900113" y="4581525"/>
            <a:ext cx="898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……</a:t>
            </a:r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09509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899F316-C330-4FA6-9764-C81C369C35AC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8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关于结合律的判断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zh-CN" altLang="en-US" smtClean="0">
                <a:sym typeface="Symbol" pitchFamily="18" charset="2"/>
              </a:rPr>
              <a:t>需要针对运算元素的每种选择进行验证，若</a:t>
            </a:r>
            <a:r>
              <a:rPr lang="en-US" altLang="zh-CN" smtClean="0">
                <a:sym typeface="Symbol" pitchFamily="18" charset="2"/>
              </a:rPr>
              <a:t>|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|=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zh-CN" altLang="en-US" smtClean="0">
                <a:sym typeface="Symbol" pitchFamily="18" charset="2"/>
              </a:rPr>
              <a:t>，一般需要验证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baseline="30000" smtClean="0">
                <a:sym typeface="Symbol" pitchFamily="18" charset="2"/>
              </a:rPr>
              <a:t>3</a:t>
            </a:r>
            <a:r>
              <a:rPr lang="zh-CN" altLang="en-US" smtClean="0">
                <a:sym typeface="Symbol" pitchFamily="18" charset="2"/>
              </a:rPr>
              <a:t>个等式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55000"/>
              </a:spcBef>
            </a:pPr>
            <a:r>
              <a:rPr lang="zh-CN" altLang="en-US" smtClean="0">
                <a:sym typeface="Symbol" pitchFamily="18" charset="2"/>
              </a:rPr>
              <a:t>单位元和零元不必参与验证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55000"/>
              </a:spcBef>
            </a:pPr>
            <a:r>
              <a:rPr lang="zh-CN" altLang="en-US" smtClean="0">
                <a:sym typeface="Symbol" pitchFamily="18" charset="2"/>
              </a:rPr>
              <a:t>通过对具体运算性质的分析也可能简化验证的复杂性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55000"/>
              </a:spcBef>
            </a:pPr>
            <a:endParaRPr lang="en-US" altLang="zh-CN" smtClean="0">
              <a:sym typeface="Symbol" pitchFamily="18" charset="2"/>
            </a:endParaRP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56404564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AF05696-9F31-4447-A116-6932A48B94FB}" type="slidenum">
              <a:rPr lang="en-US" altLang="zh-CN" sz="1200" smtClean="0">
                <a:solidFill>
                  <a:srgbClr val="000000"/>
                </a:solidFill>
              </a:rPr>
              <a:pPr eaLnBrk="1" hangingPunct="1"/>
              <a:t>9</a:t>
            </a:fld>
            <a:endParaRPr lang="en-US" altLang="zh-CN" sz="1200" smtClean="0">
              <a:solidFill>
                <a:srgbClr val="000000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练习</a:t>
            </a:r>
            <a:r>
              <a:rPr lang="en-US" altLang="zh-CN" smtClean="0"/>
              <a:t>2</a:t>
            </a:r>
            <a:r>
              <a:rPr lang="zh-CN" altLang="en-US" smtClean="0"/>
              <a:t>解答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4005263"/>
            <a:ext cx="8326437" cy="18002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mtClean="0"/>
              <a:t>(1) * </a:t>
            </a:r>
            <a:r>
              <a:rPr lang="zh-CN" altLang="en-US" smtClean="0"/>
              <a:t>满足交换律，满足结合律，不满足幂等律</a:t>
            </a:r>
            <a:r>
              <a:rPr lang="en-US" altLang="zh-CN" smtClean="0"/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</a:t>
            </a:r>
            <a:r>
              <a:rPr lang="en-US" altLang="zh-CN" smtClean="0"/>
              <a:t>∘ </a:t>
            </a:r>
            <a:r>
              <a:rPr lang="zh-CN" altLang="en-US" smtClean="0">
                <a:sym typeface="Symbol" pitchFamily="18" charset="2"/>
              </a:rPr>
              <a:t>不满足交换律，满足结合律，满足幂等律</a:t>
            </a:r>
            <a:r>
              <a:rPr lang="en-US" altLang="zh-CN" smtClean="0">
                <a:sym typeface="Symbol" pitchFamily="18" charset="2"/>
              </a:rPr>
              <a:t>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sym typeface="Symbol" pitchFamily="18" charset="2"/>
              </a:rPr>
              <a:t>      </a:t>
            </a:r>
            <a:r>
              <a:rPr lang="zh-CN" altLang="zh-CN" smtClean="0">
                <a:sym typeface="Symbol" pitchFamily="18" charset="2"/>
              </a:rPr>
              <a:t>·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满足交换律，满足结合律，不满足幂等律</a:t>
            </a:r>
            <a:r>
              <a:rPr lang="en-US" altLang="zh-CN" smtClean="0">
                <a:sym typeface="Symbol" pitchFamily="18" charset="2"/>
              </a:rPr>
              <a:t>.</a:t>
            </a:r>
          </a:p>
        </p:txBody>
      </p:sp>
      <p:pic>
        <p:nvPicPr>
          <p:cNvPr id="74757" name="Picture 5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76" r="35172"/>
          <a:stretch>
            <a:fillRect/>
          </a:stretch>
        </p:blipFill>
        <p:spPr bwMode="auto">
          <a:xfrm>
            <a:off x="3373438" y="1341438"/>
            <a:ext cx="2513012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8" name="Picture 6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96"/>
          <a:stretch>
            <a:fillRect/>
          </a:stretch>
        </p:blipFill>
        <p:spPr bwMode="auto">
          <a:xfrm>
            <a:off x="6156325" y="1341438"/>
            <a:ext cx="2544763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9" name="Picture 7" descr="图片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20"/>
          <a:stretch>
            <a:fillRect/>
          </a:stretch>
        </p:blipFill>
        <p:spPr bwMode="auto">
          <a:xfrm>
            <a:off x="493713" y="1341438"/>
            <a:ext cx="2706687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07884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Office PowerPoint</Application>
  <PresentationFormat>全屏显示(4:3)</PresentationFormat>
  <Paragraphs>217</Paragraphs>
  <Slides>17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9" baseType="lpstr">
      <vt:lpstr>Profile</vt:lpstr>
      <vt:lpstr>Image</vt:lpstr>
      <vt:lpstr>第九章 习题课</vt:lpstr>
      <vt:lpstr>基本要求</vt:lpstr>
      <vt:lpstr>练习1</vt:lpstr>
      <vt:lpstr>x, yQ,  x∘y = x+y+2xy</vt:lpstr>
      <vt:lpstr>x, yQ,  x∘y = x+y+2xy</vt:lpstr>
      <vt:lpstr>练习2</vt:lpstr>
      <vt:lpstr>关于结合律的判断</vt:lpstr>
      <vt:lpstr>关于结合律的判断</vt:lpstr>
      <vt:lpstr>练习2解答</vt:lpstr>
      <vt:lpstr>PowerPoint 演示文稿</vt:lpstr>
      <vt:lpstr>练习2解答</vt:lpstr>
      <vt:lpstr>练习3</vt:lpstr>
      <vt:lpstr>练习4</vt:lpstr>
      <vt:lpstr>说明</vt:lpstr>
      <vt:lpstr>练习4解答</vt:lpstr>
      <vt:lpstr>练习4解答</vt:lpstr>
      <vt:lpstr>练习5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习题课</dc:title>
  <dc:creator>liu</dc:creator>
  <cp:lastModifiedBy>liu</cp:lastModifiedBy>
  <cp:revision>1</cp:revision>
  <dcterms:created xsi:type="dcterms:W3CDTF">2020-09-26T10:33:09Z</dcterms:created>
  <dcterms:modified xsi:type="dcterms:W3CDTF">2020-09-26T10:33:24Z</dcterms:modified>
</cp:coreProperties>
</file>