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9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17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4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0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7c21/61cc7a4be4cf83b2b8679221b3e19e44715d.pdf" TargetMode="External"/><Relationship Id="rId2" Type="http://schemas.openxmlformats.org/officeDocument/2006/relationships/hyperlink" Target="http://www.ipol.im/pub/art/2014/107/articl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3258-01F6-40E8-97D9-7BEE273C0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0D6B-098D-425C-9015-7C19EC9B6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</a:t>
            </a:r>
            <a:r>
              <a:rPr lang="en-US" dirty="0" err="1"/>
              <a:t>Stanciu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274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0E0-E9F2-4B6A-84B6-AAEDA4A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DD82-91C7-4C1E-B0B9-0A38FB40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ro-RO" dirty="0">
                <a:hlinkClick r:id="rId2"/>
              </a:rPr>
              <a:t>Multiscale Retinex</a:t>
            </a:r>
            <a:r>
              <a:rPr lang="ro-RO" dirty="0"/>
              <a:t> </a:t>
            </a:r>
            <a:r>
              <a:rPr lang="en-US" dirty="0"/>
              <a:t>by </a:t>
            </a:r>
            <a:r>
              <a:rPr lang="ro-RO" dirty="0"/>
              <a:t>Ana Bel´en Petro , Catalina Sbert , Jean-Michel Morel</a:t>
            </a:r>
            <a:r>
              <a:rPr lang="en-US" dirty="0"/>
              <a:t> (2013)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Color Correction by Estimation of Dominant Chromaticity in Multi-Scaled </a:t>
            </a:r>
            <a:r>
              <a:rPr lang="en-US" dirty="0" err="1">
                <a:hlinkClick r:id="rId3"/>
              </a:rPr>
              <a:t>Retinex</a:t>
            </a:r>
            <a:r>
              <a:rPr lang="en-US" dirty="0"/>
              <a:t> by    In-</a:t>
            </a:r>
            <a:r>
              <a:rPr lang="en-US" dirty="0" err="1"/>
              <a:t>Su</a:t>
            </a:r>
            <a:r>
              <a:rPr lang="en-US" dirty="0"/>
              <a:t> Jang, Kee-Hyon Park and Yeong-Ho Ha (2009)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45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4AC-EE1E-478A-BB1C-46EF34E2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Singlescale</a:t>
            </a:r>
            <a:r>
              <a:rPr lang="en-US" dirty="0"/>
              <a:t> </a:t>
            </a:r>
            <a:r>
              <a:rPr lang="en-US" dirty="0" err="1"/>
              <a:t>Retinex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589B-505F-4806-9970-23BEAEE3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Single-Scale </a:t>
            </a:r>
            <a:r>
              <a:rPr lang="en-US" dirty="0" err="1"/>
              <a:t>Retinex</a:t>
            </a:r>
            <a:r>
              <a:rPr lang="en-US" dirty="0"/>
              <a:t> output is determined by the difference between the input value and an average of its neighborhood. </a:t>
            </a:r>
          </a:p>
          <a:p>
            <a:r>
              <a:rPr lang="en-US" dirty="0"/>
              <a:t>The general mathematical form of a Single-Scale </a:t>
            </a:r>
            <a:r>
              <a:rPr lang="en-US" dirty="0" err="1"/>
              <a:t>Retinex</a:t>
            </a:r>
            <a:r>
              <a:rPr lang="en-US" dirty="0"/>
              <a:t> (SSR) is:</a:t>
            </a:r>
          </a:p>
          <a:p>
            <a:pPr marL="450000" lvl="1" indent="0">
              <a:buNone/>
            </a:pPr>
            <a:r>
              <a:rPr lang="en-US" dirty="0"/>
              <a:t>		Ri(x, y) = log(Ii(x, y)) − log(Ii(x, y) ∗ F(x, y)) where:</a:t>
            </a:r>
          </a:p>
          <a:p>
            <a:pPr lvl="3"/>
            <a:r>
              <a:rPr lang="en-US" dirty="0"/>
              <a:t>Ii = input image on the </a:t>
            </a:r>
            <a:r>
              <a:rPr lang="en-US" dirty="0" err="1"/>
              <a:t>i-th</a:t>
            </a:r>
            <a:r>
              <a:rPr lang="en-US" dirty="0"/>
              <a:t> color channel</a:t>
            </a:r>
          </a:p>
          <a:p>
            <a:pPr lvl="3"/>
            <a:r>
              <a:rPr lang="en-US" dirty="0"/>
              <a:t>Ri = </a:t>
            </a:r>
            <a:r>
              <a:rPr lang="en-US" dirty="0" err="1"/>
              <a:t>retinex</a:t>
            </a:r>
            <a:r>
              <a:rPr lang="en-US" dirty="0"/>
              <a:t> output image on the </a:t>
            </a:r>
            <a:r>
              <a:rPr lang="en-US" dirty="0" err="1"/>
              <a:t>i-th</a:t>
            </a:r>
            <a:r>
              <a:rPr lang="en-US" dirty="0"/>
              <a:t> channel</a:t>
            </a:r>
          </a:p>
          <a:p>
            <a:pPr lvl="3"/>
            <a:r>
              <a:rPr lang="en-US" dirty="0"/>
              <a:t>F = filter (Gaussian filter) </a:t>
            </a:r>
          </a:p>
          <a:p>
            <a:pPr marL="4500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31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D973-EDF9-49A6-AB6E-91C8F3F1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Multiscaled</a:t>
            </a:r>
            <a:r>
              <a:rPr lang="en-US" dirty="0"/>
              <a:t> </a:t>
            </a:r>
            <a:r>
              <a:rPr lang="en-US" dirty="0" err="1"/>
              <a:t>Retinex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983A5-BD62-4393-AEFF-A1C152A83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Calculate single scale </a:t>
                </a:r>
                <a:r>
                  <a:rPr lang="en-US" dirty="0" err="1"/>
                  <a:t>retinex</a:t>
                </a:r>
                <a:r>
                  <a:rPr lang="en-US" dirty="0"/>
                  <a:t> with </a:t>
                </a:r>
                <a:r>
                  <a:rPr lang="en-US" dirty="0" err="1"/>
                  <a:t>Gasusian</a:t>
                </a:r>
                <a:r>
                  <a:rPr lang="en-US" dirty="0"/>
                  <a:t> filter having:</a:t>
                </a:r>
              </a:p>
              <a:p>
                <a:pPr marL="871200" lvl="1" indent="-457200"/>
                <a:r>
                  <a:rPr lang="en-US" dirty="0"/>
                  <a:t>Sigma = 15</a:t>
                </a:r>
              </a:p>
              <a:p>
                <a:pPr marL="871200" lvl="1" indent="-457200"/>
                <a:r>
                  <a:rPr lang="en-US" dirty="0"/>
                  <a:t>Sigma = 80</a:t>
                </a:r>
              </a:p>
              <a:p>
                <a:pPr marL="871200" lvl="1" indent="-457200"/>
                <a:r>
                  <a:rPr lang="en-US" dirty="0"/>
                  <a:t>Sigma = 250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Do a weighted sum on all the results:</a:t>
                </a:r>
              </a:p>
              <a:p>
                <a:pPr lvl="1"/>
                <a:r>
                  <a:rPr lang="ro-RO" dirty="0"/>
                  <a:t>R</a:t>
                </a:r>
                <a:r>
                  <a:rPr lang="ro-RO" baseline="-25000" dirty="0"/>
                  <a:t>MSRi</a:t>
                </a:r>
                <a:r>
                  <a:rPr lang="ro-RO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ro-RO" dirty="0"/>
                          <m:t>w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r>
                          <m:rPr>
                            <m:nor/>
                          </m:rPr>
                          <a:rPr lang="ro-RO" dirty="0"/>
                          <m:t>R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ni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ro-RO" dirty="0"/>
                          <m:t>w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</m:t>
                        </m:r>
                        <m:r>
                          <m:rPr>
                            <m:nor/>
                          </m:rPr>
                          <a:rPr lang="ro-RO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ro-RO" dirty="0"/>
                          <m:t>[</m:t>
                        </m:r>
                        <m:r>
                          <m:rPr>
                            <m:nor/>
                          </m:rPr>
                          <a:rPr lang="ro-RO" dirty="0"/>
                          <m:t>log</m:t>
                        </m:r>
                        <m:r>
                          <m:rPr>
                            <m:nor/>
                          </m:rPr>
                          <a:rPr lang="ro-RO" dirty="0"/>
                          <m:t> </m:t>
                        </m:r>
                        <m:r>
                          <m:rPr>
                            <m:nor/>
                          </m:rPr>
                          <a:rPr lang="ro-RO" dirty="0"/>
                          <m:t>Ii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 − </m:t>
                        </m:r>
                        <m:r>
                          <m:rPr>
                            <m:nor/>
                          </m:rPr>
                          <a:rPr lang="ro-RO" dirty="0"/>
                          <m:t>log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Fn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 ∗ </m:t>
                        </m:r>
                        <m:r>
                          <m:rPr>
                            <m:nor/>
                          </m:rPr>
                          <a:rPr lang="ro-RO" dirty="0"/>
                          <m:t>Ii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))]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983A5-BD62-4393-AEFF-A1C152A83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8D8-994E-496B-AE4B-5D61665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r>
              <a:rPr lang="en-US" dirty="0"/>
              <a:t> Color Restoration (MSRCR)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41B2B-6424-40B9-8F86-9392F8EDD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Multiscale </a:t>
                </a:r>
                <a:r>
                  <a:rPr lang="en-US" dirty="0" err="1"/>
                  <a:t>retinex</a:t>
                </a:r>
                <a:r>
                  <a:rPr lang="en-US" dirty="0"/>
                  <a:t> usually assumes a “gray world” =&gt; Images become gray</a:t>
                </a:r>
              </a:p>
              <a:p>
                <a:r>
                  <a:rPr lang="en-US" dirty="0"/>
                  <a:t>Color Restoration is done by multiplying the result with a color restoration function C</a:t>
                </a:r>
              </a:p>
              <a:p>
                <a:pPr lvl="1"/>
                <a:r>
                  <a:rPr lang="en-US" dirty="0" err="1"/>
                  <a:t>I’</a:t>
                </a:r>
                <a:r>
                  <a:rPr lang="en-US" baseline="-25000" dirty="0" err="1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</a:t>
                </a:r>
                <a:r>
                  <a:rPr lang="en-US" baseline="-25000" dirty="0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:r>
                  <a:rPr lang="el-GR" dirty="0">
                    <a:effectLst/>
                  </a:rPr>
                  <a:t>β</a:t>
                </a:r>
                <a:r>
                  <a:rPr lang="en-US" dirty="0">
                    <a:effectLst/>
                  </a:rPr>
                  <a:t>*log(</a:t>
                </a:r>
                <a:r>
                  <a:rPr lang="el-GR" dirty="0">
                    <a:effectLst/>
                  </a:rPr>
                  <a:t>α</a:t>
                </a:r>
                <a:r>
                  <a:rPr lang="en-US" dirty="0">
                    <a:effectLst/>
                  </a:rPr>
                  <a:t>* </a:t>
                </a:r>
                <a:r>
                  <a:rPr lang="en-US" dirty="0" err="1">
                    <a:effectLst/>
                  </a:rPr>
                  <a:t>I’</a:t>
                </a:r>
                <a:r>
                  <a:rPr lang="en-US" baseline="-25000" dirty="0" err="1">
                    <a:effectLst/>
                  </a:rPr>
                  <a:t>i</a:t>
                </a:r>
                <a:r>
                  <a:rPr lang="en-US" dirty="0">
                    <a:effectLst/>
                  </a:rPr>
                  <a:t>(</a:t>
                </a:r>
                <a:r>
                  <a:rPr lang="en-US" dirty="0" err="1">
                    <a:effectLst/>
                  </a:rPr>
                  <a:t>x,y</a:t>
                </a:r>
                <a:r>
                  <a:rPr lang="en-US" dirty="0">
                    <a:effectLst/>
                  </a:rPr>
                  <a:t>))</a:t>
                </a:r>
                <a:endParaRPr lang="en-US" dirty="0"/>
              </a:p>
              <a:p>
                <a:pPr lvl="1"/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dirty="0"/>
                  <a:t> (x, y) = C</a:t>
                </a:r>
                <a:r>
                  <a:rPr lang="es-ES" baseline="-25000" dirty="0"/>
                  <a:t>i</a:t>
                </a:r>
                <a:r>
                  <a:rPr lang="es-ES" dirty="0"/>
                  <a:t>(x, y)*</a:t>
                </a:r>
                <a:r>
                  <a:rPr lang="es-ES" dirty="0" err="1"/>
                  <a:t>R</a:t>
                </a:r>
                <a:r>
                  <a:rPr lang="es-ES" baseline="-25000" dirty="0" err="1"/>
                  <a:t>MSRi</a:t>
                </a:r>
                <a:r>
                  <a:rPr lang="es-ES" dirty="0"/>
                  <a:t> (x, y)</a:t>
                </a:r>
              </a:p>
              <a:p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shape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resulting</a:t>
                </a:r>
                <a:r>
                  <a:rPr lang="es-ES" dirty="0"/>
                  <a:t> </a:t>
                </a:r>
                <a:r>
                  <a:rPr lang="es-ES" dirty="0" err="1"/>
                  <a:t>histogram</a:t>
                </a:r>
                <a:r>
                  <a:rPr lang="es-ES" dirty="0"/>
                  <a:t>,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image</a:t>
                </a:r>
                <a:r>
                  <a:rPr lang="es-ES" dirty="0"/>
                  <a:t> </a:t>
                </a:r>
                <a:r>
                  <a:rPr lang="es-ES" dirty="0" err="1"/>
                  <a:t>should</a:t>
                </a:r>
                <a:r>
                  <a:rPr lang="es-ES" dirty="0"/>
                  <a:t> be </a:t>
                </a:r>
                <a:r>
                  <a:rPr lang="es-ES" dirty="0" err="1"/>
                  <a:t>corrected</a:t>
                </a:r>
                <a:endParaRPr lang="es-ES" dirty="0"/>
              </a:p>
              <a:p>
                <a:r>
                  <a:rPr lang="en-US" dirty="0"/>
                  <a:t>Correcting the gain/</a:t>
                </a:r>
                <a:r>
                  <a:rPr lang="en-US" dirty="0" err="1"/>
                  <a:t>offet</a:t>
                </a:r>
                <a:r>
                  <a:rPr lang="en-US" dirty="0"/>
                  <a:t> of MSRCR is done using:</a:t>
                </a:r>
              </a:p>
              <a:p>
                <a:pPr lvl="1"/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baseline="-25000" dirty="0"/>
                  <a:t> </a:t>
                </a:r>
                <a:r>
                  <a:rPr lang="es-ES" dirty="0"/>
                  <a:t>(x, y) = G[</a:t>
                </a:r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dirty="0"/>
                  <a:t> (x, y) − b]</a:t>
                </a: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41B2B-6424-40B9-8F86-9392F8EDD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BC72-1A25-4252-8E57-2566BBC6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r>
              <a:rPr lang="en-US" dirty="0"/>
              <a:t> C</a:t>
            </a:r>
            <a:r>
              <a:rPr lang="ro-RO" dirty="0"/>
              <a:t>hromaticity </a:t>
            </a:r>
            <a:r>
              <a:rPr lang="en-US" dirty="0"/>
              <a:t>P</a:t>
            </a:r>
            <a:r>
              <a:rPr lang="ro-RO" dirty="0"/>
              <a:t>reservation</a:t>
            </a:r>
            <a:r>
              <a:rPr lang="en-US" dirty="0"/>
              <a:t> (MSRCP)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A886-7217-4C4C-A5A2-30A284417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Calculate the intensity channel by </a:t>
                </a:r>
                <a:r>
                  <a:rPr lang="en-US" dirty="0" err="1"/>
                  <a:t>avareging</a:t>
                </a:r>
                <a:r>
                  <a:rPr lang="en-US" dirty="0"/>
                  <a:t> the 3 color channels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Apply Multiscale </a:t>
                </a:r>
                <a:r>
                  <a:rPr lang="en-US" dirty="0" err="1"/>
                  <a:t>Retinex</a:t>
                </a:r>
                <a:r>
                  <a:rPr lang="en-US" dirty="0"/>
                  <a:t> on intensity channel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Balance the intensity channel (bring the values between 0 and 255)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For each pixel:</a:t>
                </a:r>
              </a:p>
              <a:p>
                <a:pPr marL="871200" lvl="1" indent="-457200">
                  <a:buFont typeface="+mj-lt"/>
                  <a:buAutoNum type="arabicPeriod"/>
                </a:pPr>
                <a:r>
                  <a:rPr lang="en-US" dirty="0"/>
                  <a:t>Calculate the amplification factor:</a:t>
                </a:r>
              </a:p>
              <a:p>
                <a:pPr marL="1177200" lvl="2" indent="-457200"/>
                <a:r>
                  <a:rPr lang="en-US" b="0" dirty="0">
                    <a:latin typeface="Cambria Math" panose="02040503050406030204" pitchFamily="18" charset="0"/>
                  </a:rPr>
                  <a:t>B = max(</a:t>
                </a:r>
                <a:r>
                  <a:rPr lang="en-US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b="0" baseline="-25000" dirty="0" err="1">
                    <a:latin typeface="Cambria Math" panose="02040503050406030204" pitchFamily="18" charset="0"/>
                  </a:rPr>
                  <a:t>r</a:t>
                </a:r>
                <a:r>
                  <a:rPr lang="en-US" b="0" dirty="0">
                    <a:latin typeface="Cambria Math" panose="02040503050406030204" pitchFamily="18" charset="0"/>
                  </a:rPr>
                  <a:t>, I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g</a:t>
                </a:r>
                <a:r>
                  <a:rPr lang="en-US" b="0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b="0" baseline="-25000" dirty="0" err="1">
                    <a:latin typeface="Cambria Math" panose="02040503050406030204" pitchFamily="18" charset="0"/>
                  </a:rPr>
                  <a:t>b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11772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𝑎𝑚𝑝𝑙𝑖𝑓𝑖𝑐𝑎𝑡𝑖𝑜𝑛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𝑅𝑒𝑡𝑖𝑛𝑒𝑥𝐼𝑛𝑡𝑒𝑛𝑠𝑖𝑡𝑦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𝐼𝑛𝑡𝑒𝑛𝑠𝑖𝑡𝑦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756900" lvl="1" indent="-342900">
                  <a:buFont typeface="+mj-lt"/>
                  <a:buAutoNum type="arabicPeriod"/>
                </a:pPr>
                <a:r>
                  <a:rPr lang="en-US" dirty="0"/>
                  <a:t>Multiply each original pixel with the amplification</a:t>
                </a: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A886-7217-4C4C-A5A2-30A284417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F4C2-59A1-4ED7-84E4-DD69335A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E9BF-6275-45FD-A0C1-462AA9C2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Most of the time MSRCP performs better, but for images with a correct color distribution and white lightning, the result of applying MSRCP better preserves the color distribution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22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343-2534-415A-AE64-345C3DA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2050" name="Picture 2" descr="https://i.gyazo.com/a2d72915cfb6f8a405f848ec50e63145.png">
            <a:extLst>
              <a:ext uri="{FF2B5EF4-FFF2-40B4-BE49-F238E27FC236}">
                <a16:creationId xmlns:a16="http://schemas.microsoft.com/office/drawing/2014/main" id="{DEBD9294-15CB-4DB7-B13E-AB58BE1E9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49" y="1731963"/>
            <a:ext cx="541517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DEE-160C-4252-80E9-DEB04D1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3074" name="Picture 2" descr="https://i.gyazo.com/582e61089ea32ba588ad6eafeea10a32.png">
            <a:extLst>
              <a:ext uri="{FF2B5EF4-FFF2-40B4-BE49-F238E27FC236}">
                <a16:creationId xmlns:a16="http://schemas.microsoft.com/office/drawing/2014/main" id="{C97DA9F2-5A14-4922-BB00-72B821185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58" y="1731963"/>
            <a:ext cx="5464358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7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79-8687-4137-B52F-4524C309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5122" name="Picture 2" descr="https://i.gyazo.com/78c4208d00fb2885978d9ca1836a320d.png">
            <a:extLst>
              <a:ext uri="{FF2B5EF4-FFF2-40B4-BE49-F238E27FC236}">
                <a16:creationId xmlns:a16="http://schemas.microsoft.com/office/drawing/2014/main" id="{6982DFC4-97B1-454B-9987-19E10F65F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38" y="1731963"/>
            <a:ext cx="5514599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9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90</TotalTime>
  <Words>336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Cambria Math</vt:lpstr>
      <vt:lpstr>Trebuchet MS</vt:lpstr>
      <vt:lpstr>Wingdings 2</vt:lpstr>
      <vt:lpstr>Slate</vt:lpstr>
      <vt:lpstr>Multiscale Retinex</vt:lpstr>
      <vt:lpstr>Singlescale Retinex</vt:lpstr>
      <vt:lpstr>Original Multiscaled Retinex</vt:lpstr>
      <vt:lpstr>Multiscale Retinex Color Restoration (MSRCR)</vt:lpstr>
      <vt:lpstr>Multiscale Retinex Chromaticity Preservation (MSRCP)</vt:lpstr>
      <vt:lpstr>Results</vt:lpstr>
      <vt:lpstr>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Retinex</dc:title>
  <dc:creator>XtraSonic</dc:creator>
  <cp:lastModifiedBy>XtraSonic</cp:lastModifiedBy>
  <cp:revision>9</cp:revision>
  <dcterms:created xsi:type="dcterms:W3CDTF">2018-05-21T05:37:47Z</dcterms:created>
  <dcterms:modified xsi:type="dcterms:W3CDTF">2018-05-21T07:07:50Z</dcterms:modified>
</cp:coreProperties>
</file>