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5143500" type="screen16x9"/>
  <p:notesSz cx="6858000" cy="9144000"/>
  <p:embeddedFontLst>
    <p:embeddedFont>
      <p:font typeface="Ubuntu" panose="020B0604020202020204" charset="0"/>
      <p:regular r:id="rId26"/>
      <p:bold r:id="rId27"/>
      <p:italic r:id="rId28"/>
      <p:boldItalic r:id="rId29"/>
    </p:embeddedFont>
    <p:embeddedFont>
      <p:font typeface="Comic Sans MS" panose="030F0702030302020204" pitchFamily="66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4E839D-2FC7-4FA4-B0A0-6A10A6727C45}">
  <a:tblStyle styleId="{BA4E839D-2FC7-4FA4-B0A0-6A10A6727C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774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01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9d3353e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9d3353e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50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f3cf4af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f3cf4af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05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f3cf4a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f3cf4af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454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f3cf4a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f3cf4a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864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f3cf4af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f3cf4af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11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9d3353ef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9d3353ef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062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9d3353e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9d3353e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454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9d3353ef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9d3353ef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5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9d3353e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9d3353e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722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9d3353ef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9d3353ef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7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d3353e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d3353e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172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9d3353e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9d3353e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733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9d3353e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9d3353e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149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9d3353ef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9d3353ef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200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9d3353e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9d3353e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2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9d3353e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9d3353e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45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d3353e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9d3353e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93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9d3353e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9d3353e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8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d3353e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9d3353e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39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9d3353e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9d3353e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419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f3c928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f3c928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61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3cf4a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f3cf4a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87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3093235"/>
            <a:ext cx="8458200" cy="7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ingtest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8" descr="icpc-portad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18903"/>
            <a:ext cx="9143999" cy="608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8" descr="logo-ACM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38" y="1018818"/>
            <a:ext cx="1752600" cy="81915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34" name="Google Shape;34;p8" descr="logo-ieeextrem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9131" y="1020495"/>
            <a:ext cx="1152525" cy="81915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38" y="890926"/>
            <a:ext cx="1075578" cy="1074934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  <a:miter lim="8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381000" y="1460499"/>
            <a:ext cx="8229600" cy="34653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CodeBlocks con compilador MinGW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1C232"/>
                </a:solidFill>
              </a:rPr>
              <a:t># IDE A USAR</a:t>
            </a:r>
            <a:endParaRPr sz="4500">
              <a:solidFill>
                <a:srgbClr val="F1C232"/>
              </a:solidFill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6668300" y="4209300"/>
            <a:ext cx="1782300" cy="501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4C1130"/>
                </a:solidFill>
                <a:latin typeface="Ubuntu"/>
                <a:ea typeface="Ubuntu"/>
                <a:cs typeface="Ubuntu"/>
                <a:sym typeface="Ubuntu"/>
              </a:rPr>
              <a:t>linux:  man [comando]</a:t>
            </a:r>
            <a:endParaRPr sz="1100" b="1">
              <a:solidFill>
                <a:srgbClr val="4C113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4C1130"/>
                </a:solidFill>
                <a:latin typeface="Ubuntu"/>
                <a:ea typeface="Ubuntu"/>
                <a:cs typeface="Ubuntu"/>
                <a:sym typeface="Ubuntu"/>
              </a:rPr>
              <a:t>windows:  [comando] /?</a:t>
            </a:r>
            <a:endParaRPr sz="1100" b="1">
              <a:solidFill>
                <a:srgbClr val="4C113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6560925" y="4026750"/>
            <a:ext cx="1997100" cy="773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0" y="2237775"/>
            <a:ext cx="5588000" cy="24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6668300" y="4726975"/>
            <a:ext cx="2373000" cy="275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4C1130"/>
                </a:solidFill>
                <a:latin typeface="Ubuntu"/>
                <a:ea typeface="Ubuntu"/>
                <a:cs typeface="Ubuntu"/>
                <a:sym typeface="Ubuntu"/>
              </a:rPr>
              <a:t>www.codeblocks.org/downloads</a:t>
            </a:r>
            <a:endParaRPr sz="1100" b="1">
              <a:solidFill>
                <a:srgbClr val="4C113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6" name="Google Shape;166;p21" descr="tux-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	</a:t>
            </a:r>
            <a:r>
              <a:rPr lang="en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gcc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solidFill>
                  <a:srgbClr val="741B47"/>
                </a:solidFill>
                <a:latin typeface="Ubuntu"/>
                <a:ea typeface="Ubuntu"/>
                <a:cs typeface="Ubuntu"/>
                <a:sym typeface="Ubuntu"/>
              </a:rPr>
              <a:t>file.c</a:t>
            </a:r>
            <a:r>
              <a:rPr lang="en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 -o </a:t>
            </a:r>
            <a:r>
              <a:rPr lang="en">
                <a:solidFill>
                  <a:srgbClr val="741B47"/>
                </a:solidFill>
                <a:latin typeface="Ubuntu"/>
                <a:ea typeface="Ubuntu"/>
                <a:cs typeface="Ubuntu"/>
                <a:sym typeface="Ubuntu"/>
              </a:rPr>
              <a:t>file</a:t>
            </a:r>
            <a:endParaRPr>
              <a:solidFill>
                <a:srgbClr val="741B47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g++ </a:t>
            </a:r>
            <a:r>
              <a:rPr lang="en">
                <a:solidFill>
                  <a:srgbClr val="741B47"/>
                </a:solidFill>
                <a:latin typeface="Ubuntu"/>
                <a:ea typeface="Ubuntu"/>
                <a:cs typeface="Ubuntu"/>
                <a:sym typeface="Ubuntu"/>
              </a:rPr>
              <a:t>file.cpp</a:t>
            </a:r>
            <a:r>
              <a:rPr lang="en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 -o </a:t>
            </a:r>
            <a:r>
              <a:rPr lang="en">
                <a:solidFill>
                  <a:srgbClr val="741B47"/>
                </a:solidFill>
                <a:latin typeface="Ubuntu"/>
                <a:ea typeface="Ubuntu"/>
                <a:cs typeface="Ubuntu"/>
                <a:sym typeface="Ubuntu"/>
              </a:rPr>
              <a:t>file</a:t>
            </a:r>
            <a:endParaRPr>
              <a:solidFill>
                <a:srgbClr val="741B47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gcc </a:t>
            </a:r>
            <a:r>
              <a:rPr lang="en">
                <a:solidFill>
                  <a:srgbClr val="741B47"/>
                </a:solidFill>
                <a:latin typeface="Ubuntu"/>
                <a:ea typeface="Ubuntu"/>
                <a:cs typeface="Ubuntu"/>
                <a:sym typeface="Ubuntu"/>
              </a:rPr>
              <a:t>file.c</a:t>
            </a:r>
            <a:endParaRPr>
              <a:solidFill>
                <a:srgbClr val="741B47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g++</a:t>
            </a:r>
            <a:r>
              <a:rPr lang="en">
                <a:solidFill>
                  <a:srgbClr val="741B47"/>
                </a:solidFill>
                <a:latin typeface="Ubuntu"/>
                <a:ea typeface="Ubuntu"/>
                <a:cs typeface="Ubuntu"/>
                <a:sym typeface="Ubuntu"/>
              </a:rPr>
              <a:t> file.cpp</a:t>
            </a:r>
            <a:endParaRPr>
              <a:solidFill>
                <a:srgbClr val="741B47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./file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./a.out 				file.exe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# Compilación / Ejecución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73" name="Google Shape;173;p22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22106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27440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32774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38108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43442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 descr="microsoft-128-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325" y="4344200"/>
            <a:ext cx="371950" cy="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5888550" y="4209300"/>
            <a:ext cx="2491200" cy="501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4C1130"/>
                </a:solidFill>
                <a:latin typeface="Ubuntu"/>
                <a:ea typeface="Ubuntu"/>
                <a:cs typeface="Ubuntu"/>
                <a:sym typeface="Ubuntu"/>
              </a:rPr>
              <a:t>How to Compile a C/C++ program</a:t>
            </a:r>
            <a:endParaRPr sz="1100" b="1">
              <a:solidFill>
                <a:srgbClr val="4C113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51C75"/>
                </a:solidFill>
                <a:latin typeface="Ubuntu"/>
                <a:ea typeface="Ubuntu"/>
                <a:cs typeface="Ubuntu"/>
                <a:sym typeface="Ubuntu"/>
              </a:rPr>
              <a:t>http://ce.uml.edu/compile.htm</a:t>
            </a:r>
            <a:endParaRPr sz="1100" b="1">
              <a:solidFill>
                <a:srgbClr val="351C7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0000"/>
                </a:solidFill>
              </a:rPr>
              <a:t>OJ</a:t>
            </a:r>
            <a:r>
              <a:rPr lang="en" dirty="0">
                <a:solidFill>
                  <a:srgbClr val="000000"/>
                </a:solidFill>
              </a:rPr>
              <a:t>: Online Judge</a:t>
            </a:r>
            <a:endParaRPr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74E13"/>
                </a:solidFill>
                <a:latin typeface="Ubuntu"/>
                <a:ea typeface="Ubuntu"/>
                <a:cs typeface="Ubuntu"/>
                <a:sym typeface="Ubuntu"/>
              </a:rPr>
              <a:t>AC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Accepted</a:t>
            </a:r>
            <a:endParaRPr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</a:t>
            </a:r>
            <a:r>
              <a:rPr lang="en" dirty="0" smtClean="0">
                <a:solidFill>
                  <a:srgbClr val="660000"/>
                </a:solidFill>
                <a:latin typeface="Ubuntu"/>
                <a:ea typeface="Ubuntu"/>
                <a:cs typeface="Ubuntu"/>
                <a:sym typeface="Ubuntu"/>
              </a:rPr>
              <a:t>MLE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Memory Limit Exceeded</a:t>
            </a:r>
            <a:endParaRPr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74E13"/>
                </a:solidFill>
                <a:latin typeface="Ubuntu"/>
                <a:ea typeface="Ubuntu"/>
                <a:cs typeface="Ubuntu"/>
                <a:sym typeface="Ubuntu"/>
              </a:rPr>
              <a:t>RTE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Run Time Error</a:t>
            </a:r>
            <a:endParaRPr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60000"/>
                </a:solidFill>
                <a:latin typeface="Ubuntu"/>
                <a:ea typeface="Ubuntu"/>
                <a:cs typeface="Ubuntu"/>
                <a:sym typeface="Ubuntu"/>
              </a:rPr>
              <a:t>     TLE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Time Limit Exceeded</a:t>
            </a:r>
            <a:endParaRPr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0000"/>
                </a:solidFill>
              </a:rPr>
              <a:t>WA</a:t>
            </a:r>
            <a:r>
              <a:rPr lang="en" dirty="0">
                <a:solidFill>
                  <a:srgbClr val="000000"/>
                </a:solidFill>
              </a:rPr>
              <a:t>: Wrong Answer</a:t>
            </a: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# ABREVIACIONES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87" name="Google Shape;187;p23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22106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27440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32774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38108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4344200"/>
            <a:ext cx="371950" cy="3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1C232"/>
                </a:solidFill>
                <a:latin typeface="Ubuntu"/>
                <a:ea typeface="Ubuntu"/>
                <a:cs typeface="Ubuntu"/>
                <a:sym typeface="Ubuntu"/>
              </a:rPr>
              <a:t># Estructura de un problema:</a:t>
            </a:r>
            <a:endParaRPr sz="4000">
              <a:solidFill>
                <a:srgbClr val="F1C23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Ubuntu"/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En la clase de programación; a Milet le pidieron que muestre la suma de dos números a y b, ayuda a Milet a resolver este problema.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Ubuntu"/>
              <a:buNone/>
            </a:pPr>
            <a:r>
              <a:rPr lang="en" sz="1200" b="1">
                <a:latin typeface="Ubuntu"/>
                <a:ea typeface="Ubuntu"/>
                <a:cs typeface="Ubuntu"/>
                <a:sym typeface="Ubuntu"/>
              </a:rPr>
              <a:t>Input</a:t>
            </a:r>
            <a:endParaRPr sz="1200" b="1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Ubuntu"/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la primera línea de entrada  comienza con un número T que indica el número de casos al problema propuesto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Ubuntu"/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 (1 &lt;= T &lt;= 30)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Ubuntu"/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Cada caso esta compuesto de dos números a y b separados por un espacio en blanco, donde: 1 &lt;= a, b &lt;= 10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Ubuntu"/>
              <a:buNone/>
            </a:pPr>
            <a:r>
              <a:rPr lang="en" sz="12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Ouput</a:t>
            </a:r>
            <a:endParaRPr sz="1200"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Ubuntu"/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Para cada caso deberá imprimir la suma total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Ubuntu"/>
              <a:buNone/>
            </a:pP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05" name="Google Shape;205;p25"/>
          <p:cNvGraphicFramePr/>
          <p:nvPr/>
        </p:nvGraphicFramePr>
        <p:xfrm>
          <a:off x="796800" y="3572575"/>
          <a:ext cx="2025725" cy="1432500"/>
        </p:xfrm>
        <a:graphic>
          <a:graphicData uri="http://schemas.openxmlformats.org/drawingml/2006/table">
            <a:tbl>
              <a:tblPr>
                <a:noFill/>
                <a:tableStyleId>{BA4E839D-2FC7-4FA4-B0A0-6A10A6727C45}</a:tableStyleId>
              </a:tblPr>
              <a:tblGrid>
                <a:gridCol w="2025725"/>
              </a:tblGrid>
              <a:tr h="3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Input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</a:tr>
              <a:tr h="102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2 1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6 4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7 9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06" name="Google Shape;206;p25"/>
          <p:cNvGraphicFramePr/>
          <p:nvPr/>
        </p:nvGraphicFramePr>
        <p:xfrm>
          <a:off x="2822513" y="3572575"/>
          <a:ext cx="2025725" cy="1425035"/>
        </p:xfrm>
        <a:graphic>
          <a:graphicData uri="http://schemas.openxmlformats.org/drawingml/2006/table">
            <a:tbl>
              <a:tblPr>
                <a:noFill/>
                <a:tableStyleId>{BA4E839D-2FC7-4FA4-B0A0-6A10A6727C45}</a:tableStyleId>
              </a:tblPr>
              <a:tblGrid>
                <a:gridCol w="2025725"/>
              </a:tblGrid>
              <a:tr h="3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Output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</a:tr>
              <a:tr h="102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1C232"/>
                </a:solidFill>
                <a:latin typeface="Ubuntu"/>
                <a:ea typeface="Ubuntu"/>
                <a:cs typeface="Ubuntu"/>
                <a:sym typeface="Ubuntu"/>
              </a:rPr>
              <a:t>A + B Problem </a:t>
            </a:r>
            <a:r>
              <a:rPr lang="en" sz="1800">
                <a:solidFill>
                  <a:srgbClr val="F1C232"/>
                </a:solidFill>
                <a:latin typeface="Ubuntu"/>
                <a:ea typeface="Ubuntu"/>
                <a:cs typeface="Ubuntu"/>
                <a:sym typeface="Ubuntu"/>
              </a:rPr>
              <a:t>[http://poj.org/problem?id=1000]</a:t>
            </a:r>
            <a:endParaRPr sz="1800">
              <a:solidFill>
                <a:srgbClr val="F1C23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Description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Calcular a + b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Input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Dos enteros a, b  (0 &lt;= a, b &lt;= 10)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Output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Salida a + b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Sample Input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1 2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Ubuntu"/>
                <a:ea typeface="Ubuntu"/>
                <a:cs typeface="Ubuntu"/>
                <a:sym typeface="Ubuntu"/>
              </a:rPr>
              <a:t>Sample Output</a:t>
            </a:r>
            <a:endParaRPr sz="1800" b="1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Ubuntu"/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3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Ubuntu"/>
              <a:buNone/>
            </a:pP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3696075" y="3314850"/>
          <a:ext cx="4672600" cy="515250"/>
        </p:xfrm>
        <a:graphic>
          <a:graphicData uri="http://schemas.openxmlformats.org/drawingml/2006/table">
            <a:tbl>
              <a:tblPr>
                <a:noFill/>
                <a:tableStyleId>{BA4E839D-2FC7-4FA4-B0A0-6A10A6727C45}</a:tableStyleId>
              </a:tblPr>
              <a:tblGrid>
                <a:gridCol w="2336300"/>
                <a:gridCol w="2336300"/>
              </a:tblGrid>
              <a:tr h="51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Time Limit</a:t>
                      </a:r>
                      <a:r>
                        <a:rPr lang="en"/>
                        <a:t>: 1000MS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C1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C1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C1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C1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Memory Limit</a:t>
                      </a:r>
                      <a:r>
                        <a:rPr lang="en"/>
                        <a:t>: 10000K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C113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C113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C113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C113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1C232"/>
                </a:solidFill>
                <a:latin typeface="Ubuntu"/>
                <a:ea typeface="Ubuntu"/>
                <a:cs typeface="Ubuntu"/>
                <a:sym typeface="Ubuntu"/>
              </a:rPr>
              <a:t>TIP 0: Escribir Rapido</a:t>
            </a:r>
            <a:endParaRPr sz="3800">
              <a:solidFill>
                <a:srgbClr val="F1C23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En los recientes ICPCs el tipeado de código tiene un ranking de: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457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i          i + 1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4191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u="sng">
                <a:solidFill>
                  <a:srgbClr val="227A78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www.typingtest.com</a:t>
            </a:r>
            <a:endParaRPr u="sng">
              <a:solidFill>
                <a:srgbClr val="227A78"/>
              </a:solidFill>
              <a:latin typeface="Ubuntu"/>
              <a:ea typeface="Ubuntu"/>
              <a:cs typeface="Ubuntu"/>
              <a:sym typeface="Ubuntu"/>
              <a:hlinkClick r:id="rId3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Steven’s: ~85-95 ppm  Felix: ~55-65 ppm</a:t>
            </a:r>
            <a:endParaRPr>
              <a:solidFill>
                <a:srgbClr val="CC0000"/>
              </a:solidFill>
            </a:endParaRPr>
          </a:p>
        </p:txBody>
      </p:sp>
      <p:cxnSp>
        <p:nvCxnSpPr>
          <p:cNvPr id="220" name="Google Shape;220;p27"/>
          <p:cNvCxnSpPr/>
          <p:nvPr/>
        </p:nvCxnSpPr>
        <p:spPr>
          <a:xfrm rot="10800000">
            <a:off x="2093850" y="2833800"/>
            <a:ext cx="687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1C232"/>
                </a:solidFill>
                <a:latin typeface="Ubuntu"/>
                <a:ea typeface="Ubuntu"/>
                <a:cs typeface="Ubuntu"/>
                <a:sym typeface="Ubuntu"/>
              </a:rPr>
              <a:t>TIP 1: Rutinas Tipicas</a:t>
            </a:r>
            <a:endParaRPr sz="3800">
              <a:solidFill>
                <a:srgbClr val="F1C23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Múltiples Casos de Prueba: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Los casos de prueba está dado por la primera línea</a:t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7" name="Google Shape;227;p28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514600"/>
            <a:ext cx="8124825" cy="2105025"/>
          </a:xfrm>
          <a:prstGeom prst="rect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9" name="Google Shape;229;p28"/>
          <p:cNvSpPr txBox="1"/>
          <p:nvPr/>
        </p:nvSpPr>
        <p:spPr>
          <a:xfrm>
            <a:off x="4703250" y="1449625"/>
            <a:ext cx="429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1C232"/>
                </a:solidFill>
                <a:latin typeface="Ubuntu"/>
                <a:ea typeface="Ubuntu"/>
                <a:cs typeface="Ubuntu"/>
                <a:sym typeface="Ubuntu"/>
              </a:rPr>
              <a:t>TIP 1: Rutinas Tipicas</a:t>
            </a:r>
            <a:endParaRPr sz="3800">
              <a:solidFill>
                <a:srgbClr val="F1C23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Múltiples Casos de Prueba: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Terminados por valores especiales (ceros):</a:t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6" name="Google Shape;236;p29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4703250" y="1449625"/>
            <a:ext cx="429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743200"/>
            <a:ext cx="8134350" cy="1552575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1C232"/>
                </a:solidFill>
                <a:latin typeface="Ubuntu"/>
                <a:ea typeface="Ubuntu"/>
                <a:cs typeface="Ubuntu"/>
                <a:sym typeface="Ubuntu"/>
              </a:rPr>
              <a:t>TIP 1: Rutinas Tipicas</a:t>
            </a:r>
            <a:endParaRPr sz="3800">
              <a:solidFill>
                <a:srgbClr val="F1C23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Múltiples Casos de Prueba: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Terminados por EOF (fin de archivo)</a:t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5" name="Google Shape;245;p30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/>
        </p:nvSpPr>
        <p:spPr>
          <a:xfrm>
            <a:off x="4703250" y="1449625"/>
            <a:ext cx="429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667000"/>
            <a:ext cx="8048625" cy="1666875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8" name="Google Shape;248;p30"/>
          <p:cNvSpPr txBox="1"/>
          <p:nvPr/>
        </p:nvSpPr>
        <p:spPr>
          <a:xfrm>
            <a:off x="5687000" y="2343975"/>
            <a:ext cx="708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input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7134800" y="2343975"/>
            <a:ext cx="10260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output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1C232"/>
                </a:solidFill>
                <a:latin typeface="Ubuntu"/>
                <a:ea typeface="Ubuntu"/>
                <a:cs typeface="Ubuntu"/>
                <a:sym typeface="Ubuntu"/>
              </a:rPr>
              <a:t>TIP 1: Rutinas Tipicas</a:t>
            </a:r>
            <a:endParaRPr sz="3800">
              <a:solidFill>
                <a:srgbClr val="F1C23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Números de casos y líneas blancas: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formato de salida: “Case [NUMBER]: [ANSWER]”</a:t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     asumiendo que termine por EOF</a:t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6" name="Google Shape;256;p31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 txBox="1"/>
          <p:nvPr/>
        </p:nvSpPr>
        <p:spPr>
          <a:xfrm>
            <a:off x="4703250" y="1449625"/>
            <a:ext cx="429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819400"/>
            <a:ext cx="8105775" cy="2257425"/>
          </a:xfrm>
          <a:prstGeom prst="rect">
            <a:avLst/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 descr="por-que-program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27" y="1446725"/>
            <a:ext cx="4890547" cy="40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-88625" y="16781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2400" b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¿Por que programar?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8075700" y="4693725"/>
            <a:ext cx="611100" cy="324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4C1130"/>
                </a:solidFill>
                <a:latin typeface="Ubuntu"/>
                <a:ea typeface="Ubuntu"/>
                <a:cs typeface="Ubuntu"/>
                <a:sym typeface="Ubuntu"/>
              </a:rPr>
              <a:t> video</a:t>
            </a:r>
            <a:endParaRPr sz="1100" b="1">
              <a:solidFill>
                <a:srgbClr val="4C113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1C232"/>
                </a:solidFill>
                <a:latin typeface="Ubuntu"/>
                <a:ea typeface="Ubuntu"/>
                <a:cs typeface="Ubuntu"/>
                <a:sym typeface="Ubuntu"/>
              </a:rPr>
              <a:t>TIP 1: Rutinas Tipicas</a:t>
            </a:r>
            <a:endParaRPr sz="3800">
              <a:solidFill>
                <a:srgbClr val="F1C23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Números de casos y líneas blancas: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Sí usamos el enfoque anterior produce una línea extra   más, puede producir un error de presentación (PE).</a:t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65" name="Google Shape;265;p32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 txBox="1"/>
          <p:nvPr/>
        </p:nvSpPr>
        <p:spPr>
          <a:xfrm>
            <a:off x="4703250" y="1449625"/>
            <a:ext cx="429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95600"/>
            <a:ext cx="8115300" cy="196215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1C232"/>
                </a:solidFill>
                <a:latin typeface="Ubuntu"/>
                <a:ea typeface="Ubuntu"/>
                <a:cs typeface="Ubuntu"/>
                <a:sym typeface="Ubuntu"/>
              </a:rPr>
              <a:t>TIP 1: Rutinas Tipicas</a:t>
            </a:r>
            <a:endParaRPr sz="3800">
              <a:solidFill>
                <a:srgbClr val="F1C23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Número de variable de entradas:</a:t>
            </a:r>
            <a:b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Por cada caso de prueba (c/línea de entrada), nos daran un entero k (k&gt;1), seguido por k enteros y sumalos.</a:t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74" name="Google Shape;274;p33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4703250" y="1449625"/>
            <a:ext cx="429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" name="Google Shape;276;p33"/>
          <p:cNvCxnSpPr/>
          <p:nvPr/>
        </p:nvCxnSpPr>
        <p:spPr>
          <a:xfrm>
            <a:off x="3332675" y="2684500"/>
            <a:ext cx="162600" cy="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7" name="Google Shape;2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124200"/>
            <a:ext cx="8115300" cy="1514475"/>
          </a:xfrm>
          <a:prstGeom prst="rect">
            <a:avLst/>
          </a:prstGeom>
          <a:noFill/>
          <a:ln w="2857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./file &lt; </a:t>
            </a: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input.txt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 &gt; my-output.txt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diff my-output</a:t>
            </a: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 output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file.exe &lt; </a:t>
            </a: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input.txt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 &gt; my-output.txt</a:t>
            </a:r>
            <a:endParaRPr>
              <a:solidFill>
                <a:srgbClr val="99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fc my-output</a:t>
            </a: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 output</a:t>
            </a:r>
            <a:endParaRPr>
              <a:solidFill>
                <a:srgbClr val="99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TIP 2: VERIFICANDO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284" name="Google Shape;284;p34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22106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 descr="microsoft-128-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00" y="33369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4" descr="microsoft-128-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00" y="3870300"/>
            <a:ext cx="371950" cy="3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1C232"/>
                </a:solidFill>
                <a:latin typeface="Ubuntu"/>
                <a:ea typeface="Ubuntu"/>
                <a:cs typeface="Ubuntu"/>
                <a:sym typeface="Ubuntu"/>
              </a:rPr>
              <a:t># SITIOS PARA ENTRENAR</a:t>
            </a:r>
            <a:endParaRPr sz="3800">
              <a:solidFill>
                <a:srgbClr val="F1C23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93" name="Google Shape;293;p35" descr="https://uva.onlinejudge.org/templates/hm_yaml_2_5/img/onlinejudgelogo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47800"/>
            <a:ext cx="1428750" cy="108585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4" name="Google Shape;2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1600200"/>
            <a:ext cx="3810000" cy="8255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5" name="Google Shape;2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687250"/>
            <a:ext cx="1215200" cy="12152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9100" y="2754625"/>
            <a:ext cx="2616100" cy="9769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7" name="Google Shape;29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4075" y="1609206"/>
            <a:ext cx="2616100" cy="763038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8" name="Google Shape;29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4300" y="25804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800" y="4048125"/>
            <a:ext cx="1743075" cy="942975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0" name="Google Shape;300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28213" y="2534688"/>
            <a:ext cx="1520325" cy="1520325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1" name="Google Shape;301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66625" y="4217475"/>
            <a:ext cx="5583300" cy="68195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 descr="den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2528888"/>
            <a:ext cx="38100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 fue inventado por Dennis Ritchie	</a:t>
            </a:r>
            <a:endParaRPr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 fue desarrollado el 1969</a:t>
            </a:r>
            <a:endParaRPr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Progamación estructurada</a:t>
            </a:r>
            <a:endParaRPr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version estable: C11</a:t>
            </a:r>
            <a:endParaRPr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extención: file.c</a:t>
            </a:r>
            <a:endParaRPr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C11 / C++14  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80" name="Google Shape;80;p13" descr="tux-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 descr="tux-icon-questi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150" y="440450"/>
            <a:ext cx="790250" cy="7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 descr="tux-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50" y="22106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 descr="tux-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50" y="27440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 descr="tux-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50" y="32774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 descr="tux-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50" y="3810800"/>
            <a:ext cx="371950" cy="3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C++ inventado por Bjarne Stroustrup</a:t>
            </a:r>
            <a:endParaRPr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C++ fue desarrollado el 1983</a:t>
            </a:r>
            <a:endParaRPr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Orientada a objetos</a:t>
            </a:r>
            <a:endParaRPr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version estable: C++14</a:t>
            </a:r>
            <a:endParaRPr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extencion: file.cpp</a:t>
            </a:r>
            <a:br>
              <a:rPr lang="en"/>
            </a:br>
            <a:endParaRPr sz="12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Nueva liberación futura: C++17</a:t>
            </a:r>
            <a:endParaRPr sz="12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C11 / C++14  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92" name="Google Shape;92;p14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 descr="tux-icon-ques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150" y="440450"/>
            <a:ext cx="790250" cy="7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22106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27440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32774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 descr="stroustrup-med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350" y="2439200"/>
            <a:ext cx="2658301" cy="26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3810800"/>
            <a:ext cx="371950" cy="3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393875" y="1460500"/>
            <a:ext cx="4292700" cy="3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Sintaxis scanf: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int </a:t>
            </a:r>
            <a:r>
              <a:rPr lang="en" sz="1800"/>
              <a:t>scanf ( </a:t>
            </a:r>
            <a:r>
              <a:rPr lang="en" sz="1800">
                <a:solidFill>
                  <a:srgbClr val="0000FF"/>
                </a:solidFill>
              </a:rPr>
              <a:t>const char</a:t>
            </a:r>
            <a:r>
              <a:rPr lang="en" sz="1800"/>
              <a:t> </a:t>
            </a:r>
            <a:r>
              <a:rPr lang="en" sz="1800">
                <a:solidFill>
                  <a:srgbClr val="FF0000"/>
                </a:solidFill>
              </a:rPr>
              <a:t>*</a:t>
            </a:r>
            <a:r>
              <a:rPr lang="en" sz="1800"/>
              <a:t> format, ... );</a:t>
            </a:r>
            <a:endParaRPr sz="18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Sintaxis printf: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int </a:t>
            </a:r>
            <a:r>
              <a:rPr lang="en" sz="1800"/>
              <a:t>printf ( </a:t>
            </a:r>
            <a:r>
              <a:rPr lang="en" sz="1800">
                <a:solidFill>
                  <a:srgbClr val="0000FF"/>
                </a:solidFill>
              </a:rPr>
              <a:t>const char</a:t>
            </a:r>
            <a:r>
              <a:rPr lang="en" sz="1800"/>
              <a:t> </a:t>
            </a:r>
            <a:r>
              <a:rPr lang="en" sz="1800">
                <a:solidFill>
                  <a:srgbClr val="FF0000"/>
                </a:solidFill>
              </a:rPr>
              <a:t>*</a:t>
            </a:r>
            <a:r>
              <a:rPr lang="en" sz="1800"/>
              <a:t> format, ... );</a:t>
            </a:r>
            <a:endParaRPr sz="18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%</a:t>
            </a:r>
            <a:r>
              <a:rPr lang="en" sz="1800"/>
              <a:t> = ubicador de formato</a:t>
            </a:r>
            <a:endParaRPr sz="18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&amp;</a:t>
            </a:r>
            <a:r>
              <a:rPr lang="en" sz="1800"/>
              <a:t> = dirección de memoria</a:t>
            </a:r>
            <a:endParaRPr sz="18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EJEMPLO EN C 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05" name="Google Shape;105;p15" descr="code-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6" y="1423675"/>
            <a:ext cx="4243944" cy="37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393875" y="1460500"/>
            <a:ext cx="4292700" cy="132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* Librerías sin </a:t>
            </a:r>
            <a:r>
              <a:rPr lang="en" sz="1800">
                <a:solidFill>
                  <a:srgbClr val="741B47"/>
                </a:solidFill>
              </a:rPr>
              <a:t>.h</a:t>
            </a:r>
            <a:endParaRPr sz="1800">
              <a:solidFill>
                <a:srgbClr val="741B47"/>
              </a:solidFill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* </a:t>
            </a:r>
            <a:r>
              <a:rPr lang="en" sz="1800">
                <a:solidFill>
                  <a:srgbClr val="0000FF"/>
                </a:solidFill>
              </a:rPr>
              <a:t>using namespace</a:t>
            </a:r>
            <a:r>
              <a:rPr lang="en" sz="1800"/>
              <a:t> = comando</a:t>
            </a:r>
            <a:endParaRPr sz="18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* </a:t>
            </a:r>
            <a:r>
              <a:rPr lang="en" sz="1800">
                <a:solidFill>
                  <a:srgbClr val="38761D"/>
                </a:solidFill>
              </a:rPr>
              <a:t>std </a:t>
            </a:r>
            <a:r>
              <a:rPr lang="en" sz="1800">
                <a:solidFill>
                  <a:srgbClr val="000000"/>
                </a:solidFill>
              </a:rPr>
              <a:t>= estándar para STL</a:t>
            </a:r>
            <a:endParaRPr sz="180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EJEMPLO EN C++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12" name="Google Shape;112;p16" descr="code-cplu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17425"/>
            <a:ext cx="3367875" cy="37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738" y="3077350"/>
            <a:ext cx="3096975" cy="1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 / C++ 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19" name="Google Shape;119;p17" descr="c-cplu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25" y="191550"/>
            <a:ext cx="5605249" cy="4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ls / </a:t>
            </a: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dir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- listar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cd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- cambiar directorio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mkdir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- crear directorio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cp / </a:t>
            </a: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copy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- copiar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>
                <a:solidFill>
                  <a:srgbClr val="9900FF"/>
                </a:solidFill>
                <a:latin typeface="Ubuntu"/>
                <a:ea typeface="Ubuntu"/>
                <a:cs typeface="Ubuntu"/>
                <a:sym typeface="Ubuntu"/>
              </a:rPr>
              <a:t>mv / </a:t>
            </a:r>
            <a:r>
              <a:rPr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move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- mover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9900FF"/>
                </a:solidFill>
              </a:rPr>
              <a:t>cat / </a:t>
            </a:r>
            <a:r>
              <a:rPr lang="en">
                <a:solidFill>
                  <a:srgbClr val="0000FF"/>
                </a:solidFill>
              </a:rPr>
              <a:t>type</a:t>
            </a:r>
            <a:r>
              <a:rPr lang="en"/>
              <a:t> - mostrar texto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# Comandos Básicos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26" name="Google Shape;126;p18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6668300" y="4209300"/>
            <a:ext cx="1782300" cy="501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4C1130"/>
                </a:solidFill>
                <a:latin typeface="Ubuntu"/>
                <a:ea typeface="Ubuntu"/>
                <a:cs typeface="Ubuntu"/>
                <a:sym typeface="Ubuntu"/>
              </a:rPr>
              <a:t>linux:  man [comando]</a:t>
            </a:r>
            <a:endParaRPr sz="1100" b="1">
              <a:solidFill>
                <a:srgbClr val="4C113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4C1130"/>
                </a:solidFill>
                <a:latin typeface="Ubuntu"/>
                <a:ea typeface="Ubuntu"/>
                <a:cs typeface="Ubuntu"/>
                <a:sym typeface="Ubuntu"/>
              </a:rPr>
              <a:t>windows:  [comando] /?</a:t>
            </a:r>
            <a:endParaRPr sz="1100" b="1">
              <a:solidFill>
                <a:srgbClr val="4C113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8" name="Google Shape;128;p18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22106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27440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32774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38108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4344200"/>
            <a:ext cx="371950" cy="3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381000" y="1460499"/>
            <a:ext cx="8229600" cy="3465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 entrada:   </a:t>
            </a:r>
            <a:r>
              <a:rPr lang="en" b="1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endParaRPr b="1">
              <a:solidFill>
                <a:srgbClr val="38761D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	De Salida:  </a:t>
            </a:r>
            <a:r>
              <a:rPr lang="en" b="1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[notepad / nano] input.txt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file </a:t>
            </a:r>
            <a:r>
              <a:rPr lang="en" b="1">
                <a:solidFill>
                  <a:srgbClr val="274E13"/>
                </a:solidFill>
              </a:rPr>
              <a:t>&lt;</a:t>
            </a:r>
            <a:r>
              <a:rPr lang="en" b="1"/>
              <a:t> </a:t>
            </a:r>
            <a:r>
              <a:rPr lang="en"/>
              <a:t>input.txt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file </a:t>
            </a:r>
            <a:r>
              <a:rPr lang="en" b="1">
                <a:solidFill>
                  <a:srgbClr val="274E13"/>
                </a:solidFill>
              </a:rPr>
              <a:t>&lt;</a:t>
            </a:r>
            <a:r>
              <a:rPr lang="en" b="1"/>
              <a:t> </a:t>
            </a:r>
            <a:r>
              <a:rPr lang="en"/>
              <a:t>input.txt </a:t>
            </a:r>
            <a:r>
              <a:rPr lang="en" b="1">
                <a:solidFill>
                  <a:srgbClr val="274E13"/>
                </a:solidFill>
              </a:rPr>
              <a:t>&gt;</a:t>
            </a:r>
            <a:r>
              <a:rPr lang="en"/>
              <a:t> output.txt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1C232"/>
                </a:solidFill>
              </a:rPr>
              <a:t># Operadores de Redirección</a:t>
            </a:r>
            <a:endParaRPr sz="4500">
              <a:solidFill>
                <a:srgbClr val="F1C232"/>
              </a:solidFill>
            </a:endParaRPr>
          </a:p>
        </p:txBody>
      </p:sp>
      <p:pic>
        <p:nvPicPr>
          <p:cNvPr id="139" name="Google Shape;139;p19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1677200"/>
            <a:ext cx="371950" cy="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6668300" y="4209300"/>
            <a:ext cx="1782300" cy="501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4C1130"/>
                </a:solidFill>
                <a:latin typeface="Ubuntu"/>
                <a:ea typeface="Ubuntu"/>
                <a:cs typeface="Ubuntu"/>
                <a:sym typeface="Ubuntu"/>
              </a:rPr>
              <a:t>linux:  man [comando]</a:t>
            </a:r>
            <a:endParaRPr sz="1100" b="1">
              <a:solidFill>
                <a:srgbClr val="4C113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4C1130"/>
                </a:solidFill>
                <a:latin typeface="Ubuntu"/>
                <a:ea typeface="Ubuntu"/>
                <a:cs typeface="Ubuntu"/>
                <a:sym typeface="Ubuntu"/>
              </a:rPr>
              <a:t>windows:  [comando] /?</a:t>
            </a:r>
            <a:endParaRPr sz="1100" b="1">
              <a:solidFill>
                <a:srgbClr val="4C113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1" name="Google Shape;141;p19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22106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27440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3277400"/>
            <a:ext cx="371950" cy="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 descr="tux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3810800"/>
            <a:ext cx="371950" cy="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6560925" y="4026750"/>
            <a:ext cx="1997100" cy="773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431</Words>
  <Application>Microsoft Office PowerPoint</Application>
  <PresentationFormat>Presentación en pantalla (16:9)</PresentationFormat>
  <Paragraphs>128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Ubuntu</vt:lpstr>
      <vt:lpstr>Comic Sans MS</vt:lpstr>
      <vt:lpstr>Arial</vt:lpstr>
      <vt:lpstr>Modern</vt:lpstr>
      <vt:lpstr>Presentación de PowerPoint</vt:lpstr>
      <vt:lpstr>¿Por que programar?</vt:lpstr>
      <vt:lpstr>C11 / C++14  </vt:lpstr>
      <vt:lpstr>C11 / C++14  </vt:lpstr>
      <vt:lpstr>EJEMPLO EN C </vt:lpstr>
      <vt:lpstr>EJEMPLO EN C++</vt:lpstr>
      <vt:lpstr>C / C++ </vt:lpstr>
      <vt:lpstr># Comandos Básicos</vt:lpstr>
      <vt:lpstr># Operadores de Redirección</vt:lpstr>
      <vt:lpstr># IDE A USAR</vt:lpstr>
      <vt:lpstr># Compilación / Ejecución</vt:lpstr>
      <vt:lpstr># ABREVIACIONES</vt:lpstr>
      <vt:lpstr># Estructura de un problema:</vt:lpstr>
      <vt:lpstr>A + B Problem [http://poj.org/problem?id=1000]</vt:lpstr>
      <vt:lpstr>TIP 0: Escribir Rapido</vt:lpstr>
      <vt:lpstr>TIP 1: Rutinas Tipicas</vt:lpstr>
      <vt:lpstr>TIP 1: Rutinas Tipicas</vt:lpstr>
      <vt:lpstr>TIP 1: Rutinas Tipicas</vt:lpstr>
      <vt:lpstr>TIP 1: Rutinas Tipicas</vt:lpstr>
      <vt:lpstr>TIP 1: Rutinas Tipicas</vt:lpstr>
      <vt:lpstr>TIP 1: Rutinas Tipicas</vt:lpstr>
      <vt:lpstr>TIP 2: VERIFICANDO</vt:lpstr>
      <vt:lpstr># SITIOS PARA ENTRENAR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FAR_SYSTEM</cp:lastModifiedBy>
  <cp:revision>2</cp:revision>
  <dcterms:modified xsi:type="dcterms:W3CDTF">2018-09-14T22:07:20Z</dcterms:modified>
</cp:coreProperties>
</file>