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9" r:id="rId3"/>
    <p:sldId id="265" r:id="rId4"/>
    <p:sldId id="277" r:id="rId5"/>
    <p:sldId id="279" r:id="rId6"/>
    <p:sldId id="266" r:id="rId7"/>
    <p:sldId id="270" r:id="rId8"/>
    <p:sldId id="271" r:id="rId9"/>
    <p:sldId id="272" r:id="rId10"/>
    <p:sldId id="273" r:id="rId11"/>
    <p:sldId id="280" r:id="rId12"/>
    <p:sldId id="275" r:id="rId13"/>
    <p:sldId id="276" r:id="rId14"/>
    <p:sldId id="267" r:id="rId15"/>
    <p:sldId id="274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3DE1AE-FBD0-41B5-A111-0DF8E0E16DF2}">
  <a:tblStyle styleId="{753DE1AE-FBD0-41B5-A111-0DF8E0E16DF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439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6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33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392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639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970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96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314953" y="1613975"/>
            <a:ext cx="9222658" cy="110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dirty="0"/>
              <a:t>Anomaly Detection in System Log using Machine Learning</a:t>
            </a:r>
            <a:endParaRPr sz="48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Guided by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Advisor: Dr Premjith B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86" name="Google Shape;86;p13"/>
          <p:cNvSpPr txBox="1"/>
          <p:nvPr/>
        </p:nvSpPr>
        <p:spPr>
          <a:xfrm>
            <a:off x="2633932" y="4930505"/>
            <a:ext cx="6584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Dinesh			CB.EN.U4AIE190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Vaishno P			CB.EN.U4AIE19048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Asmitha U		CB.EN.U4AIE190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Logesh. V			CB.EN.U4AIE19073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589935" y="0"/>
            <a:ext cx="10287000" cy="9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FD2D8-2C5E-6402-5F43-9B8BE17E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" y="1257301"/>
            <a:ext cx="2840600" cy="50198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2A20A9-666C-81F8-4D15-26E46CC8A9E7}"/>
              </a:ext>
            </a:extLst>
          </p:cNvPr>
          <p:cNvSpPr/>
          <p:nvPr/>
        </p:nvSpPr>
        <p:spPr>
          <a:xfrm>
            <a:off x="2133600" y="4742181"/>
            <a:ext cx="1296935" cy="65015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F8C89-7350-1976-C3B5-2A36BE414960}"/>
              </a:ext>
            </a:extLst>
          </p:cNvPr>
          <p:cNvSpPr txBox="1"/>
          <p:nvPr/>
        </p:nvSpPr>
        <p:spPr>
          <a:xfrm>
            <a:off x="3430535" y="2369717"/>
            <a:ext cx="8260080" cy="3503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IN" sz="2000" b="1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ONE CLASS SVM</a:t>
            </a:r>
          </a:p>
          <a:p>
            <a:pPr marL="1143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endParaRPr lang="en-IN" sz="2000" dirty="0">
              <a:solidFill>
                <a:schemeClr val="dk1"/>
              </a:solidFill>
              <a:latin typeface="Times New Roman"/>
              <a:cs typeface="Times New Roman"/>
              <a:sym typeface="Calibri"/>
            </a:endParaRPr>
          </a:p>
          <a:p>
            <a:pPr marL="457200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The aim is to separate data into two classes the positive one considered as the class of  normal and the negative one considered as the class of anomaly.</a:t>
            </a:r>
          </a:p>
          <a:p>
            <a:pPr marL="457200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The reason why we used one class SVM is due to their flexibility in fitting complex nonlinear boundaries between normal and anomaly data.</a:t>
            </a:r>
          </a:p>
          <a:p>
            <a:pPr marL="457200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One class SVM  learns the boundary for the normal data points and identifies the data outside the border to be anomalies.</a:t>
            </a:r>
          </a:p>
          <a:p>
            <a:pPr marL="1143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Times New Roman"/>
              <a:cs typeface="Times New Roman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0E0BC-FD05-3D41-F5A7-C8D0479937FE}"/>
              </a:ext>
            </a:extLst>
          </p:cNvPr>
          <p:cNvSpPr txBox="1"/>
          <p:nvPr/>
        </p:nvSpPr>
        <p:spPr>
          <a:xfrm>
            <a:off x="3607456" y="1257301"/>
            <a:ext cx="766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IN" sz="2000" dirty="0">
                <a:solidFill>
                  <a:schemeClr val="dk1"/>
                </a:solidFill>
                <a:latin typeface="Times New Roman"/>
                <a:cs typeface="Times New Roman"/>
              </a:rPr>
              <a:t>In this step, SMOTE features has to be given to ML algorithms for training.</a:t>
            </a:r>
          </a:p>
        </p:txBody>
      </p:sp>
    </p:spTree>
    <p:extLst>
      <p:ext uri="{BB962C8B-B14F-4D97-AF65-F5344CB8AC3E}">
        <p14:creationId xmlns:p14="http://schemas.microsoft.com/office/powerpoint/2010/main" val="315093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FC83-CD67-B604-BE02-FB3F8F18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535"/>
            <a:ext cx="10515600" cy="91692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67B1D-8CCA-2389-1E27-A000AA9AE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203455"/>
            <a:ext cx="11218682" cy="5131357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other training models include,</a:t>
            </a:r>
          </a:p>
          <a:p>
            <a:pPr>
              <a:lnSpc>
                <a:spcPct val="100000"/>
              </a:lnSpc>
              <a:buFont typeface="Poppins" panose="00000500000000000000" pitchFamily="2" charset="0"/>
              <a:buChar char="●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Grade Boost Machine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LightGBM is a high performance gradient boosting framework based on decision tree algorithms.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Poppins" panose="00000500000000000000" pitchFamily="2" charset="0"/>
              <a:buChar char="●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Discriminant Analysis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QDA is a generative model, that assumes each class follow a Gaussian distribution and fits a quadratic decision boundary using Bayes’s rule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Poppins" panose="00000500000000000000" pitchFamily="2" charset="0"/>
              <a:buChar char="●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Outlier Factor –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LOF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unsupervised anomaly detection method which computes the local density deviation of a given data point with respect to its neighbors.</a:t>
            </a:r>
          </a:p>
          <a:p>
            <a:pPr>
              <a:lnSpc>
                <a:spcPct val="100000"/>
              </a:lnSpc>
              <a:buFont typeface="Poppins" panose="00000500000000000000" pitchFamily="2" charset="0"/>
              <a:buChar char="●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Forest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Its an unsupervised anomaly detection that identifies anomaly by isolating outliers in the data i.e., how far a data point is to the rest of the data.</a:t>
            </a:r>
          </a:p>
          <a:p>
            <a:pPr>
              <a:lnSpc>
                <a:spcPct val="100000"/>
              </a:lnSpc>
              <a:buFont typeface="Poppins" panose="00000500000000000000" pitchFamily="2" charset="0"/>
              <a:buChar char="●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is an efficient optimization algorithm used to find the values of parameters of functions that minimize a cost function.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47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952500" y="83279"/>
            <a:ext cx="10287000" cy="9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3200" b="1" dirty="0">
                <a:latin typeface="Times New Roman"/>
                <a:cs typeface="Times New Roman"/>
              </a:rPr>
              <a:t>RESULTS</a:t>
            </a:r>
            <a:endParaRPr sz="3200" b="1" dirty="0">
              <a:latin typeface="Times New Roman"/>
              <a:cs typeface="Times New Roman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976B84-58D5-7282-ED92-BA5784052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47006"/>
              </p:ext>
            </p:extLst>
          </p:nvPr>
        </p:nvGraphicFramePr>
        <p:xfrm>
          <a:off x="1311991" y="911494"/>
          <a:ext cx="9568017" cy="5608860"/>
        </p:xfrm>
        <a:graphic>
          <a:graphicData uri="http://schemas.openxmlformats.org/drawingml/2006/table">
            <a:tbl>
              <a:tblPr firstRow="1" bandRow="1">
                <a:tableStyleId>{753DE1AE-FBD0-41B5-A111-0DF8E0E16DF2}</a:tableStyleId>
              </a:tblPr>
              <a:tblGrid>
                <a:gridCol w="908462">
                  <a:extLst>
                    <a:ext uri="{9D8B030D-6E8A-4147-A177-3AD203B41FA5}">
                      <a16:colId xmlns:a16="http://schemas.microsoft.com/office/drawing/2014/main" val="1129549265"/>
                    </a:ext>
                  </a:extLst>
                </a:gridCol>
                <a:gridCol w="2802015">
                  <a:extLst>
                    <a:ext uri="{9D8B030D-6E8A-4147-A177-3AD203B41FA5}">
                      <a16:colId xmlns:a16="http://schemas.microsoft.com/office/drawing/2014/main" val="371963621"/>
                    </a:ext>
                  </a:extLst>
                </a:gridCol>
                <a:gridCol w="3378017">
                  <a:extLst>
                    <a:ext uri="{9D8B030D-6E8A-4147-A177-3AD203B41FA5}">
                      <a16:colId xmlns:a16="http://schemas.microsoft.com/office/drawing/2014/main" val="1446812705"/>
                    </a:ext>
                  </a:extLst>
                </a:gridCol>
                <a:gridCol w="2479523">
                  <a:extLst>
                    <a:ext uri="{9D8B030D-6E8A-4147-A177-3AD203B41FA5}">
                      <a16:colId xmlns:a16="http://schemas.microsoft.com/office/drawing/2014/main" val="1480512401"/>
                    </a:ext>
                  </a:extLst>
                </a:gridCol>
              </a:tblGrid>
              <a:tr h="50907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606760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Quadratic Discriminant Analysis</a:t>
                      </a:r>
                      <a:endParaRPr lang="en-IN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100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0.990178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122934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Light Gradient Boost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99.74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13.374086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53165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7.830748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41238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Gaussian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92.36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15.278801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252144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91.84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3.349145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97304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Linear 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86.28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1.900675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07643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K-Nearest Neighbour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83.31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0.008269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74501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Stochastic Gradient Descent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78.39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0.418029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672251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Local outlier factor</a:t>
                      </a:r>
                      <a:endParaRPr lang="en-IN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67.01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0.410968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28642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Neural 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4.249635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1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838200" y="227033"/>
            <a:ext cx="10287000" cy="9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3200" b="1" dirty="0">
                <a:latin typeface="Times New Roman"/>
                <a:cs typeface="Times New Roman"/>
              </a:rPr>
              <a:t>RESULTS</a:t>
            </a:r>
            <a:endParaRPr sz="3200" b="1" dirty="0">
              <a:latin typeface="Times New Roman"/>
              <a:cs typeface="Times New Roman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976B84-58D5-7282-ED92-BA5784052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093420"/>
              </p:ext>
            </p:extLst>
          </p:nvPr>
        </p:nvGraphicFramePr>
        <p:xfrm>
          <a:off x="1285161" y="1002443"/>
          <a:ext cx="9658142" cy="5730780"/>
        </p:xfrm>
        <a:graphic>
          <a:graphicData uri="http://schemas.openxmlformats.org/drawingml/2006/table">
            <a:tbl>
              <a:tblPr firstRow="1" bandRow="1">
                <a:tableStyleId>{753DE1AE-FBD0-41B5-A111-0DF8E0E16DF2}</a:tableStyleId>
              </a:tblPr>
              <a:tblGrid>
                <a:gridCol w="1028639">
                  <a:extLst>
                    <a:ext uri="{9D8B030D-6E8A-4147-A177-3AD203B41FA5}">
                      <a16:colId xmlns:a16="http://schemas.microsoft.com/office/drawing/2014/main" val="1129549265"/>
                    </a:ext>
                  </a:extLst>
                </a:gridCol>
                <a:gridCol w="2925483">
                  <a:extLst>
                    <a:ext uri="{9D8B030D-6E8A-4147-A177-3AD203B41FA5}">
                      <a16:colId xmlns:a16="http://schemas.microsoft.com/office/drawing/2014/main" val="371963621"/>
                    </a:ext>
                  </a:extLst>
                </a:gridCol>
                <a:gridCol w="3289483">
                  <a:extLst>
                    <a:ext uri="{9D8B030D-6E8A-4147-A177-3AD203B41FA5}">
                      <a16:colId xmlns:a16="http://schemas.microsoft.com/office/drawing/2014/main" val="1446812705"/>
                    </a:ext>
                  </a:extLst>
                </a:gridCol>
                <a:gridCol w="2414537">
                  <a:extLst>
                    <a:ext uri="{9D8B030D-6E8A-4147-A177-3AD203B41FA5}">
                      <a16:colId xmlns:a16="http://schemas.microsoft.com/office/drawing/2014/main" val="1480512401"/>
                    </a:ext>
                  </a:extLst>
                </a:gridCol>
              </a:tblGrid>
              <a:tr h="509070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606760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Radial Basis Function(RBF) 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57.30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2.658658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122934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Poly 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57.05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2.391074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53165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Naive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56.01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0.035898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41238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RBF OneClassSVM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55.62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1.981425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252144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Isolation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53.55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0.676061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97304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Sigmoid OneClassSVM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51.09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2.037405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07643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Linear OneClassSVM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50.97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1.817755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74501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Linear OneClassSVM - 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50.84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0.034339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672251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Poly OneClassSVM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50.71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1.868596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28642"/>
                  </a:ext>
                </a:extLst>
              </a:tr>
              <a:tr h="50907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Sigmoid 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48.64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2.858593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1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4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838200" y="3244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Tentative Timeline</a:t>
            </a:r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>
            <a:off x="477211" y="3114675"/>
            <a:ext cx="11714789" cy="1018677"/>
            <a:chOff x="2861" y="2441029"/>
            <a:chExt cx="11714789" cy="1018677"/>
          </a:xfrm>
        </p:grpSpPr>
        <p:sp>
          <p:nvSpPr>
            <p:cNvPr id="163" name="Google Shape;163;p24"/>
            <p:cNvSpPr/>
            <p:nvPr/>
          </p:nvSpPr>
          <p:spPr>
            <a:xfrm>
              <a:off x="2861" y="2441029"/>
              <a:ext cx="2546693" cy="1018677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89803"/>
              </a:srgbClr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4"/>
            <p:cNvSpPr txBox="1"/>
            <p:nvPr/>
          </p:nvSpPr>
          <p:spPr>
            <a:xfrm>
              <a:off x="512200" y="2441029"/>
              <a:ext cx="1528016" cy="1018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25325" rIns="25325" bIns="2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Designing the problem statement</a:t>
              </a:r>
              <a:endParaRPr dirty="0"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2294885" y="2441029"/>
              <a:ext cx="2546693" cy="1018677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80000"/>
              </a:srgbClr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 txBox="1"/>
            <p:nvPr/>
          </p:nvSpPr>
          <p:spPr>
            <a:xfrm>
              <a:off x="2804224" y="2441029"/>
              <a:ext cx="1528016" cy="1018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25325" rIns="25325" bIns="2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Pre-Processing &amp; Encoding</a:t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4586909" y="2441029"/>
              <a:ext cx="2546693" cy="1018677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69803"/>
              </a:srgbClr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4"/>
            <p:cNvSpPr txBox="1"/>
            <p:nvPr/>
          </p:nvSpPr>
          <p:spPr>
            <a:xfrm>
              <a:off x="5096248" y="2441029"/>
              <a:ext cx="1528016" cy="1018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25325" rIns="25325" bIns="2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Training the Model</a:t>
              </a:r>
              <a:endParaRPr dirty="0"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6878933" y="2441029"/>
              <a:ext cx="2546693" cy="1018677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60000"/>
              </a:srgbClr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 txBox="1"/>
            <p:nvPr/>
          </p:nvSpPr>
          <p:spPr>
            <a:xfrm>
              <a:off x="7388271" y="2441029"/>
              <a:ext cx="1646933" cy="1018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25325" rIns="25325" bIns="2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Improvements Based on results</a:t>
              </a:r>
              <a:endParaRPr dirty="0"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9170957" y="2441029"/>
              <a:ext cx="2546693" cy="1018677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49803"/>
              </a:srgbClr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4"/>
            <p:cNvSpPr txBox="1"/>
            <p:nvPr/>
          </p:nvSpPr>
          <p:spPr>
            <a:xfrm>
              <a:off x="9680296" y="2441029"/>
              <a:ext cx="1528016" cy="1018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25325" rIns="25325" bIns="2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Final Result</a:t>
              </a:r>
              <a:endParaRPr dirty="0"/>
            </a:p>
          </p:txBody>
        </p:sp>
      </p:grpSp>
      <p:cxnSp>
        <p:nvCxnSpPr>
          <p:cNvPr id="173" name="Google Shape;173;p24"/>
          <p:cNvCxnSpPr/>
          <p:nvPr/>
        </p:nvCxnSpPr>
        <p:spPr>
          <a:xfrm rot="10800000">
            <a:off x="1614488" y="2528888"/>
            <a:ext cx="0" cy="5857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4" name="Google Shape;174;p24"/>
          <p:cNvSpPr/>
          <p:nvPr/>
        </p:nvSpPr>
        <p:spPr>
          <a:xfrm>
            <a:off x="692944" y="1843088"/>
            <a:ext cx="1843087" cy="685800"/>
          </a:xfrm>
          <a:prstGeom prst="rect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15-08-2022 –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30-08-2022</a:t>
            </a:r>
            <a:endParaRPr/>
          </a:p>
        </p:txBody>
      </p:sp>
      <p:cxnSp>
        <p:nvCxnSpPr>
          <p:cNvPr id="175" name="Google Shape;175;p24"/>
          <p:cNvCxnSpPr/>
          <p:nvPr/>
        </p:nvCxnSpPr>
        <p:spPr>
          <a:xfrm>
            <a:off x="3952876" y="4095751"/>
            <a:ext cx="0" cy="6619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6" name="Google Shape;176;p24"/>
          <p:cNvSpPr/>
          <p:nvPr/>
        </p:nvSpPr>
        <p:spPr>
          <a:xfrm>
            <a:off x="3031332" y="4757738"/>
            <a:ext cx="1843087" cy="685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01-09-2022 –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-09-2022</a:t>
            </a:r>
            <a:endParaRPr dirty="0"/>
          </a:p>
        </p:txBody>
      </p:sp>
      <p:cxnSp>
        <p:nvCxnSpPr>
          <p:cNvPr id="177" name="Google Shape;177;p24"/>
          <p:cNvCxnSpPr/>
          <p:nvPr/>
        </p:nvCxnSpPr>
        <p:spPr>
          <a:xfrm rot="10800000">
            <a:off x="6096000" y="2528888"/>
            <a:ext cx="0" cy="5857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p24"/>
          <p:cNvSpPr/>
          <p:nvPr/>
        </p:nvSpPr>
        <p:spPr>
          <a:xfrm>
            <a:off x="5174456" y="1843088"/>
            <a:ext cx="1843087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-09-2022 –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10-10-2022</a:t>
            </a:r>
            <a:endParaRPr dirty="0"/>
          </a:p>
        </p:txBody>
      </p:sp>
      <p:cxnSp>
        <p:nvCxnSpPr>
          <p:cNvPr id="179" name="Google Shape;179;p24"/>
          <p:cNvCxnSpPr/>
          <p:nvPr/>
        </p:nvCxnSpPr>
        <p:spPr>
          <a:xfrm rot="10800000">
            <a:off x="10798968" y="2528888"/>
            <a:ext cx="0" cy="5857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0" name="Google Shape;180;p24"/>
          <p:cNvSpPr/>
          <p:nvPr/>
        </p:nvSpPr>
        <p:spPr>
          <a:xfrm>
            <a:off x="9877424" y="1843088"/>
            <a:ext cx="1843087" cy="685800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-10-2022 –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30-10-2022</a:t>
            </a:r>
            <a:endParaRPr dirty="0"/>
          </a:p>
        </p:txBody>
      </p:sp>
      <p:cxnSp>
        <p:nvCxnSpPr>
          <p:cNvPr id="181" name="Google Shape;181;p24"/>
          <p:cNvCxnSpPr/>
          <p:nvPr/>
        </p:nvCxnSpPr>
        <p:spPr>
          <a:xfrm>
            <a:off x="8648700" y="4095751"/>
            <a:ext cx="0" cy="6619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24"/>
          <p:cNvSpPr/>
          <p:nvPr/>
        </p:nvSpPr>
        <p:spPr>
          <a:xfrm>
            <a:off x="7727157" y="4757738"/>
            <a:ext cx="1843087" cy="685800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11-10-2022 –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-10-2022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D36DA-5ED8-CD9F-5DF2-C0B68C643DED}"/>
              </a:ext>
            </a:extLst>
          </p:cNvPr>
          <p:cNvSpPr txBox="1"/>
          <p:nvPr/>
        </p:nvSpPr>
        <p:spPr>
          <a:xfrm>
            <a:off x="5648960" y="29718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32830-7B2A-27E5-44F2-75F931186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65" y="4263864"/>
            <a:ext cx="1120196" cy="987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EB816-C16A-3E50-4698-3E12AF6E9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57" y="1692114"/>
            <a:ext cx="1120196" cy="987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B052B-91C4-DE86-1434-21F7A7FEE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363" y="4276227"/>
            <a:ext cx="1120196" cy="9877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838200" y="227033"/>
            <a:ext cx="10287000" cy="9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3200" b="1" dirty="0">
                <a:latin typeface="Times New Roman"/>
                <a:cs typeface="Times New Roman"/>
              </a:rPr>
              <a:t>IMPROVEMENTS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0CAF0-2F4D-EA71-AF80-F016574F18A5}"/>
              </a:ext>
            </a:extLst>
          </p:cNvPr>
          <p:cNvSpPr txBox="1"/>
          <p:nvPr/>
        </p:nvSpPr>
        <p:spPr>
          <a:xfrm>
            <a:off x="728980" y="1793746"/>
            <a:ext cx="10734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For feature extraction, Small_bert_uncased takes lot of time to process. In order to reduce the time taken, distilbert_en_cased or logbert can be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dk1"/>
              </a:solidFill>
              <a:latin typeface="Times New Roman"/>
              <a:cs typeface="Times New Roman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The next step of improvement is to use distilbert_en_cased or logbert that can reduce time taken for feature extraction.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dk1"/>
              </a:solidFill>
              <a:latin typeface="Times New Roman"/>
              <a:cs typeface="Times New Roman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To train the models for the whole dataset and to provide comparative results between different ML algorithms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dk1"/>
              </a:solidFill>
              <a:latin typeface="Times New Roman"/>
              <a:cs typeface="Times New Roman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4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698090" y="7440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b="1" dirty="0">
                <a:latin typeface="Times New Roman"/>
                <a:cs typeface="Times New Roman"/>
              </a:rPr>
              <a:t>Problem Definition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698090" y="1824074"/>
            <a:ext cx="10655710" cy="358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Anomaly detection on log sequences utilizes transformers to extract features from the log sequence and predict anomaly using machine learning models.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Challenge: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Since the dataset is biased it would be difficult for the models to distinguish between normal and anomaly labels.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866900" y="155575"/>
            <a:ext cx="8229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SET DESCRIPTION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747867" y="1227343"/>
            <a:ext cx="10553700" cy="537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Dataset is collected from GitHub user @Zhujiem for his project.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0" i="0" dirty="0">
                <a:latin typeface="Times New Roman"/>
                <a:ea typeface="Times New Roman"/>
                <a:cs typeface="Times New Roman"/>
                <a:sym typeface="Times New Roman"/>
              </a:rPr>
              <a:t>A collection of system log datasets for log analysis research.</a:t>
            </a:r>
            <a:r>
              <a:rPr lang="en-US" b="0" i="0" dirty="0">
                <a:ea typeface="Times New Roman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0" i="0" dirty="0">
              <a:ea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Dataset used in this project is HDFS (</a:t>
            </a:r>
            <a:r>
              <a:rPr lang="en-US" sz="2400" dirty="0">
                <a:latin typeface="Times New Roman"/>
                <a:cs typeface="Times New Roman"/>
              </a:rPr>
              <a:t>Hadoop distributed file system log)</a:t>
            </a:r>
            <a:r>
              <a:rPr lang="en-US" sz="2400" dirty="0">
                <a:latin typeface="Times New Roman"/>
                <a:cs typeface="Times New Roman"/>
                <a:sym typeface="Times New Roman"/>
              </a:rPr>
              <a:t>.</a:t>
            </a:r>
            <a:endParaRPr sz="2400" dirty="0">
              <a:latin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0" name="Google Shape;140;p22"/>
          <p:cNvGraphicFramePr/>
          <p:nvPr>
            <p:extLst>
              <p:ext uri="{D42A27DB-BD31-4B8C-83A1-F6EECF244321}">
                <p14:modId xmlns:p14="http://schemas.microsoft.com/office/powerpoint/2010/main" val="2768407859"/>
              </p:ext>
            </p:extLst>
          </p:nvPr>
        </p:nvGraphicFramePr>
        <p:xfrm>
          <a:off x="985520" y="3139440"/>
          <a:ext cx="9255759" cy="783986"/>
        </p:xfrm>
        <a:graphic>
          <a:graphicData uri="http://schemas.openxmlformats.org/drawingml/2006/table">
            <a:tbl>
              <a:tblPr firstRow="1" bandRow="1">
                <a:noFill/>
                <a:tableStyleId>{753DE1AE-FBD0-41B5-A111-0DF8E0E16DF2}</a:tableStyleId>
              </a:tblPr>
              <a:tblGrid>
                <a:gridCol w="308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5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9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DATASET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NO OF LOGS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SIZE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9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HDFS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11,175,629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1.47 GB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B99B08-2F54-E37E-98B0-AAFAF3361D38}"/>
              </a:ext>
            </a:extLst>
          </p:cNvPr>
          <p:cNvSpPr txBox="1"/>
          <p:nvPr/>
        </p:nvSpPr>
        <p:spPr>
          <a:xfrm>
            <a:off x="656427" y="4293518"/>
            <a:ext cx="10282698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In order to study the behavior of different models on the dataset, initially a part of the dataset has been taken (2000 number of logs with annotations)</a:t>
            </a:r>
          </a:p>
        </p:txBody>
      </p:sp>
      <p:graphicFrame>
        <p:nvGraphicFramePr>
          <p:cNvPr id="5" name="Google Shape;140;p22">
            <a:extLst>
              <a:ext uri="{FF2B5EF4-FFF2-40B4-BE49-F238E27FC236}">
                <a16:creationId xmlns:a16="http://schemas.microsoft.com/office/drawing/2014/main" id="{D8DCB633-9651-C809-4C4E-056E2BCBA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854899"/>
              </p:ext>
            </p:extLst>
          </p:nvPr>
        </p:nvGraphicFramePr>
        <p:xfrm>
          <a:off x="985519" y="5161280"/>
          <a:ext cx="9255759" cy="783986"/>
        </p:xfrm>
        <a:graphic>
          <a:graphicData uri="http://schemas.openxmlformats.org/drawingml/2006/table">
            <a:tbl>
              <a:tblPr firstRow="1" bandRow="1">
                <a:noFill/>
                <a:tableStyleId>{753DE1AE-FBD0-41B5-A111-0DF8E0E16DF2}</a:tableStyleId>
              </a:tblPr>
              <a:tblGrid>
                <a:gridCol w="308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5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9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TOTAL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NO OF NORMAL LOGS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NO OF ANOMOLY LOGS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9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2000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1961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69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0A6C-4AA2-5BFA-B43C-E1D72931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F34F6-05BE-AC48-C023-EB4BFB701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2400" b="1" dirty="0">
                <a:latin typeface="Times New Roman"/>
                <a:cs typeface="Times New Roman"/>
              </a:rPr>
              <a:t>Method 1:</a:t>
            </a:r>
          </a:p>
          <a:p>
            <a:pPr marL="114300" indent="0" algn="just">
              <a:buNone/>
            </a:pPr>
            <a:r>
              <a:rPr lang="en-US" sz="2400" dirty="0">
                <a:latin typeface="Times New Roman"/>
                <a:cs typeface="Times New Roman"/>
              </a:rPr>
              <a:t>Features are extracted using self defined preprocess layer with Bert-base-uncased transformer and trained with distilbert-base-uncased Bert model</a:t>
            </a:r>
          </a:p>
          <a:p>
            <a:pPr algn="just"/>
            <a:r>
              <a:rPr lang="en-US" sz="2400" b="1" dirty="0">
                <a:latin typeface="Times New Roman"/>
                <a:cs typeface="Times New Roman"/>
              </a:rPr>
              <a:t>Result: </a:t>
            </a:r>
            <a:r>
              <a:rPr lang="en-US" sz="2400" dirty="0">
                <a:latin typeface="Times New Roman"/>
                <a:cs typeface="Times New Roman"/>
              </a:rPr>
              <a:t>Due to highly imbalance nature of the dataset, the model cannot classify any anomalies. All the test long sequences are classified as “normal”.</a:t>
            </a:r>
          </a:p>
          <a:p>
            <a:pPr marL="114300" indent="0" algn="just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114300" indent="0" algn="just">
              <a:buNone/>
            </a:pPr>
            <a:r>
              <a:rPr lang="en-US" sz="2400" b="1" dirty="0">
                <a:latin typeface="Times New Roman"/>
                <a:cs typeface="Times New Roman"/>
              </a:rPr>
              <a:t>Method 2:</a:t>
            </a:r>
          </a:p>
          <a:p>
            <a:pPr marL="114300" indent="0" algn="just">
              <a:buNone/>
            </a:pPr>
            <a:r>
              <a:rPr lang="en-US" sz="2400" dirty="0">
                <a:latin typeface="Times New Roman"/>
                <a:cs typeface="Times New Roman"/>
              </a:rPr>
              <a:t>In this approach, Bert - hugging face (small_bert_uncased) is used for feature extraction and an ANN (dense layer/neural networks) is trained with those features.</a:t>
            </a:r>
          </a:p>
          <a:p>
            <a:pPr algn="just"/>
            <a:r>
              <a:rPr lang="en-US" sz="2400" b="1" dirty="0">
                <a:latin typeface="Times New Roman"/>
                <a:cs typeface="Times New Roman"/>
              </a:rPr>
              <a:t>Result</a:t>
            </a:r>
            <a:r>
              <a:rPr lang="en-US" sz="2400" dirty="0">
                <a:latin typeface="Times New Roman"/>
                <a:cs typeface="Times New Roman"/>
              </a:rPr>
              <a:t>: Model cannot classify any anomalies due to highly imbalanced data</a:t>
            </a:r>
          </a:p>
          <a:p>
            <a:pPr algn="just"/>
            <a:endParaRPr lang="en-I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19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0A6C-4AA2-5BFA-B43C-E1D72931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0A012B-2163-A734-BC68-F4854D971A58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502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just">
              <a:buNone/>
            </a:pPr>
            <a:r>
              <a:rPr lang="en-US" sz="2400" b="1" dirty="0">
                <a:latin typeface="Times New Roman"/>
                <a:cs typeface="Times New Roman"/>
              </a:rPr>
              <a:t>Method 3:</a:t>
            </a:r>
            <a:endParaRPr lang="en-US" sz="2400" dirty="0">
              <a:latin typeface="Times New Roman"/>
              <a:cs typeface="Times New Roman"/>
            </a:endParaRP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In this method, feature extracting is done using transformer small_bert_uncased.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Oversampling method such as SMOTE is applied to features  to tackle the imbalance problem in the dataset.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/>
                <a:cs typeface="Times New Roman"/>
              </a:rPr>
              <a:t>Applying those SMOTE features to various ML algorithms such as K-nearest Neighbor (KNN), Quadratic Discriminant Analysis (QDA), Support Vector Machine (SVM), One class SVM, Local Outlier Factor, Isolation Forest, Logistic Regression, Stochastic gradient descent (SGD) , GaussianNB (naive bayes), Decision Tree, and Random Forest.</a:t>
            </a:r>
          </a:p>
          <a:p>
            <a:pPr marL="114300" indent="0" algn="just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114300" indent="0" algn="just">
              <a:buNone/>
            </a:pPr>
            <a:r>
              <a:rPr lang="en-US" sz="2400" b="1" dirty="0">
                <a:latin typeface="Times New Roman"/>
                <a:cs typeface="Times New Roman"/>
              </a:rPr>
              <a:t>Result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</a:p>
          <a:p>
            <a:pPr marL="114300" indent="0" algn="just">
              <a:buNone/>
            </a:pPr>
            <a:r>
              <a:rPr lang="en-US" sz="2400" dirty="0">
                <a:latin typeface="Times New Roman"/>
                <a:cs typeface="Times New Roman"/>
              </a:rPr>
              <a:t>Since the imbalance nature of the dataset has been treated with SMOTE, good accuracy is achieved.</a:t>
            </a:r>
          </a:p>
          <a:p>
            <a:pPr marL="114300" indent="0" algn="just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659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838200" y="318473"/>
            <a:ext cx="10287000" cy="9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FD2D8-2C5E-6402-5F43-9B8BE17E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" y="1257301"/>
            <a:ext cx="2840600" cy="50198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2B9668-DC51-48EE-D59A-0A3823C57CCD}"/>
              </a:ext>
            </a:extLst>
          </p:cNvPr>
          <p:cNvSpPr/>
          <p:nvPr/>
        </p:nvSpPr>
        <p:spPr>
          <a:xfrm>
            <a:off x="2133600" y="1257301"/>
            <a:ext cx="1296935" cy="65015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3BA82-92CE-093A-FB4E-87EF9B83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952" y="5476971"/>
            <a:ext cx="7102455" cy="8001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4775C2-F182-414E-0061-4AC4042BF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623" y="3963865"/>
            <a:ext cx="6607113" cy="98306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D5D965-2F8D-5EB3-EB39-D70A6D64658D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7492180" y="4946930"/>
            <a:ext cx="0" cy="5300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E432EF-8CA3-213D-593F-C6430C586C2C}"/>
              </a:ext>
            </a:extLst>
          </p:cNvPr>
          <p:cNvSpPr txBox="1"/>
          <p:nvPr/>
        </p:nvSpPr>
        <p:spPr>
          <a:xfrm>
            <a:off x="3793468" y="1752526"/>
            <a:ext cx="7649497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Log parsing is the process of breaking the log lines into smaller chunks and make them structured so that they are easy to  interpret and analyse.</a:t>
            </a:r>
          </a:p>
          <a:p>
            <a:pPr marL="457200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These parsed files are stored as CSV files.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9BCDE-6EE7-2CB0-469F-0A7C9598525A}"/>
              </a:ext>
            </a:extLst>
          </p:cNvPr>
          <p:cNvSpPr/>
          <p:nvPr/>
        </p:nvSpPr>
        <p:spPr>
          <a:xfrm>
            <a:off x="5830529" y="5476971"/>
            <a:ext cx="5212878" cy="8001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838200" y="318473"/>
            <a:ext cx="10287000" cy="9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FD2D8-2C5E-6402-5F43-9B8BE17E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" y="1257301"/>
            <a:ext cx="2840600" cy="50198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E5528E-A907-8522-7CA3-8C1CB8EF8806}"/>
              </a:ext>
            </a:extLst>
          </p:cNvPr>
          <p:cNvSpPr/>
          <p:nvPr/>
        </p:nvSpPr>
        <p:spPr>
          <a:xfrm>
            <a:off x="2133600" y="2124899"/>
            <a:ext cx="1296935" cy="65015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92585-1028-2456-4029-880EB85173FA}"/>
              </a:ext>
            </a:extLst>
          </p:cNvPr>
          <p:cNvSpPr txBox="1"/>
          <p:nvPr/>
        </p:nvSpPr>
        <p:spPr>
          <a:xfrm>
            <a:off x="3793468" y="1752526"/>
            <a:ext cx="7649497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After log parsing, the raw log data is pre-processed using regular expressions which removes all non-alphanumeric characters and punctuation marks.</a:t>
            </a:r>
          </a:p>
          <a:p>
            <a:pPr marL="457200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However, the data is not lower cased as it may lead to misinterpretation of class labels.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4B9E8-6B70-7584-C3E7-17F2D7FB8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588" y="3883413"/>
            <a:ext cx="5992031" cy="1067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62DD2B-7FF4-62FB-61E7-538FD3619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235" y="5532580"/>
            <a:ext cx="2698231" cy="109160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84DE05-9D0A-353E-A423-2F460DF3A250}"/>
              </a:ext>
            </a:extLst>
          </p:cNvPr>
          <p:cNvCxnSpPr>
            <a:cxnSpLocks/>
          </p:cNvCxnSpPr>
          <p:nvPr/>
        </p:nvCxnSpPr>
        <p:spPr>
          <a:xfrm>
            <a:off x="7341351" y="5031772"/>
            <a:ext cx="0" cy="5300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3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838200" y="318473"/>
            <a:ext cx="10287000" cy="9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FD2D8-2C5E-6402-5F43-9B8BE17E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" y="1257301"/>
            <a:ext cx="2840600" cy="50198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EB96DA-2593-DB44-D755-6E22841E4BF6}"/>
              </a:ext>
            </a:extLst>
          </p:cNvPr>
          <p:cNvSpPr/>
          <p:nvPr/>
        </p:nvSpPr>
        <p:spPr>
          <a:xfrm>
            <a:off x="2133600" y="2994661"/>
            <a:ext cx="1296935" cy="65015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91531-0CBB-35E3-85D6-AF1BD1125859}"/>
              </a:ext>
            </a:extLst>
          </p:cNvPr>
          <p:cNvSpPr txBox="1"/>
          <p:nvPr/>
        </p:nvSpPr>
        <p:spPr>
          <a:xfrm>
            <a:off x="4463844" y="1382286"/>
            <a:ext cx="688258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provides dense vector representations for natural language by using a deep, pre-trained neural network with the Transformer architecture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BERT model chosen is Small_bert_uncased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 BERT models are the BERT architecture with a smaller number of layers  combined with a smaller hidden size. The smaller BERT models are intended for environments with restricted computational resources.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BERT uncased, the text has been lowercased before tokenization step.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Preprocessing step, the log lines are given to Bert model for feature extraction. </a:t>
            </a:r>
          </a:p>
        </p:txBody>
      </p:sp>
    </p:spTree>
    <p:extLst>
      <p:ext uri="{BB962C8B-B14F-4D97-AF65-F5344CB8AC3E}">
        <p14:creationId xmlns:p14="http://schemas.microsoft.com/office/powerpoint/2010/main" val="216690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838200" y="318473"/>
            <a:ext cx="10287000" cy="9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FD2D8-2C5E-6402-5F43-9B8BE17E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" y="1257301"/>
            <a:ext cx="2840600" cy="50198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FE30A4-41FB-C134-1E67-94F30FBCDE52}"/>
              </a:ext>
            </a:extLst>
          </p:cNvPr>
          <p:cNvSpPr/>
          <p:nvPr/>
        </p:nvSpPr>
        <p:spPr>
          <a:xfrm>
            <a:off x="2133600" y="3858261"/>
            <a:ext cx="1296935" cy="65015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14A27-3D52-B35A-D7F4-78833C63E32C}"/>
              </a:ext>
            </a:extLst>
          </p:cNvPr>
          <p:cNvSpPr txBox="1"/>
          <p:nvPr/>
        </p:nvSpPr>
        <p:spPr>
          <a:xfrm>
            <a:off x="4206239" y="1552569"/>
            <a:ext cx="732699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Smote(Synthetic Minority Oversampling Technique) is a statistical technique for increasing the number of cases in our dataset in order to make it balanced.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takes the entire dataset as an input, but it increases the percentage of only the minority cases.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Google Shape;140;p22">
            <a:extLst>
              <a:ext uri="{FF2B5EF4-FFF2-40B4-BE49-F238E27FC236}">
                <a16:creationId xmlns:a16="http://schemas.microsoft.com/office/drawing/2014/main" id="{874F9BBC-AFCB-4DFB-17D0-D48673EB5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845720"/>
              </p:ext>
            </p:extLst>
          </p:nvPr>
        </p:nvGraphicFramePr>
        <p:xfrm>
          <a:off x="4085464" y="4171152"/>
          <a:ext cx="7568547" cy="1645950"/>
        </p:xfrm>
        <a:graphic>
          <a:graphicData uri="http://schemas.openxmlformats.org/drawingml/2006/table">
            <a:tbl>
              <a:tblPr firstRow="1" bandRow="1">
                <a:noFill/>
                <a:tableStyleId>{753DE1AE-FBD0-41B5-A111-0DF8E0E16DF2}</a:tableStyleId>
              </a:tblPr>
              <a:tblGrid>
                <a:gridCol w="2344843">
                  <a:extLst>
                    <a:ext uri="{9D8B030D-6E8A-4147-A177-3AD203B41FA5}">
                      <a16:colId xmlns:a16="http://schemas.microsoft.com/office/drawing/2014/main" val="95284796"/>
                    </a:ext>
                  </a:extLst>
                </a:gridCol>
                <a:gridCol w="1915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TOTAL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NO OF NORMAL LOGS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NO OF ANOMOLY LOGS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Original Dataset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2000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1961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4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After applying SMOTE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3862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1931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1931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8677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34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1130</Words>
  <Application>Microsoft Office PowerPoint</Application>
  <PresentationFormat>Widescreen</PresentationFormat>
  <Paragraphs>206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Poppins</vt:lpstr>
      <vt:lpstr>Times New Roman</vt:lpstr>
      <vt:lpstr>Office Theme</vt:lpstr>
      <vt:lpstr>Anomaly Detection in System Log using Machine Learning</vt:lpstr>
      <vt:lpstr>Problem Definition</vt:lpstr>
      <vt:lpstr>DATA SET DESCRIPTION</vt:lpstr>
      <vt:lpstr>APPROACHES</vt:lpstr>
      <vt:lpstr>APPROACHES</vt:lpstr>
      <vt:lpstr>METHODOLOGY</vt:lpstr>
      <vt:lpstr>METHODOLOGY</vt:lpstr>
      <vt:lpstr>METHODOLOGY</vt:lpstr>
      <vt:lpstr>METHODOLOGY</vt:lpstr>
      <vt:lpstr>METHODOLOGY</vt:lpstr>
      <vt:lpstr>Training Models</vt:lpstr>
      <vt:lpstr>RESULTS</vt:lpstr>
      <vt:lpstr>RESULTS</vt:lpstr>
      <vt:lpstr>Tentative Timeline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Transformers for Anomaly Detection in System Log</dc:title>
  <dc:creator>Asmitha Ubaid</dc:creator>
  <cp:lastModifiedBy>Logesh V</cp:lastModifiedBy>
  <cp:revision>22</cp:revision>
  <dcterms:modified xsi:type="dcterms:W3CDTF">2022-11-07T15:24:12Z</dcterms:modified>
</cp:coreProperties>
</file>