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706E03-C0E0-4222-8DF7-ECA4E52B1377}">
  <a:tblStyle styleId="{F3706E03-C0E0-4222-8DF7-ECA4E52B137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800"/>
              <a:t>Hierarchical Transformers for</a:t>
            </a:r>
            <a:br>
              <a:rPr lang="en-US" sz="4800"/>
            </a:br>
            <a:r>
              <a:rPr lang="en-US" sz="4800"/>
              <a:t>Anomaly Detection in System Log</a:t>
            </a:r>
            <a:endParaRPr sz="4800"/>
          </a:p>
        </p:txBody>
      </p:sp>
      <p:sp>
        <p:nvSpPr>
          <p:cNvPr id="85" name="Google Shape;85;p13"/>
          <p:cNvSpPr txBox="1">
            <a:spLocks noGrp="1"/>
          </p:cNvSpPr>
          <p:nvPr>
            <p:ph type="subTitle" idx="1"/>
          </p:nvPr>
        </p:nvSpPr>
        <p:spPr>
          <a:xfrm>
            <a:off x="1524000" y="3602038"/>
            <a:ext cx="9144000" cy="94695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Guided by</a:t>
            </a:r>
            <a:endParaRPr dirty="0"/>
          </a:p>
          <a:p>
            <a:pPr marL="0" lvl="0" indent="0" algn="ctr" rtl="0">
              <a:lnSpc>
                <a:spcPct val="90000"/>
              </a:lnSpc>
              <a:spcBef>
                <a:spcPts val="1000"/>
              </a:spcBef>
              <a:spcAft>
                <a:spcPts val="0"/>
              </a:spcAft>
              <a:buClr>
                <a:schemeClr val="dk1"/>
              </a:buClr>
              <a:buSzPts val="2400"/>
              <a:buNone/>
            </a:pPr>
            <a:r>
              <a:rPr lang="en-US" dirty="0"/>
              <a:t>Advisor: Dr Premjith B</a:t>
            </a:r>
            <a:endParaRPr dirty="0"/>
          </a:p>
          <a:p>
            <a:pPr marL="0" lvl="0" indent="0" algn="ctr" rtl="0">
              <a:lnSpc>
                <a:spcPct val="90000"/>
              </a:lnSpc>
              <a:spcBef>
                <a:spcPts val="1000"/>
              </a:spcBef>
              <a:spcAft>
                <a:spcPts val="0"/>
              </a:spcAft>
              <a:buClr>
                <a:schemeClr val="dk1"/>
              </a:buClr>
              <a:buSzPts val="2400"/>
              <a:buNone/>
            </a:pPr>
            <a:endParaRPr dirty="0"/>
          </a:p>
        </p:txBody>
      </p:sp>
      <p:sp>
        <p:nvSpPr>
          <p:cNvPr id="86" name="Google Shape;86;p13"/>
          <p:cNvSpPr txBox="1"/>
          <p:nvPr/>
        </p:nvSpPr>
        <p:spPr>
          <a:xfrm>
            <a:off x="2633932" y="4930505"/>
            <a:ext cx="65847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Dinesh			CB.EN.U4AIE190</a:t>
            </a:r>
            <a:r>
              <a:rPr lang="en-US" sz="1800">
                <a:solidFill>
                  <a:schemeClr val="dk1"/>
                </a:solidFill>
                <a:latin typeface="Calibri"/>
                <a:ea typeface="Calibri"/>
                <a:cs typeface="Calibri"/>
                <a:sym typeface="Calibri"/>
              </a:rPr>
              <a:t>25</a:t>
            </a:r>
            <a:endParaRPr/>
          </a:p>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Vaishno P			CB.EN.U4AIE19048</a:t>
            </a:r>
            <a:endParaRPr/>
          </a:p>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Asmitha U		CB.EN.U4AIE190</a:t>
            </a:r>
            <a:r>
              <a:rPr lang="en-US" sz="1800">
                <a:solidFill>
                  <a:schemeClr val="dk1"/>
                </a:solidFill>
                <a:latin typeface="Calibri"/>
                <a:ea typeface="Calibri"/>
                <a:cs typeface="Calibri"/>
                <a:sym typeface="Calibri"/>
              </a:rPr>
              <a:t>65</a:t>
            </a:r>
            <a:endParaRPr/>
          </a:p>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Logesh. V			CB.EN.U4AIE19073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1866900" y="155575"/>
            <a:ext cx="8229600" cy="7016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DATA SET DESCRIPTION</a:t>
            </a:r>
            <a:endParaRPr/>
          </a:p>
        </p:txBody>
      </p:sp>
      <p:sp>
        <p:nvSpPr>
          <p:cNvPr id="139" name="Google Shape;139;p22"/>
          <p:cNvSpPr txBox="1">
            <a:spLocks noGrp="1"/>
          </p:cNvSpPr>
          <p:nvPr>
            <p:ph type="body" idx="1"/>
          </p:nvPr>
        </p:nvSpPr>
        <p:spPr>
          <a:xfrm>
            <a:off x="552450" y="1119188"/>
            <a:ext cx="10553700" cy="53768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Dataset is collected from Github user @Zhujiem for his project </a:t>
            </a:r>
            <a:r>
              <a:rPr lang="en-US" sz="2400" b="0" i="0">
                <a:latin typeface="Times New Roman"/>
                <a:ea typeface="Times New Roman"/>
                <a:cs typeface="Times New Roman"/>
                <a:sym typeface="Times New Roman"/>
              </a:rPr>
              <a:t>A large collection of system log datasets for log analysis research.</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Dataset used in this project is HDFS, BGL and Openstack.</a:t>
            </a:r>
            <a:endParaRPr/>
          </a:p>
          <a:p>
            <a:pPr marL="228600" lvl="0" indent="-76200" algn="l"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76200" algn="l"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p:txBody>
      </p:sp>
      <p:graphicFrame>
        <p:nvGraphicFramePr>
          <p:cNvPr id="140" name="Google Shape;140;p22"/>
          <p:cNvGraphicFramePr/>
          <p:nvPr/>
        </p:nvGraphicFramePr>
        <p:xfrm>
          <a:off x="806450" y="2796116"/>
          <a:ext cx="10350500" cy="3185600"/>
        </p:xfrm>
        <a:graphic>
          <a:graphicData uri="http://schemas.openxmlformats.org/drawingml/2006/table">
            <a:tbl>
              <a:tblPr firstRow="1" bandRow="1">
                <a:noFill/>
                <a:tableStyleId>{F3706E03-C0E0-4222-8DF7-ECA4E52B1377}</a:tableStyleId>
              </a:tblPr>
              <a:tblGrid>
                <a:gridCol w="2587625">
                  <a:extLst>
                    <a:ext uri="{9D8B030D-6E8A-4147-A177-3AD203B41FA5}">
                      <a16:colId xmlns:a16="http://schemas.microsoft.com/office/drawing/2014/main" val="20000"/>
                    </a:ext>
                  </a:extLst>
                </a:gridCol>
                <a:gridCol w="2587625">
                  <a:extLst>
                    <a:ext uri="{9D8B030D-6E8A-4147-A177-3AD203B41FA5}">
                      <a16:colId xmlns:a16="http://schemas.microsoft.com/office/drawing/2014/main" val="20001"/>
                    </a:ext>
                  </a:extLst>
                </a:gridCol>
                <a:gridCol w="2587625">
                  <a:extLst>
                    <a:ext uri="{9D8B030D-6E8A-4147-A177-3AD203B41FA5}">
                      <a16:colId xmlns:a16="http://schemas.microsoft.com/office/drawing/2014/main" val="20002"/>
                    </a:ext>
                  </a:extLst>
                </a:gridCol>
                <a:gridCol w="2587625">
                  <a:extLst>
                    <a:ext uri="{9D8B030D-6E8A-4147-A177-3AD203B41FA5}">
                      <a16:colId xmlns:a16="http://schemas.microsoft.com/office/drawing/2014/main" val="20003"/>
                    </a:ext>
                  </a:extLst>
                </a:gridCol>
              </a:tblGrid>
              <a:tr h="796400">
                <a:tc>
                  <a:txBody>
                    <a:bodyPr/>
                    <a:lstStyle/>
                    <a:p>
                      <a:pPr marL="0" marR="0" lvl="0" indent="0" algn="l" rtl="0">
                        <a:spcBef>
                          <a:spcPts val="0"/>
                        </a:spcBef>
                        <a:spcAft>
                          <a:spcPts val="0"/>
                        </a:spcAft>
                        <a:buNone/>
                      </a:pPr>
                      <a:r>
                        <a:rPr lang="en-US" sz="1800" u="none" strike="noStrike" cap="none"/>
                        <a:t>DATASETS</a:t>
                      </a:r>
                      <a:endParaRPr sz="1800"/>
                    </a:p>
                  </a:txBody>
                  <a:tcPr marL="91450" marR="91450" marT="45725" marB="45725"/>
                </a:tc>
                <a:tc>
                  <a:txBody>
                    <a:bodyPr/>
                    <a:lstStyle/>
                    <a:p>
                      <a:pPr marL="0" marR="0" lvl="0" indent="0" algn="l" rtl="0">
                        <a:spcBef>
                          <a:spcPts val="0"/>
                        </a:spcBef>
                        <a:spcAft>
                          <a:spcPts val="0"/>
                        </a:spcAft>
                        <a:buNone/>
                      </a:pPr>
                      <a:r>
                        <a:rPr lang="en-US" sz="1800"/>
                        <a:t>DURATION</a:t>
                      </a:r>
                      <a:endParaRPr sz="1800"/>
                    </a:p>
                  </a:txBody>
                  <a:tcPr marL="91450" marR="91450" marT="45725" marB="45725"/>
                </a:tc>
                <a:tc>
                  <a:txBody>
                    <a:bodyPr/>
                    <a:lstStyle/>
                    <a:p>
                      <a:pPr marL="0" marR="0" lvl="0" indent="0" algn="l" rtl="0">
                        <a:spcBef>
                          <a:spcPts val="0"/>
                        </a:spcBef>
                        <a:spcAft>
                          <a:spcPts val="0"/>
                        </a:spcAft>
                        <a:buNone/>
                      </a:pPr>
                      <a:r>
                        <a:rPr lang="en-US" sz="1800"/>
                        <a:t># OF LOGS</a:t>
                      </a:r>
                      <a:endParaRPr sz="1800"/>
                    </a:p>
                  </a:txBody>
                  <a:tcPr marL="91450" marR="91450" marT="45725" marB="45725"/>
                </a:tc>
                <a:tc>
                  <a:txBody>
                    <a:bodyPr/>
                    <a:lstStyle/>
                    <a:p>
                      <a:pPr marL="0" marR="0" lvl="0" indent="0" algn="l" rtl="0">
                        <a:spcBef>
                          <a:spcPts val="0"/>
                        </a:spcBef>
                        <a:spcAft>
                          <a:spcPts val="0"/>
                        </a:spcAft>
                        <a:buNone/>
                      </a:pPr>
                      <a:r>
                        <a:rPr lang="en-US" sz="1800"/>
                        <a:t>SIZE</a:t>
                      </a:r>
                      <a:endParaRPr sz="1800"/>
                    </a:p>
                  </a:txBody>
                  <a:tcPr marL="91450" marR="91450" marT="45725" marB="45725"/>
                </a:tc>
                <a:extLst>
                  <a:ext uri="{0D108BD9-81ED-4DB2-BD59-A6C34878D82A}">
                    <a16:rowId xmlns:a16="http://schemas.microsoft.com/office/drawing/2014/main" val="10000"/>
                  </a:ext>
                </a:extLst>
              </a:tr>
              <a:tr h="796400">
                <a:tc>
                  <a:txBody>
                    <a:bodyPr/>
                    <a:lstStyle/>
                    <a:p>
                      <a:pPr marL="0" marR="0" lvl="0" indent="0" algn="l" rtl="0">
                        <a:spcBef>
                          <a:spcPts val="0"/>
                        </a:spcBef>
                        <a:spcAft>
                          <a:spcPts val="0"/>
                        </a:spcAft>
                        <a:buNone/>
                      </a:pPr>
                      <a:r>
                        <a:rPr lang="en-US" sz="1800"/>
                        <a:t>HDFS</a:t>
                      </a:r>
                      <a:endParaRPr/>
                    </a:p>
                  </a:txBody>
                  <a:tcPr marL="91450" marR="91450" marT="45725" marB="45725"/>
                </a:tc>
                <a:tc>
                  <a:txBody>
                    <a:bodyPr/>
                    <a:lstStyle/>
                    <a:p>
                      <a:pPr marL="0" marR="0" lvl="0" indent="0" algn="l" rtl="0">
                        <a:spcBef>
                          <a:spcPts val="0"/>
                        </a:spcBef>
                        <a:spcAft>
                          <a:spcPts val="0"/>
                        </a:spcAft>
                        <a:buNone/>
                      </a:pPr>
                      <a:r>
                        <a:rPr lang="en-US" sz="1800"/>
                        <a:t>38.7 hours</a:t>
                      </a:r>
                      <a:endParaRPr/>
                    </a:p>
                  </a:txBody>
                  <a:tcPr marL="91450" marR="91450" marT="45725" marB="45725"/>
                </a:tc>
                <a:tc>
                  <a:txBody>
                    <a:bodyPr/>
                    <a:lstStyle/>
                    <a:p>
                      <a:pPr marL="0" marR="0" lvl="0" indent="0" algn="l" rtl="0">
                        <a:spcBef>
                          <a:spcPts val="0"/>
                        </a:spcBef>
                        <a:spcAft>
                          <a:spcPts val="0"/>
                        </a:spcAft>
                        <a:buNone/>
                      </a:pPr>
                      <a:r>
                        <a:rPr lang="en-US" sz="1800"/>
                        <a:t>11,175,629</a:t>
                      </a:r>
                      <a:endParaRPr sz="1800"/>
                    </a:p>
                  </a:txBody>
                  <a:tcPr marL="91450" marR="91450" marT="45725" marB="45725"/>
                </a:tc>
                <a:tc>
                  <a:txBody>
                    <a:bodyPr/>
                    <a:lstStyle/>
                    <a:p>
                      <a:pPr marL="0" marR="0" lvl="0" indent="0" algn="l" rtl="0">
                        <a:spcBef>
                          <a:spcPts val="0"/>
                        </a:spcBef>
                        <a:spcAft>
                          <a:spcPts val="0"/>
                        </a:spcAft>
                        <a:buNone/>
                      </a:pPr>
                      <a:r>
                        <a:rPr lang="en-US" sz="1800"/>
                        <a:t>1.47 GB</a:t>
                      </a:r>
                      <a:endParaRPr sz="1800"/>
                    </a:p>
                  </a:txBody>
                  <a:tcPr marL="91450" marR="91450" marT="45725" marB="45725"/>
                </a:tc>
                <a:extLst>
                  <a:ext uri="{0D108BD9-81ED-4DB2-BD59-A6C34878D82A}">
                    <a16:rowId xmlns:a16="http://schemas.microsoft.com/office/drawing/2014/main" val="10001"/>
                  </a:ext>
                </a:extLst>
              </a:tr>
              <a:tr h="796400">
                <a:tc>
                  <a:txBody>
                    <a:bodyPr/>
                    <a:lstStyle/>
                    <a:p>
                      <a:pPr marL="0" marR="0" lvl="0" indent="0" algn="l" rtl="0">
                        <a:spcBef>
                          <a:spcPts val="0"/>
                        </a:spcBef>
                        <a:spcAft>
                          <a:spcPts val="0"/>
                        </a:spcAft>
                        <a:buNone/>
                      </a:pPr>
                      <a:r>
                        <a:rPr lang="en-US" sz="1800"/>
                        <a:t>BGL</a:t>
                      </a:r>
                      <a:endParaRPr sz="1800"/>
                    </a:p>
                  </a:txBody>
                  <a:tcPr marL="91450" marR="91450" marT="45725" marB="45725"/>
                </a:tc>
                <a:tc>
                  <a:txBody>
                    <a:bodyPr/>
                    <a:lstStyle/>
                    <a:p>
                      <a:pPr marL="0" marR="0" lvl="0" indent="0" algn="l" rtl="0">
                        <a:spcBef>
                          <a:spcPts val="0"/>
                        </a:spcBef>
                        <a:spcAft>
                          <a:spcPts val="0"/>
                        </a:spcAft>
                        <a:buNone/>
                      </a:pPr>
                      <a:r>
                        <a:rPr lang="en-US" sz="1800"/>
                        <a:t>214.7 days</a:t>
                      </a:r>
                      <a:endParaRPr sz="1800"/>
                    </a:p>
                  </a:txBody>
                  <a:tcPr marL="91450" marR="91450" marT="45725" marB="45725"/>
                </a:tc>
                <a:tc>
                  <a:txBody>
                    <a:bodyPr/>
                    <a:lstStyle/>
                    <a:p>
                      <a:pPr marL="0" marR="0" lvl="0" indent="0" algn="l" rtl="0">
                        <a:spcBef>
                          <a:spcPts val="0"/>
                        </a:spcBef>
                        <a:spcAft>
                          <a:spcPts val="0"/>
                        </a:spcAft>
                        <a:buNone/>
                      </a:pPr>
                      <a:r>
                        <a:rPr lang="en-US" sz="1800"/>
                        <a:t>4,747,963</a:t>
                      </a:r>
                      <a:endParaRPr sz="1800"/>
                    </a:p>
                  </a:txBody>
                  <a:tcPr marL="91450" marR="91450" marT="45725" marB="45725"/>
                </a:tc>
                <a:tc>
                  <a:txBody>
                    <a:bodyPr/>
                    <a:lstStyle/>
                    <a:p>
                      <a:pPr marL="0" marR="0" lvl="0" indent="0" algn="l" rtl="0">
                        <a:spcBef>
                          <a:spcPts val="0"/>
                        </a:spcBef>
                        <a:spcAft>
                          <a:spcPts val="0"/>
                        </a:spcAft>
                        <a:buNone/>
                      </a:pPr>
                      <a:r>
                        <a:rPr lang="en-US" sz="1800"/>
                        <a:t>708.76 MB</a:t>
                      </a:r>
                      <a:endParaRPr sz="1800"/>
                    </a:p>
                  </a:txBody>
                  <a:tcPr marL="91450" marR="91450" marT="45725" marB="45725"/>
                </a:tc>
                <a:extLst>
                  <a:ext uri="{0D108BD9-81ED-4DB2-BD59-A6C34878D82A}">
                    <a16:rowId xmlns:a16="http://schemas.microsoft.com/office/drawing/2014/main" val="10002"/>
                  </a:ext>
                </a:extLst>
              </a:tr>
              <a:tr h="796400">
                <a:tc>
                  <a:txBody>
                    <a:bodyPr/>
                    <a:lstStyle/>
                    <a:p>
                      <a:pPr marL="0" marR="0" lvl="0" indent="0" algn="l" rtl="0">
                        <a:spcBef>
                          <a:spcPts val="0"/>
                        </a:spcBef>
                        <a:spcAft>
                          <a:spcPts val="0"/>
                        </a:spcAft>
                        <a:buNone/>
                      </a:pPr>
                      <a:r>
                        <a:rPr lang="en-US" sz="1800"/>
                        <a:t>Openstack</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70,746</a:t>
                      </a:r>
                      <a:endParaRPr sz="1800"/>
                    </a:p>
                  </a:txBody>
                  <a:tcPr marL="91450" marR="91450" marT="45725" marB="45725"/>
                </a:tc>
                <a:tc>
                  <a:txBody>
                    <a:bodyPr/>
                    <a:lstStyle/>
                    <a:p>
                      <a:pPr marL="0" marR="0" lvl="0" indent="0" algn="l" rtl="0">
                        <a:spcBef>
                          <a:spcPts val="0"/>
                        </a:spcBef>
                        <a:spcAft>
                          <a:spcPts val="0"/>
                        </a:spcAft>
                        <a:buNone/>
                      </a:pPr>
                      <a:r>
                        <a:rPr lang="en-US" sz="1800"/>
                        <a:t>58.61 MB</a:t>
                      </a:r>
                      <a:endParaRPr sz="18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318473"/>
            <a:ext cx="10287000"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METHODOLOGY</a:t>
            </a:r>
            <a:endParaRPr/>
          </a:p>
        </p:txBody>
      </p:sp>
      <p:pic>
        <p:nvPicPr>
          <p:cNvPr id="146" name="Google Shape;146;p23"/>
          <p:cNvPicPr preferRelativeResize="0">
            <a:picLocks noGrp="1"/>
          </p:cNvPicPr>
          <p:nvPr>
            <p:ph type="body" idx="1"/>
          </p:nvPr>
        </p:nvPicPr>
        <p:blipFill rotWithShape="1">
          <a:blip r:embed="rId3">
            <a:alphaModFix/>
          </a:blip>
          <a:srcRect/>
          <a:stretch/>
        </p:blipFill>
        <p:spPr>
          <a:xfrm>
            <a:off x="2348503" y="1322684"/>
            <a:ext cx="4453200" cy="4565700"/>
          </a:xfrm>
          <a:prstGeom prst="rect">
            <a:avLst/>
          </a:prstGeom>
          <a:noFill/>
          <a:ln>
            <a:noFill/>
          </a:ln>
        </p:spPr>
      </p:pic>
      <p:pic>
        <p:nvPicPr>
          <p:cNvPr id="147" name="Google Shape;147;p23"/>
          <p:cNvPicPr preferRelativeResize="0"/>
          <p:nvPr/>
        </p:nvPicPr>
        <p:blipFill rotWithShape="1">
          <a:blip r:embed="rId4">
            <a:alphaModFix/>
          </a:blip>
          <a:srcRect l="965" t="7434" b="-1"/>
          <a:stretch/>
        </p:blipFill>
        <p:spPr>
          <a:xfrm>
            <a:off x="7383875" y="2431250"/>
            <a:ext cx="4794398" cy="831300"/>
          </a:xfrm>
          <a:prstGeom prst="rect">
            <a:avLst/>
          </a:prstGeom>
          <a:noFill/>
          <a:ln>
            <a:noFill/>
          </a:ln>
        </p:spPr>
      </p:pic>
      <p:cxnSp>
        <p:nvCxnSpPr>
          <p:cNvPr id="148" name="Google Shape;148;p23"/>
          <p:cNvCxnSpPr/>
          <p:nvPr/>
        </p:nvCxnSpPr>
        <p:spPr>
          <a:xfrm>
            <a:off x="6270284" y="2846888"/>
            <a:ext cx="1113600" cy="0"/>
          </a:xfrm>
          <a:prstGeom prst="straightConnector1">
            <a:avLst/>
          </a:prstGeom>
          <a:noFill/>
          <a:ln w="57150" cap="flat" cmpd="sng">
            <a:solidFill>
              <a:schemeClr val="accent1"/>
            </a:solidFill>
            <a:prstDash val="solid"/>
            <a:miter lim="800000"/>
            <a:headEnd type="none" w="sm" len="sm"/>
            <a:tailEnd type="triangle" w="med" len="med"/>
          </a:ln>
        </p:spPr>
      </p:cxnSp>
      <p:cxnSp>
        <p:nvCxnSpPr>
          <p:cNvPr id="149" name="Google Shape;149;p23"/>
          <p:cNvCxnSpPr/>
          <p:nvPr/>
        </p:nvCxnSpPr>
        <p:spPr>
          <a:xfrm>
            <a:off x="6270265" y="1744100"/>
            <a:ext cx="1113600" cy="0"/>
          </a:xfrm>
          <a:prstGeom prst="straightConnector1">
            <a:avLst/>
          </a:prstGeom>
          <a:noFill/>
          <a:ln w="57150" cap="flat" cmpd="sng">
            <a:solidFill>
              <a:schemeClr val="accent1"/>
            </a:solidFill>
            <a:prstDash val="solid"/>
            <a:miter lim="800000"/>
            <a:headEnd type="none" w="sm" len="sm"/>
            <a:tailEnd type="triangle" w="med" len="med"/>
          </a:ln>
        </p:spPr>
      </p:cxnSp>
      <p:pic>
        <p:nvPicPr>
          <p:cNvPr id="150" name="Google Shape;150;p23"/>
          <p:cNvPicPr preferRelativeResize="0"/>
          <p:nvPr/>
        </p:nvPicPr>
        <p:blipFill rotWithShape="1">
          <a:blip r:embed="rId5">
            <a:alphaModFix/>
          </a:blip>
          <a:srcRect/>
          <a:stretch/>
        </p:blipFill>
        <p:spPr>
          <a:xfrm>
            <a:off x="7463627" y="1505539"/>
            <a:ext cx="2437783" cy="477119"/>
          </a:xfrm>
          <a:prstGeom prst="rect">
            <a:avLst/>
          </a:prstGeom>
          <a:noFill/>
          <a:ln>
            <a:noFill/>
          </a:ln>
        </p:spPr>
      </p:pic>
      <p:cxnSp>
        <p:nvCxnSpPr>
          <p:cNvPr id="151" name="Google Shape;151;p23"/>
          <p:cNvCxnSpPr/>
          <p:nvPr/>
        </p:nvCxnSpPr>
        <p:spPr>
          <a:xfrm>
            <a:off x="6456350" y="5344278"/>
            <a:ext cx="1113600" cy="0"/>
          </a:xfrm>
          <a:prstGeom prst="straightConnector1">
            <a:avLst/>
          </a:prstGeom>
          <a:noFill/>
          <a:ln w="57150" cap="flat" cmpd="sng">
            <a:solidFill>
              <a:schemeClr val="accent1"/>
            </a:solidFill>
            <a:prstDash val="solid"/>
            <a:miter lim="800000"/>
            <a:headEnd type="none" w="sm" len="sm"/>
            <a:tailEnd type="triangle" w="med" len="med"/>
          </a:ln>
        </p:spPr>
      </p:cxnSp>
      <p:cxnSp>
        <p:nvCxnSpPr>
          <p:cNvPr id="152" name="Google Shape;152;p23"/>
          <p:cNvCxnSpPr/>
          <p:nvPr/>
        </p:nvCxnSpPr>
        <p:spPr>
          <a:xfrm>
            <a:off x="6350022" y="4147663"/>
            <a:ext cx="1113600" cy="0"/>
          </a:xfrm>
          <a:prstGeom prst="straightConnector1">
            <a:avLst/>
          </a:prstGeom>
          <a:noFill/>
          <a:ln w="57150" cap="flat" cmpd="sng">
            <a:solidFill>
              <a:schemeClr val="accent1"/>
            </a:solidFill>
            <a:prstDash val="solid"/>
            <a:miter lim="800000"/>
            <a:headEnd type="none" w="sm" len="sm"/>
            <a:tailEnd type="triangle" w="med" len="med"/>
          </a:ln>
        </p:spPr>
      </p:cxnSp>
      <p:sp>
        <p:nvSpPr>
          <p:cNvPr id="155" name="Google Shape;155;p23"/>
          <p:cNvSpPr txBox="1"/>
          <p:nvPr/>
        </p:nvSpPr>
        <p:spPr>
          <a:xfrm>
            <a:off x="7569950" y="4930863"/>
            <a:ext cx="3269100" cy="831300"/>
          </a:xfrm>
          <a:prstGeom prst="rect">
            <a:avLst/>
          </a:prstGeom>
          <a:noFill/>
          <a:ln>
            <a:solidFill>
              <a:schemeClr val="tx1"/>
            </a:solid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0" indent="0">
              <a:buNone/>
              <a:defRPr>
                <a:latin typeface="Calibri"/>
                <a:ea typeface="Calibri"/>
                <a:cs typeface="Calibri"/>
              </a:defRPr>
            </a:lvl1pPr>
          </a:lstStyle>
          <a:p>
            <a:r>
              <a:rPr lang="en-US" dirty="0">
                <a:sym typeface="Calibri"/>
              </a:rPr>
              <a:t>Considering log sequence representation and parameter sequence representation Attention based classification is devised.</a:t>
            </a:r>
            <a:endParaRPr dirty="0">
              <a:sym typeface="Calibri"/>
            </a:endParaRPr>
          </a:p>
        </p:txBody>
      </p:sp>
      <p:sp>
        <p:nvSpPr>
          <p:cNvPr id="154" name="Google Shape;154;p23"/>
          <p:cNvSpPr txBox="1"/>
          <p:nvPr/>
        </p:nvSpPr>
        <p:spPr>
          <a:xfrm>
            <a:off x="164463" y="4568969"/>
            <a:ext cx="2755718" cy="1692741"/>
          </a:xfrm>
          <a:prstGeom prst="rect">
            <a:avLst/>
          </a:prstGeom>
          <a:noFill/>
          <a:ln>
            <a:solidFill>
              <a:schemeClr val="tx1"/>
            </a:solid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0" indent="0">
              <a:buNone/>
              <a:defRPr>
                <a:latin typeface="Calibri"/>
                <a:ea typeface="Calibri"/>
                <a:cs typeface="Calibri"/>
              </a:defRPr>
            </a:lvl1pPr>
          </a:lstStyle>
          <a:p>
            <a:r>
              <a:rPr lang="en-US" dirty="0">
                <a:sym typeface="Calibri"/>
              </a:rPr>
              <a:t>Single log encoder to transform each log event into a vector using transformer blocks and log sequence encoder to leverage a transformer structure in order to learn a sequence </a:t>
            </a:r>
            <a:r>
              <a:rPr lang="en-US">
                <a:sym typeface="Calibri"/>
              </a:rPr>
              <a:t>of logtemplates representations</a:t>
            </a:r>
            <a:r>
              <a:rPr lang="en-US" dirty="0"/>
              <a:t>. </a:t>
            </a:r>
            <a:endParaRPr dirty="0"/>
          </a:p>
        </p:txBody>
      </p:sp>
      <p:sp>
        <p:nvSpPr>
          <p:cNvPr id="156" name="Google Shape;156;p23"/>
          <p:cNvSpPr txBox="1"/>
          <p:nvPr/>
        </p:nvSpPr>
        <p:spPr>
          <a:xfrm>
            <a:off x="7511424" y="3650971"/>
            <a:ext cx="4539300" cy="1046410"/>
          </a:xfrm>
          <a:prstGeom prst="rect">
            <a:avLst/>
          </a:prstGeom>
          <a:noFill/>
          <a:ln>
            <a:solidFill>
              <a:schemeClr val="tx1"/>
            </a:solid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err="1">
                <a:latin typeface="Calibri"/>
                <a:ea typeface="Calibri"/>
                <a:cs typeface="Calibri"/>
                <a:sym typeface="Calibri"/>
              </a:rPr>
              <a:t>DeepLog</a:t>
            </a:r>
            <a:r>
              <a:rPr lang="en-US" dirty="0">
                <a:latin typeface="Calibri"/>
                <a:ea typeface="Calibri"/>
                <a:cs typeface="Calibri"/>
                <a:sym typeface="Calibri"/>
              </a:rPr>
              <a:t> proposed a parameter value detection model, which views each parameter value vector sequence as a separate time series. It utilizes a transformer network to capture the semantic information in parameter values</a:t>
            </a:r>
            <a:r>
              <a:rPr lang="en-US" dirty="0"/>
              <a:t>.</a:t>
            </a:r>
            <a:endParaRPr dirty="0"/>
          </a:p>
        </p:txBody>
      </p:sp>
      <p:cxnSp>
        <p:nvCxnSpPr>
          <p:cNvPr id="4" name="Connector: Elbow 3">
            <a:extLst>
              <a:ext uri="{FF2B5EF4-FFF2-40B4-BE49-F238E27FC236}">
                <a16:creationId xmlns:a16="http://schemas.microsoft.com/office/drawing/2014/main" id="{8A60AEBA-286F-BD8E-D4A2-0ACE3281DE5B}"/>
              </a:ext>
            </a:extLst>
          </p:cNvPr>
          <p:cNvCxnSpPr>
            <a:endCxn id="154" idx="0"/>
          </p:cNvCxnSpPr>
          <p:nvPr/>
        </p:nvCxnSpPr>
        <p:spPr>
          <a:xfrm rot="10800000" flipV="1">
            <a:off x="1542322" y="4001729"/>
            <a:ext cx="1033730" cy="567240"/>
          </a:xfrm>
          <a:prstGeom prst="bentConnector2">
            <a:avLst/>
          </a:prstGeom>
          <a:noFill/>
          <a:ln w="57150" cap="flat" cmpd="sng">
            <a:solidFill>
              <a:schemeClr val="accent1"/>
            </a:solidFill>
            <a:prstDash val="solid"/>
            <a:miter lim="800000"/>
            <a:headEnd type="none" w="sm" len="sm"/>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Tentative Timeline</a:t>
            </a:r>
            <a:endParaRPr/>
          </a:p>
        </p:txBody>
      </p:sp>
      <p:grpSp>
        <p:nvGrpSpPr>
          <p:cNvPr id="156" name="Google Shape;156;p24"/>
          <p:cNvGrpSpPr/>
          <p:nvPr/>
        </p:nvGrpSpPr>
        <p:grpSpPr>
          <a:xfrm>
            <a:off x="474350" y="3112542"/>
            <a:ext cx="11714789" cy="1018677"/>
            <a:chOff x="2861" y="2441029"/>
            <a:chExt cx="11714789" cy="1018677"/>
          </a:xfrm>
        </p:grpSpPr>
        <p:sp>
          <p:nvSpPr>
            <p:cNvPr id="157" name="Google Shape;157;p24"/>
            <p:cNvSpPr/>
            <p:nvPr/>
          </p:nvSpPr>
          <p:spPr>
            <a:xfrm>
              <a:off x="2861" y="2441029"/>
              <a:ext cx="2546693" cy="1018677"/>
            </a:xfrm>
            <a:prstGeom prst="chevron">
              <a:avLst>
                <a:gd name="adj" fmla="val 50000"/>
              </a:avLst>
            </a:prstGeom>
            <a:solidFill>
              <a:srgbClr val="4372C3">
                <a:alpha val="8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txBox="1"/>
            <p:nvPr/>
          </p:nvSpPr>
          <p:spPr>
            <a:xfrm>
              <a:off x="512200" y="2441029"/>
              <a:ext cx="1528016" cy="1018677"/>
            </a:xfrm>
            <a:prstGeom prst="rect">
              <a:avLst/>
            </a:prstGeom>
            <a:noFill/>
            <a:ln>
              <a:noFill/>
            </a:ln>
          </p:spPr>
          <p:txBody>
            <a:bodyPr spcFirstLastPara="1" wrap="square" lIns="76000" tIns="25325" rIns="25325" bIns="2532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0" i="0" u="none" strike="noStrike" cap="none">
                  <a:solidFill>
                    <a:schemeClr val="lt1"/>
                  </a:solidFill>
                  <a:latin typeface="Calibri"/>
                  <a:ea typeface="Calibri"/>
                  <a:cs typeface="Calibri"/>
                  <a:sym typeface="Calibri"/>
                </a:rPr>
                <a:t>Designing the problem statement</a:t>
              </a:r>
              <a:endParaRPr/>
            </a:p>
          </p:txBody>
        </p:sp>
        <p:sp>
          <p:nvSpPr>
            <p:cNvPr id="159" name="Google Shape;159;p24"/>
            <p:cNvSpPr/>
            <p:nvPr/>
          </p:nvSpPr>
          <p:spPr>
            <a:xfrm>
              <a:off x="2294885" y="2441029"/>
              <a:ext cx="2546693" cy="1018677"/>
            </a:xfrm>
            <a:prstGeom prst="chevron">
              <a:avLst>
                <a:gd name="adj" fmla="val 50000"/>
              </a:avLst>
            </a:prstGeom>
            <a:solidFill>
              <a:srgbClr val="4372C3">
                <a:alpha val="80000"/>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txBox="1"/>
            <p:nvPr/>
          </p:nvSpPr>
          <p:spPr>
            <a:xfrm>
              <a:off x="2804224" y="2441029"/>
              <a:ext cx="1528016" cy="1018677"/>
            </a:xfrm>
            <a:prstGeom prst="rect">
              <a:avLst/>
            </a:prstGeom>
            <a:noFill/>
            <a:ln>
              <a:noFill/>
            </a:ln>
          </p:spPr>
          <p:txBody>
            <a:bodyPr spcFirstLastPara="1" wrap="square" lIns="76000" tIns="25325" rIns="25325" bIns="2532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0" i="0" u="none" strike="noStrike" cap="none">
                  <a:solidFill>
                    <a:schemeClr val="lt1"/>
                  </a:solidFill>
                  <a:latin typeface="Calibri"/>
                  <a:ea typeface="Calibri"/>
                  <a:cs typeface="Calibri"/>
                  <a:sym typeface="Calibri"/>
                </a:rPr>
                <a:t>Pre-Processing &amp; Encoding</a:t>
              </a:r>
              <a:endParaRPr/>
            </a:p>
          </p:txBody>
        </p:sp>
        <p:sp>
          <p:nvSpPr>
            <p:cNvPr id="161" name="Google Shape;161;p24"/>
            <p:cNvSpPr/>
            <p:nvPr/>
          </p:nvSpPr>
          <p:spPr>
            <a:xfrm>
              <a:off x="4586909" y="2441029"/>
              <a:ext cx="2546693" cy="1018677"/>
            </a:xfrm>
            <a:prstGeom prst="chevron">
              <a:avLst>
                <a:gd name="adj" fmla="val 50000"/>
              </a:avLst>
            </a:prstGeom>
            <a:solidFill>
              <a:srgbClr val="4372C3">
                <a:alpha val="6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txBox="1"/>
            <p:nvPr/>
          </p:nvSpPr>
          <p:spPr>
            <a:xfrm>
              <a:off x="5096248" y="2441029"/>
              <a:ext cx="1528016" cy="1018677"/>
            </a:xfrm>
            <a:prstGeom prst="rect">
              <a:avLst/>
            </a:prstGeom>
            <a:noFill/>
            <a:ln>
              <a:noFill/>
            </a:ln>
          </p:spPr>
          <p:txBody>
            <a:bodyPr spcFirstLastPara="1" wrap="square" lIns="76000" tIns="25325" rIns="25325" bIns="2532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0" i="0" u="none" strike="noStrike" cap="none">
                  <a:solidFill>
                    <a:schemeClr val="lt1"/>
                  </a:solidFill>
                  <a:latin typeface="Calibri"/>
                  <a:ea typeface="Calibri"/>
                  <a:cs typeface="Calibri"/>
                  <a:sym typeface="Calibri"/>
                </a:rPr>
                <a:t>Training the Model</a:t>
              </a:r>
              <a:endParaRPr/>
            </a:p>
          </p:txBody>
        </p:sp>
        <p:sp>
          <p:nvSpPr>
            <p:cNvPr id="163" name="Google Shape;163;p24"/>
            <p:cNvSpPr/>
            <p:nvPr/>
          </p:nvSpPr>
          <p:spPr>
            <a:xfrm>
              <a:off x="6878933" y="2441029"/>
              <a:ext cx="2546693" cy="1018677"/>
            </a:xfrm>
            <a:prstGeom prst="chevron">
              <a:avLst>
                <a:gd name="adj" fmla="val 50000"/>
              </a:avLst>
            </a:prstGeom>
            <a:solidFill>
              <a:srgbClr val="4372C3">
                <a:alpha val="60000"/>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txBox="1"/>
            <p:nvPr/>
          </p:nvSpPr>
          <p:spPr>
            <a:xfrm>
              <a:off x="7388272" y="2441029"/>
              <a:ext cx="1528016" cy="1018677"/>
            </a:xfrm>
            <a:prstGeom prst="rect">
              <a:avLst/>
            </a:prstGeom>
            <a:noFill/>
            <a:ln>
              <a:noFill/>
            </a:ln>
          </p:spPr>
          <p:txBody>
            <a:bodyPr spcFirstLastPara="1" wrap="square" lIns="76000" tIns="25325" rIns="25325" bIns="2532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0" i="0" u="none" strike="noStrike" cap="none">
                  <a:solidFill>
                    <a:schemeClr val="lt1"/>
                  </a:solidFill>
                  <a:latin typeface="Calibri"/>
                  <a:ea typeface="Calibri"/>
                  <a:cs typeface="Calibri"/>
                  <a:sym typeface="Calibri"/>
                </a:rPr>
                <a:t>Improvements Based on results</a:t>
              </a:r>
              <a:endParaRPr/>
            </a:p>
          </p:txBody>
        </p:sp>
        <p:sp>
          <p:nvSpPr>
            <p:cNvPr id="165" name="Google Shape;165;p24"/>
            <p:cNvSpPr/>
            <p:nvPr/>
          </p:nvSpPr>
          <p:spPr>
            <a:xfrm>
              <a:off x="9170957" y="2441029"/>
              <a:ext cx="2546693" cy="1018677"/>
            </a:xfrm>
            <a:prstGeom prst="chevron">
              <a:avLst>
                <a:gd name="adj" fmla="val 50000"/>
              </a:avLst>
            </a:prstGeom>
            <a:solidFill>
              <a:srgbClr val="4372C3">
                <a:alpha val="4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txBox="1"/>
            <p:nvPr/>
          </p:nvSpPr>
          <p:spPr>
            <a:xfrm>
              <a:off x="9680296" y="2441029"/>
              <a:ext cx="1528016" cy="1018677"/>
            </a:xfrm>
            <a:prstGeom prst="rect">
              <a:avLst/>
            </a:prstGeom>
            <a:noFill/>
            <a:ln>
              <a:noFill/>
            </a:ln>
          </p:spPr>
          <p:txBody>
            <a:bodyPr spcFirstLastPara="1" wrap="square" lIns="76000" tIns="25325" rIns="25325" bIns="2532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0" i="0" u="none" strike="noStrike" cap="none">
                  <a:solidFill>
                    <a:schemeClr val="lt1"/>
                  </a:solidFill>
                  <a:latin typeface="Calibri"/>
                  <a:ea typeface="Calibri"/>
                  <a:cs typeface="Calibri"/>
                  <a:sym typeface="Calibri"/>
                </a:rPr>
                <a:t>Final Result</a:t>
              </a:r>
              <a:endParaRPr/>
            </a:p>
          </p:txBody>
        </p:sp>
      </p:grpSp>
      <p:cxnSp>
        <p:nvCxnSpPr>
          <p:cNvPr id="167" name="Google Shape;167;p24"/>
          <p:cNvCxnSpPr/>
          <p:nvPr/>
        </p:nvCxnSpPr>
        <p:spPr>
          <a:xfrm rot="10800000">
            <a:off x="1614488" y="2528888"/>
            <a:ext cx="0" cy="585787"/>
          </a:xfrm>
          <a:prstGeom prst="straightConnector1">
            <a:avLst/>
          </a:prstGeom>
          <a:noFill/>
          <a:ln w="9525" cap="flat" cmpd="sng">
            <a:solidFill>
              <a:schemeClr val="accent1"/>
            </a:solidFill>
            <a:prstDash val="solid"/>
            <a:miter lim="800000"/>
            <a:headEnd type="none" w="sm" len="sm"/>
            <a:tailEnd type="triangle" w="med" len="med"/>
          </a:ln>
        </p:spPr>
      </p:cxnSp>
      <p:sp>
        <p:nvSpPr>
          <p:cNvPr id="168" name="Google Shape;168;p24"/>
          <p:cNvSpPr/>
          <p:nvPr/>
        </p:nvSpPr>
        <p:spPr>
          <a:xfrm>
            <a:off x="692944" y="1843088"/>
            <a:ext cx="1843087" cy="68580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15-08-2022 – </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30-08-2022</a:t>
            </a:r>
            <a:endParaRPr/>
          </a:p>
        </p:txBody>
      </p:sp>
      <p:cxnSp>
        <p:nvCxnSpPr>
          <p:cNvPr id="169" name="Google Shape;169;p24"/>
          <p:cNvCxnSpPr/>
          <p:nvPr/>
        </p:nvCxnSpPr>
        <p:spPr>
          <a:xfrm>
            <a:off x="3952876" y="4095751"/>
            <a:ext cx="0" cy="661987"/>
          </a:xfrm>
          <a:prstGeom prst="straightConnector1">
            <a:avLst/>
          </a:prstGeom>
          <a:noFill/>
          <a:ln w="9525" cap="flat" cmpd="sng">
            <a:solidFill>
              <a:schemeClr val="accent1"/>
            </a:solidFill>
            <a:prstDash val="solid"/>
            <a:miter lim="800000"/>
            <a:headEnd type="none" w="sm" len="sm"/>
            <a:tailEnd type="triangle" w="med" len="med"/>
          </a:ln>
        </p:spPr>
      </p:cxnSp>
      <p:sp>
        <p:nvSpPr>
          <p:cNvPr id="170" name="Google Shape;170;p24"/>
          <p:cNvSpPr/>
          <p:nvPr/>
        </p:nvSpPr>
        <p:spPr>
          <a:xfrm>
            <a:off x="3031332" y="4757738"/>
            <a:ext cx="1843087" cy="685800"/>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01-09-2022 – </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15-09-2022</a:t>
            </a:r>
            <a:endParaRPr/>
          </a:p>
        </p:txBody>
      </p:sp>
      <p:cxnSp>
        <p:nvCxnSpPr>
          <p:cNvPr id="171" name="Google Shape;171;p24"/>
          <p:cNvCxnSpPr/>
          <p:nvPr/>
        </p:nvCxnSpPr>
        <p:spPr>
          <a:xfrm rot="10800000">
            <a:off x="6096000" y="2528888"/>
            <a:ext cx="0" cy="585787"/>
          </a:xfrm>
          <a:prstGeom prst="straightConnector1">
            <a:avLst/>
          </a:prstGeom>
          <a:noFill/>
          <a:ln w="9525" cap="flat" cmpd="sng">
            <a:solidFill>
              <a:schemeClr val="accent1"/>
            </a:solidFill>
            <a:prstDash val="solid"/>
            <a:miter lim="800000"/>
            <a:headEnd type="none" w="sm" len="sm"/>
            <a:tailEnd type="triangle" w="med" len="med"/>
          </a:ln>
        </p:spPr>
      </p:cxnSp>
      <p:sp>
        <p:nvSpPr>
          <p:cNvPr id="172" name="Google Shape;172;p24"/>
          <p:cNvSpPr/>
          <p:nvPr/>
        </p:nvSpPr>
        <p:spPr>
          <a:xfrm>
            <a:off x="5174456" y="1843088"/>
            <a:ext cx="1843087" cy="685800"/>
          </a:xfrm>
          <a:prstGeom prst="rect">
            <a:avLst/>
          </a:prstGeom>
          <a:solidFill>
            <a:schemeClr val="accent1"/>
          </a:solidFill>
          <a:ln w="12700" cap="flat" cmpd="sng">
            <a:solidFill>
              <a:srgbClr val="8DA9D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16-09-2022 – </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30-09-2022</a:t>
            </a:r>
            <a:endParaRPr/>
          </a:p>
        </p:txBody>
      </p:sp>
      <p:cxnSp>
        <p:nvCxnSpPr>
          <p:cNvPr id="173" name="Google Shape;173;p24"/>
          <p:cNvCxnSpPr/>
          <p:nvPr/>
        </p:nvCxnSpPr>
        <p:spPr>
          <a:xfrm rot="10800000">
            <a:off x="10798968" y="2528888"/>
            <a:ext cx="0" cy="585787"/>
          </a:xfrm>
          <a:prstGeom prst="straightConnector1">
            <a:avLst/>
          </a:prstGeom>
          <a:noFill/>
          <a:ln w="9525" cap="flat" cmpd="sng">
            <a:solidFill>
              <a:schemeClr val="accent1"/>
            </a:solidFill>
            <a:prstDash val="solid"/>
            <a:miter lim="800000"/>
            <a:headEnd type="none" w="sm" len="sm"/>
            <a:tailEnd type="triangle" w="med" len="med"/>
          </a:ln>
        </p:spPr>
      </p:cxnSp>
      <p:sp>
        <p:nvSpPr>
          <p:cNvPr id="174" name="Google Shape;174;p24"/>
          <p:cNvSpPr/>
          <p:nvPr/>
        </p:nvSpPr>
        <p:spPr>
          <a:xfrm>
            <a:off x="9877424" y="1843088"/>
            <a:ext cx="1843087" cy="685800"/>
          </a:xfrm>
          <a:prstGeom prst="rect">
            <a:avLst/>
          </a:prstGeom>
          <a:solidFill>
            <a:srgbClr val="B3C6E7"/>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16-10-2022 – </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30-10-2022</a:t>
            </a:r>
            <a:endParaRPr/>
          </a:p>
        </p:txBody>
      </p:sp>
      <p:cxnSp>
        <p:nvCxnSpPr>
          <p:cNvPr id="175" name="Google Shape;175;p24"/>
          <p:cNvCxnSpPr/>
          <p:nvPr/>
        </p:nvCxnSpPr>
        <p:spPr>
          <a:xfrm>
            <a:off x="8648700" y="4095751"/>
            <a:ext cx="0" cy="661987"/>
          </a:xfrm>
          <a:prstGeom prst="straightConnector1">
            <a:avLst/>
          </a:prstGeom>
          <a:noFill/>
          <a:ln w="9525" cap="flat" cmpd="sng">
            <a:solidFill>
              <a:schemeClr val="accent1"/>
            </a:solidFill>
            <a:prstDash val="solid"/>
            <a:miter lim="800000"/>
            <a:headEnd type="none" w="sm" len="sm"/>
            <a:tailEnd type="triangle" w="med" len="med"/>
          </a:ln>
        </p:spPr>
      </p:cxnSp>
      <p:sp>
        <p:nvSpPr>
          <p:cNvPr id="176" name="Google Shape;176;p24"/>
          <p:cNvSpPr/>
          <p:nvPr/>
        </p:nvSpPr>
        <p:spPr>
          <a:xfrm>
            <a:off x="7727157" y="4757738"/>
            <a:ext cx="1843087" cy="685800"/>
          </a:xfrm>
          <a:prstGeom prst="rect">
            <a:avLst/>
          </a:prstGeom>
          <a:solidFill>
            <a:srgbClr val="8DA9D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01-10-2022 – </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15-10-2022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476250" y="1"/>
            <a:ext cx="10648950" cy="7429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REFERENCES</a:t>
            </a:r>
            <a:endParaRPr/>
          </a:p>
        </p:txBody>
      </p:sp>
      <p:sp>
        <p:nvSpPr>
          <p:cNvPr id="182" name="Google Shape;182;p25"/>
          <p:cNvSpPr txBox="1">
            <a:spLocks noGrp="1"/>
          </p:cNvSpPr>
          <p:nvPr>
            <p:ph type="body" idx="1"/>
          </p:nvPr>
        </p:nvSpPr>
        <p:spPr>
          <a:xfrm>
            <a:off x="762000" y="742950"/>
            <a:ext cx="10953900" cy="50217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Tuli, Shreshth, Giuliano Casale, and Nicholas R. Jennings. "TranAD: Deep transformer networks for anomaly detection in multivariate time series data." arXiv preprint arXiv:2201.07284 (2022).</a:t>
            </a:r>
            <a:endParaRPr sz="24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Huang, Shaohan, et al. "Hitanomaly: Hierarchical transformers for anomaly detection in system log." IEEE transactions on network and service management 17.4 (2020): 2064-2076.</a:t>
            </a:r>
            <a:endParaRPr/>
          </a:p>
          <a:p>
            <a:pPr marL="0" lvl="0" indent="0" algn="just"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U. Ünal and H. Dağ, "AnomalyAdapters: Parameter-Efficient Multi-Anomaly Task Detection," in IEEE Access, vol. 10, pp. 5635-5646, 2022, doi: 10.1109/ACCESS.2022.3141161.</a:t>
            </a:r>
            <a:endParaRPr/>
          </a:p>
          <a:p>
            <a:pPr marL="0" lvl="0" indent="0" algn="just" rtl="0">
              <a:lnSpc>
                <a:spcPct val="90000"/>
              </a:lnSpc>
              <a:spcBef>
                <a:spcPts val="1000"/>
              </a:spcBef>
              <a:spcAft>
                <a:spcPts val="0"/>
              </a:spcAft>
              <a:buClr>
                <a:schemeClr val="dk1"/>
              </a:buClr>
              <a:buSzPts val="2400"/>
              <a:buNone/>
            </a:pP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D. A. Bhanage, A. V. Pawar and K. Kotecha, "IT Infrastructure Anomaly Detection and Failure Handling: A Systematic Literature Review Focusing on Datasets, Log Preprocessing, Machine &amp; Deep Learning Approaches and Automated Tool," in IEEE Access, vol. 9, pp. 156392-156421, 2021, doi: 10.1109/ACCESS.2021.3128283.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838200" y="365125"/>
            <a:ext cx="10515600" cy="58737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REFERENCES</a:t>
            </a:r>
            <a:endParaRPr/>
          </a:p>
        </p:txBody>
      </p:sp>
      <p:sp>
        <p:nvSpPr>
          <p:cNvPr id="188" name="Google Shape;188;p26"/>
          <p:cNvSpPr txBox="1">
            <a:spLocks noGrp="1"/>
          </p:cNvSpPr>
          <p:nvPr>
            <p:ph type="body" idx="1"/>
          </p:nvPr>
        </p:nvSpPr>
        <p:spPr>
          <a:xfrm>
            <a:off x="266700" y="1219200"/>
            <a:ext cx="11315700" cy="495776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400"/>
              <a:buNone/>
            </a:pPr>
            <a:r>
              <a:rPr lang="en-US" sz="2400" dirty="0">
                <a:latin typeface="Times New Roman"/>
                <a:ea typeface="Times New Roman"/>
                <a:cs typeface="Times New Roman"/>
                <a:sym typeface="Times New Roman"/>
              </a:rPr>
              <a:t>M. </a:t>
            </a:r>
            <a:r>
              <a:rPr lang="en-US" sz="2400" dirty="0" err="1">
                <a:latin typeface="Times New Roman"/>
                <a:ea typeface="Times New Roman"/>
                <a:cs typeface="Times New Roman"/>
                <a:sym typeface="Times New Roman"/>
              </a:rPr>
              <a:t>Fält</a:t>
            </a:r>
            <a:r>
              <a:rPr lang="en-US" sz="2400" dirty="0">
                <a:latin typeface="Times New Roman"/>
                <a:ea typeface="Times New Roman"/>
                <a:cs typeface="Times New Roman"/>
                <a:sym typeface="Times New Roman"/>
              </a:rPr>
              <a:t>, S. </a:t>
            </a:r>
            <a:r>
              <a:rPr lang="en-US" sz="2400" dirty="0" err="1">
                <a:latin typeface="Times New Roman"/>
                <a:ea typeface="Times New Roman"/>
                <a:cs typeface="Times New Roman"/>
                <a:sym typeface="Times New Roman"/>
              </a:rPr>
              <a:t>Forsström</a:t>
            </a:r>
            <a:r>
              <a:rPr lang="en-US" sz="2400" dirty="0">
                <a:latin typeface="Times New Roman"/>
                <a:ea typeface="Times New Roman"/>
                <a:cs typeface="Times New Roman"/>
                <a:sym typeface="Times New Roman"/>
              </a:rPr>
              <a:t> and T. Zhang, "Machine Learning Based Anomaly Detection of Log Files Using Ensemble Learning and Self-Attention," 2021 5th International Conference on System Reliability and Safety (ICSRS), 2021, pp. 209-215, </a:t>
            </a:r>
            <a:r>
              <a:rPr lang="en-US" sz="2400" dirty="0" err="1">
                <a:latin typeface="Times New Roman"/>
                <a:ea typeface="Times New Roman"/>
                <a:cs typeface="Times New Roman"/>
                <a:sym typeface="Times New Roman"/>
              </a:rPr>
              <a:t>doi</a:t>
            </a:r>
            <a:r>
              <a:rPr lang="en-US" sz="2400" dirty="0">
                <a:latin typeface="Times New Roman"/>
                <a:ea typeface="Times New Roman"/>
                <a:cs typeface="Times New Roman"/>
                <a:sym typeface="Times New Roman"/>
              </a:rPr>
              <a:t>: 10.1109/ICSRS53853.2021.9660694.</a:t>
            </a:r>
            <a:endParaRPr dirty="0"/>
          </a:p>
          <a:p>
            <a:pPr marL="0" lvl="0" indent="0" algn="just"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Hammargren, Lina, and Wei Wu. "Sequential Anomaly Detection for Log Data Using Deep Learning." (2021).</a:t>
            </a:r>
            <a:endParaRPr dirty="0"/>
          </a:p>
          <a:p>
            <a:pPr marL="0" lvl="0" indent="0" algn="just"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Lee, </a:t>
            </a:r>
            <a:r>
              <a:rPr lang="en-US" sz="2400" dirty="0" err="1">
                <a:latin typeface="Times New Roman"/>
                <a:ea typeface="Times New Roman"/>
                <a:cs typeface="Times New Roman"/>
                <a:sym typeface="Times New Roman"/>
              </a:rPr>
              <a:t>Yukyung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Jina</a:t>
            </a:r>
            <a:r>
              <a:rPr lang="en-US" sz="2400" dirty="0">
                <a:latin typeface="Times New Roman"/>
                <a:ea typeface="Times New Roman"/>
                <a:cs typeface="Times New Roman"/>
                <a:sym typeface="Times New Roman"/>
              </a:rPr>
              <a:t> Kim, and </a:t>
            </a:r>
            <a:r>
              <a:rPr lang="en-US" sz="2400" dirty="0" err="1">
                <a:latin typeface="Times New Roman"/>
                <a:ea typeface="Times New Roman"/>
                <a:cs typeface="Times New Roman"/>
                <a:sym typeface="Times New Roman"/>
              </a:rPr>
              <a:t>Pilsung</a:t>
            </a:r>
            <a:r>
              <a:rPr lang="en-US" sz="2400" dirty="0">
                <a:latin typeface="Times New Roman"/>
                <a:ea typeface="Times New Roman"/>
                <a:cs typeface="Times New Roman"/>
                <a:sym typeface="Times New Roman"/>
              </a:rPr>
              <a:t> Kang. "LAnoBERT: System Log Anomaly Detection based on BERT Masked Language Model." </a:t>
            </a:r>
            <a:r>
              <a:rPr lang="en-US" sz="2400" dirty="0" err="1">
                <a:latin typeface="Times New Roman"/>
                <a:ea typeface="Times New Roman"/>
                <a:cs typeface="Times New Roman"/>
                <a:sym typeface="Times New Roman"/>
              </a:rPr>
              <a:t>arXiv</a:t>
            </a:r>
            <a:r>
              <a:rPr lang="en-US" sz="2400" dirty="0">
                <a:latin typeface="Times New Roman"/>
                <a:ea typeface="Times New Roman"/>
                <a:cs typeface="Times New Roman"/>
                <a:sym typeface="Times New Roman"/>
              </a:rPr>
              <a:t> preprint arXiv:2111.09564 (2021).</a:t>
            </a:r>
            <a:endParaRPr dirty="0"/>
          </a:p>
          <a:p>
            <a:pPr marL="0" lvl="0" indent="0" algn="just"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Guo, </a:t>
            </a:r>
            <a:r>
              <a:rPr lang="en-US" sz="2400" dirty="0" err="1">
                <a:latin typeface="Times New Roman"/>
                <a:ea typeface="Times New Roman"/>
                <a:cs typeface="Times New Roman"/>
                <a:sym typeface="Times New Roman"/>
              </a:rPr>
              <a:t>Hongcheng</a:t>
            </a:r>
            <a:r>
              <a:rPr lang="en-US" sz="2400" dirty="0">
                <a:latin typeface="Times New Roman"/>
                <a:ea typeface="Times New Roman"/>
                <a:cs typeface="Times New Roman"/>
                <a:sym typeface="Times New Roman"/>
              </a:rPr>
              <a:t>, et al. "</a:t>
            </a:r>
            <a:r>
              <a:rPr lang="en-US" sz="2400" dirty="0" err="1">
                <a:latin typeface="Times New Roman"/>
                <a:ea typeface="Times New Roman"/>
                <a:cs typeface="Times New Roman"/>
                <a:sym typeface="Times New Roman"/>
              </a:rPr>
              <a:t>TransLog</a:t>
            </a:r>
            <a:r>
              <a:rPr lang="en-US" sz="2400" dirty="0">
                <a:latin typeface="Times New Roman"/>
                <a:ea typeface="Times New Roman"/>
                <a:cs typeface="Times New Roman"/>
                <a:sym typeface="Times New Roman"/>
              </a:rPr>
              <a:t>: A Unified Transformer-based Framework for Log Anomaly Detection." </a:t>
            </a:r>
            <a:r>
              <a:rPr lang="en-US" sz="2400" dirty="0" err="1">
                <a:latin typeface="Times New Roman"/>
                <a:ea typeface="Times New Roman"/>
                <a:cs typeface="Times New Roman"/>
                <a:sym typeface="Times New Roman"/>
              </a:rPr>
              <a:t>arXiv</a:t>
            </a:r>
            <a:r>
              <a:rPr lang="en-US" sz="2400" dirty="0">
                <a:latin typeface="Times New Roman"/>
                <a:ea typeface="Times New Roman"/>
                <a:cs typeface="Times New Roman"/>
                <a:sym typeface="Times New Roman"/>
              </a:rPr>
              <a:t> preprint arXiv:2201.00016 (2021).</a:t>
            </a:r>
            <a:endParaRPr dirty="0"/>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766353"/>
            <a:ext cx="10515600" cy="7837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92" name="Google Shape;92;p14"/>
          <p:cNvSpPr txBox="1">
            <a:spLocks noGrp="1"/>
          </p:cNvSpPr>
          <p:nvPr>
            <p:ph type="body" idx="1"/>
          </p:nvPr>
        </p:nvSpPr>
        <p:spPr>
          <a:xfrm>
            <a:off x="838200" y="2029096"/>
            <a:ext cx="10515600" cy="3701143"/>
          </a:xfrm>
          <a:prstGeom prst="rect">
            <a:avLst/>
          </a:prstGeom>
          <a:noFill/>
          <a:ln>
            <a:noFill/>
          </a:ln>
        </p:spPr>
        <p:txBody>
          <a:bodyPr spcFirstLastPara="1" wrap="square" lIns="91425" tIns="45700" rIns="91425" bIns="45700" anchor="ctr" anchorCtr="0">
            <a:noAutofit/>
          </a:bodyPr>
          <a:lstStyle/>
          <a:p>
            <a:pPr marL="228600" lvl="0" indent="-228600" algn="just" rtl="0">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Modern computer systems have become increasingly complex as systems grow in both size and functionality. Anomaly detection has become an essential task to </a:t>
            </a:r>
            <a:r>
              <a:rPr lang="en-US" sz="2000" b="1">
                <a:latin typeface="Times New Roman"/>
                <a:ea typeface="Times New Roman"/>
                <a:cs typeface="Times New Roman"/>
                <a:sym typeface="Times New Roman"/>
              </a:rPr>
              <a:t>build a trustworthy computer system</a:t>
            </a:r>
            <a:r>
              <a:rPr lang="en-US" sz="2000">
                <a:latin typeface="Times New Roman"/>
                <a:ea typeface="Times New Roman"/>
                <a:cs typeface="Times New Roman"/>
                <a:sym typeface="Times New Roman"/>
              </a:rPr>
              <a:t>. A single anomaly issue can impact millions of users’ experience and service.</a:t>
            </a:r>
            <a:endParaRPr>
              <a:latin typeface="Times New Roman"/>
              <a:ea typeface="Times New Roman"/>
              <a:cs typeface="Times New Roman"/>
              <a:sym typeface="Times New Roman"/>
            </a:endParaRPr>
          </a:p>
          <a:p>
            <a:pPr marL="228600" lvl="0" indent="-101600" algn="just"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Logs are widely used to record significant events and system status in an operating system or other software systems. Since system logs contain </a:t>
            </a:r>
            <a:r>
              <a:rPr lang="en-US" sz="2000" b="1">
                <a:latin typeface="Times New Roman"/>
                <a:ea typeface="Times New Roman"/>
                <a:cs typeface="Times New Roman"/>
                <a:sym typeface="Times New Roman"/>
              </a:rPr>
              <a:t>noteworthy events and runtime status</a:t>
            </a:r>
            <a:r>
              <a:rPr lang="en-US" sz="2000">
                <a:latin typeface="Times New Roman"/>
                <a:ea typeface="Times New Roman"/>
                <a:cs typeface="Times New Roman"/>
                <a:sym typeface="Times New Roman"/>
              </a:rPr>
              <a:t>, they are one of the most important data sources for anomaly detection and system monitoring.</a:t>
            </a:r>
            <a:endParaRPr>
              <a:latin typeface="Times New Roman"/>
              <a:ea typeface="Times New Roman"/>
              <a:cs typeface="Times New Roman"/>
              <a:sym typeface="Times New Roman"/>
            </a:endParaRPr>
          </a:p>
          <a:p>
            <a:pPr marL="228600" lvl="0" indent="-101600" algn="just"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Log-based anomaly detection methods can be broadly classified into two categories: </a:t>
            </a:r>
            <a:r>
              <a:rPr lang="en-US" sz="2000" b="1">
                <a:latin typeface="Times New Roman"/>
                <a:ea typeface="Times New Roman"/>
                <a:cs typeface="Times New Roman"/>
                <a:sym typeface="Times New Roman"/>
              </a:rPr>
              <a:t>log event indexes based approaches</a:t>
            </a:r>
            <a:r>
              <a:rPr lang="en-US" sz="2000">
                <a:latin typeface="Times New Roman"/>
                <a:ea typeface="Times New Roman"/>
                <a:cs typeface="Times New Roman"/>
                <a:sym typeface="Times New Roman"/>
              </a:rPr>
              <a:t>(e.g. PCA, Invariant Mining, SVM, DeepLog) and </a:t>
            </a:r>
            <a:r>
              <a:rPr lang="en-US" sz="2000" b="1">
                <a:latin typeface="Times New Roman"/>
                <a:ea typeface="Times New Roman"/>
                <a:cs typeface="Times New Roman"/>
                <a:sym typeface="Times New Roman"/>
              </a:rPr>
              <a:t>log template semantics-based approaches </a:t>
            </a:r>
            <a:r>
              <a:rPr lang="en-US" sz="2000">
                <a:latin typeface="Times New Roman"/>
                <a:ea typeface="Times New Roman"/>
                <a:cs typeface="Times New Roman"/>
                <a:sym typeface="Times New Roman"/>
              </a:rPr>
              <a:t>(e.g. LogAnomaly, LogRobust)</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838200" y="766353"/>
            <a:ext cx="10515600" cy="7837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98" name="Google Shape;98;p15"/>
          <p:cNvSpPr txBox="1">
            <a:spLocks noGrp="1"/>
          </p:cNvSpPr>
          <p:nvPr>
            <p:ph type="body" idx="1"/>
          </p:nvPr>
        </p:nvSpPr>
        <p:spPr>
          <a:xfrm>
            <a:off x="838200" y="1876697"/>
            <a:ext cx="10515600" cy="421495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Log event indexes based approaches first </a:t>
            </a:r>
            <a:r>
              <a:rPr lang="en-US" sz="2000" b="1">
                <a:latin typeface="Times New Roman"/>
                <a:ea typeface="Times New Roman"/>
                <a:cs typeface="Times New Roman"/>
                <a:sym typeface="Times New Roman"/>
              </a:rPr>
              <a:t>extract log events from log messages and then convert log events into indexes feature spaces</a:t>
            </a:r>
            <a:r>
              <a:rPr lang="en-US" sz="2000">
                <a:latin typeface="Times New Roman"/>
                <a:ea typeface="Times New Roman"/>
                <a:cs typeface="Times New Roman"/>
                <a:sym typeface="Times New Roman"/>
              </a:rPr>
              <a:t>. These methods do not attempt to utilize semantic information in log messages. Thus, they cannot handle unseen log templates and suffer from inaccurate log parsing.</a:t>
            </a:r>
            <a:endParaRPr>
              <a:latin typeface="Times New Roman"/>
              <a:ea typeface="Times New Roman"/>
              <a:cs typeface="Times New Roman"/>
              <a:sym typeface="Times New Roman"/>
            </a:endParaRPr>
          </a:p>
          <a:p>
            <a:pPr marL="228600" lvl="0" indent="-101600" algn="just"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Log template semantics based approaches </a:t>
            </a:r>
            <a:r>
              <a:rPr lang="en-US" sz="2000" b="1">
                <a:latin typeface="Times New Roman"/>
                <a:ea typeface="Times New Roman"/>
                <a:cs typeface="Times New Roman"/>
                <a:sym typeface="Times New Roman"/>
              </a:rPr>
              <a:t>model a log stream </a:t>
            </a:r>
            <a:r>
              <a:rPr lang="en-US" sz="2000">
                <a:latin typeface="Times New Roman"/>
                <a:ea typeface="Times New Roman"/>
                <a:cs typeface="Times New Roman"/>
                <a:sym typeface="Times New Roman"/>
              </a:rPr>
              <a:t>as a natural language sequence. They </a:t>
            </a:r>
            <a:r>
              <a:rPr lang="en-US" sz="2000" b="1">
                <a:latin typeface="Times New Roman"/>
                <a:ea typeface="Times New Roman"/>
                <a:cs typeface="Times New Roman"/>
                <a:sym typeface="Times New Roman"/>
              </a:rPr>
              <a:t>convert log templates into vectors </a:t>
            </a:r>
            <a:r>
              <a:rPr lang="en-US" sz="2000">
                <a:latin typeface="Times New Roman"/>
                <a:ea typeface="Times New Roman"/>
                <a:cs typeface="Times New Roman"/>
                <a:sym typeface="Times New Roman"/>
              </a:rPr>
              <a:t>using word vectors and then train their model based on those vectors. Existing approaches are limited to the semantics of log templates but may miss the key values that can be used for anomaly detection.</a:t>
            </a:r>
            <a:endParaRPr>
              <a:latin typeface="Times New Roman"/>
              <a:ea typeface="Times New Roman"/>
              <a:cs typeface="Times New Roman"/>
              <a:sym typeface="Times New Roman"/>
            </a:endParaRPr>
          </a:p>
          <a:p>
            <a:pPr marL="228600" lvl="0" indent="-101600" algn="just"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It is observed that </a:t>
            </a:r>
            <a:r>
              <a:rPr lang="en-US" sz="2000" b="1">
                <a:latin typeface="Times New Roman"/>
                <a:ea typeface="Times New Roman"/>
                <a:cs typeface="Times New Roman"/>
                <a:sym typeface="Times New Roman"/>
              </a:rPr>
              <a:t>some anomalies are not shown as a deviation</a:t>
            </a:r>
            <a:r>
              <a:rPr lang="en-US" sz="2000">
                <a:latin typeface="Times New Roman"/>
                <a:ea typeface="Times New Roman"/>
                <a:cs typeface="Times New Roman"/>
                <a:sym typeface="Times New Roman"/>
              </a:rPr>
              <a:t> from a normal log template sequence but as an abnormal parameter value. Therefore, the values of some specific parameters can be essential factors to be considered in log-based anomaly detection models.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Problem Definition</a:t>
            </a:r>
            <a:endParaRPr/>
          </a:p>
        </p:txBody>
      </p:sp>
      <p:sp>
        <p:nvSpPr>
          <p:cNvPr id="104" name="Google Shape;104;p16"/>
          <p:cNvSpPr txBox="1">
            <a:spLocks noGrp="1"/>
          </p:cNvSpPr>
          <p:nvPr>
            <p:ph type="body" idx="1"/>
          </p:nvPr>
        </p:nvSpPr>
        <p:spPr>
          <a:xfrm>
            <a:off x="838200" y="1922588"/>
            <a:ext cx="10515600" cy="2748000"/>
          </a:xfrm>
          <a:prstGeom prst="rect">
            <a:avLst/>
          </a:prstGeom>
          <a:noFill/>
          <a:ln>
            <a:noFill/>
          </a:ln>
        </p:spPr>
        <p:txBody>
          <a:bodyPr spcFirstLastPara="1" wrap="square" lIns="91425" tIns="45700" rIns="91425" bIns="45700" anchor="ctr" anchorCtr="0">
            <a:normAutofit/>
          </a:bodyPr>
          <a:lstStyle/>
          <a:p>
            <a:pPr marL="0" lvl="0" indent="0" algn="l" rtl="0">
              <a:spcBef>
                <a:spcPts val="1000"/>
              </a:spcBef>
              <a:spcAft>
                <a:spcPts val="0"/>
              </a:spcAft>
              <a:buNone/>
            </a:pPr>
            <a:r>
              <a:rPr lang="en-US" sz="2400">
                <a:latin typeface="Times New Roman"/>
                <a:ea typeface="Times New Roman"/>
                <a:cs typeface="Times New Roman"/>
                <a:sym typeface="Times New Roman"/>
              </a:rPr>
              <a:t>Log based anomaly detection utilizing transformers to model both log sequence and parameter value.</a:t>
            </a:r>
            <a:endParaRPr sz="2400">
              <a:latin typeface="Times New Roman"/>
              <a:ea typeface="Times New Roman"/>
              <a:cs typeface="Times New Roman"/>
              <a:sym typeface="Times New Roman"/>
            </a:endParaRPr>
          </a:p>
          <a:p>
            <a:pPr marL="0" lvl="0" indent="0" algn="l" rtl="0">
              <a:spcBef>
                <a:spcPts val="1000"/>
              </a:spcBef>
              <a:spcAft>
                <a:spcPts val="0"/>
              </a:spcAft>
              <a:buNone/>
            </a:pPr>
            <a:endParaRPr sz="24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700">
                <a:latin typeface="Times New Roman"/>
                <a:ea typeface="Times New Roman"/>
                <a:cs typeface="Times New Roman"/>
                <a:sym typeface="Times New Roman"/>
              </a:rPr>
              <a:t>Challenge:</a:t>
            </a:r>
            <a:endParaRPr sz="27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400">
                <a:latin typeface="Times New Roman"/>
                <a:ea typeface="Times New Roman"/>
                <a:cs typeface="Times New Roman"/>
                <a:sym typeface="Times New Roman"/>
              </a:rPr>
              <a:t>The proposed model will be tested on the unseen and unstable log sequences.</a:t>
            </a:r>
            <a:endParaRPr sz="2400">
              <a:latin typeface="Times New Roman"/>
              <a:ea typeface="Times New Roman"/>
              <a:cs typeface="Times New Roman"/>
              <a:sym typeface="Times New Roman"/>
            </a:endParaRPr>
          </a:p>
          <a:p>
            <a:pPr marL="0" lvl="0" indent="0" algn="l" rtl="0">
              <a:lnSpc>
                <a:spcPct val="90000"/>
              </a:lnSpc>
              <a:spcBef>
                <a:spcPts val="1000"/>
              </a:spcBef>
              <a:spcAft>
                <a:spcPts val="0"/>
              </a:spcAft>
              <a:buNone/>
            </a:pPr>
            <a:endParaRPr sz="20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52402" y="896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Literature Review</a:t>
            </a:r>
            <a:endParaRPr/>
          </a:p>
        </p:txBody>
      </p:sp>
      <p:graphicFrame>
        <p:nvGraphicFramePr>
          <p:cNvPr id="2" name="Google Shape;120;p19">
            <a:extLst>
              <a:ext uri="{FF2B5EF4-FFF2-40B4-BE49-F238E27FC236}">
                <a16:creationId xmlns:a16="http://schemas.microsoft.com/office/drawing/2014/main" id="{BF07D15B-6C45-4FE1-4128-CA2E476F9478}"/>
              </a:ext>
            </a:extLst>
          </p:cNvPr>
          <p:cNvGraphicFramePr/>
          <p:nvPr>
            <p:extLst>
              <p:ext uri="{D42A27DB-BD31-4B8C-83A1-F6EECF244321}">
                <p14:modId xmlns:p14="http://schemas.microsoft.com/office/powerpoint/2010/main" val="3748618915"/>
              </p:ext>
            </p:extLst>
          </p:nvPr>
        </p:nvGraphicFramePr>
        <p:xfrm>
          <a:off x="295823" y="1145992"/>
          <a:ext cx="11743775" cy="5556466"/>
        </p:xfrm>
        <a:graphic>
          <a:graphicData uri="http://schemas.openxmlformats.org/drawingml/2006/table">
            <a:tbl>
              <a:tblPr firstRow="1" bandRow="1">
                <a:noFill/>
                <a:tableStyleId>{F3706E03-C0E0-4222-8DF7-ECA4E52B1377}</a:tableStyleId>
              </a:tblPr>
              <a:tblGrid>
                <a:gridCol w="1550900">
                  <a:extLst>
                    <a:ext uri="{9D8B030D-6E8A-4147-A177-3AD203B41FA5}">
                      <a16:colId xmlns:a16="http://schemas.microsoft.com/office/drawing/2014/main" val="20000"/>
                    </a:ext>
                  </a:extLst>
                </a:gridCol>
                <a:gridCol w="1452275">
                  <a:extLst>
                    <a:ext uri="{9D8B030D-6E8A-4147-A177-3AD203B41FA5}">
                      <a16:colId xmlns:a16="http://schemas.microsoft.com/office/drawing/2014/main" val="20001"/>
                    </a:ext>
                  </a:extLst>
                </a:gridCol>
                <a:gridCol w="1703300">
                  <a:extLst>
                    <a:ext uri="{9D8B030D-6E8A-4147-A177-3AD203B41FA5}">
                      <a16:colId xmlns:a16="http://schemas.microsoft.com/office/drawing/2014/main" val="20002"/>
                    </a:ext>
                  </a:extLst>
                </a:gridCol>
                <a:gridCol w="2922500">
                  <a:extLst>
                    <a:ext uri="{9D8B030D-6E8A-4147-A177-3AD203B41FA5}">
                      <a16:colId xmlns:a16="http://schemas.microsoft.com/office/drawing/2014/main" val="20003"/>
                    </a:ext>
                  </a:extLst>
                </a:gridCol>
                <a:gridCol w="2160500">
                  <a:extLst>
                    <a:ext uri="{9D8B030D-6E8A-4147-A177-3AD203B41FA5}">
                      <a16:colId xmlns:a16="http://schemas.microsoft.com/office/drawing/2014/main" val="20004"/>
                    </a:ext>
                  </a:extLst>
                </a:gridCol>
                <a:gridCol w="1954300">
                  <a:extLst>
                    <a:ext uri="{9D8B030D-6E8A-4147-A177-3AD203B41FA5}">
                      <a16:colId xmlns:a16="http://schemas.microsoft.com/office/drawing/2014/main" val="20005"/>
                    </a:ext>
                  </a:extLst>
                </a:gridCol>
              </a:tblGrid>
              <a:tr h="542578">
                <a:tc>
                  <a:txBody>
                    <a:bodyPr/>
                    <a:lstStyle/>
                    <a:p>
                      <a:pPr marL="0" marR="0" lvl="0" indent="0" algn="ctr" rtl="0">
                        <a:lnSpc>
                          <a:spcPct val="115000"/>
                        </a:lnSpc>
                        <a:spcBef>
                          <a:spcPts val="0"/>
                        </a:spcBef>
                        <a:spcAft>
                          <a:spcPts val="0"/>
                        </a:spcAft>
                        <a:buNone/>
                      </a:pPr>
                      <a:r>
                        <a:rPr lang="en-US" sz="1400" b="0" u="none" strike="noStrike" cap="none" dirty="0">
                          <a:solidFill>
                            <a:schemeClr val="lt1"/>
                          </a:solidFill>
                          <a:latin typeface="Times New Roman"/>
                          <a:ea typeface="Times New Roman"/>
                          <a:cs typeface="Times New Roman"/>
                          <a:sym typeface="Times New Roman"/>
                        </a:rPr>
                        <a:t>Title (year)</a:t>
                      </a:r>
                      <a:endParaRPr sz="1400" b="0" u="none" strike="noStrike" cap="none" dirty="0">
                        <a:solidFill>
                          <a:schemeClr val="lt1"/>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Authors</a:t>
                      </a:r>
                      <a:endParaRPr sz="1400" b="0" u="none" strike="noStrike" cap="none">
                        <a:solidFill>
                          <a:schemeClr val="lt1"/>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Dataset</a:t>
                      </a:r>
                      <a:endParaRPr sz="1400" b="0" u="none" strike="noStrike" cap="none">
                        <a:solidFill>
                          <a:schemeClr val="lt1"/>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Methodology</a:t>
                      </a:r>
                      <a:endParaRPr sz="1400" b="0" u="none" strike="noStrike" cap="none">
                        <a:solidFill>
                          <a:schemeClr val="lt1"/>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Findings</a:t>
                      </a:r>
                      <a:endParaRPr sz="1400" b="0" u="none" strike="noStrike" cap="none">
                        <a:solidFill>
                          <a:schemeClr val="lt1"/>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Improvements done/needed</a:t>
                      </a:r>
                      <a:endParaRPr sz="1400" b="0" u="none" strike="noStrike" cap="none">
                        <a:solidFill>
                          <a:schemeClr val="lt1"/>
                        </a:solidFill>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2406020">
                <a:tc>
                  <a:txBody>
                    <a:bodyPr/>
                    <a:lstStyle/>
                    <a:p>
                      <a:pPr algn="ctr">
                        <a:lnSpc>
                          <a:spcPct val="115000"/>
                        </a:lnSpc>
                        <a:spcBef>
                          <a:spcPts val="500"/>
                        </a:spcBef>
                        <a:spcAft>
                          <a:spcPts val="1000"/>
                        </a:spcAft>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Hit Anomaly: Hierarchical Transformers for Anomaly Detection in System Log (2020)</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500"/>
                        </a:spcBef>
                        <a:spcAft>
                          <a:spcPts val="1000"/>
                        </a:spcAft>
                      </a:pPr>
                      <a:r>
                        <a:rPr lang="en-US" sz="105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Shaohan</a:t>
                      </a: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Huang, Yi Liu, Carol Fung, Rong He, </a:t>
                      </a:r>
                      <a:r>
                        <a:rPr lang="en-US" sz="105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Yining</a:t>
                      </a: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Zhao, </a:t>
                      </a:r>
                      <a:r>
                        <a:rPr lang="en-US" sz="105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Hailong</a:t>
                      </a: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Yang and </a:t>
                      </a:r>
                      <a:r>
                        <a:rPr lang="en-US" sz="105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Zhongzhi</a:t>
                      </a: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Luan</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nSpc>
                          <a:spcPct val="115000"/>
                        </a:lnSpc>
                        <a:spcBef>
                          <a:spcPts val="500"/>
                        </a:spcBef>
                        <a:buFont typeface="Symbol" panose="05050102010706020507" pitchFamily="18" charset="2"/>
                        <a:buChar char=""/>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HDFS</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buFont typeface="Symbol" panose="05050102010706020507" pitchFamily="18" charset="2"/>
                        <a:buChar char=""/>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BGL dataset</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1000"/>
                        </a:spcAft>
                        <a:buFont typeface="Symbol" panose="05050102010706020507" pitchFamily="18" charset="2"/>
                        <a:buChar char=""/>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OpenStack dataset</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1000"/>
                        </a:spcAft>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Hit-Anomaly has three main components: log sequence encoder, parameter values encoder, and attention-based classification. After log sequence encoding and parameter value encoding, HitAnomaly leverages the attention-based structure to classify anomalous logs, which can learn to assign various degrees of importance to log sequences or parameters.</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1000"/>
                        </a:spcAft>
                      </a:pPr>
                      <a:r>
                        <a:rPr lang="en-US"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general, the precision of HitAnomaly is fairly stable with respect to different window sizes or the number of layers. Compared to the original HitAnomaly, HitAnomaly without log sequence encoding has a much lower precision. The information on the log template sequence is essential for the anomaly detection model.</a:t>
                      </a:r>
                      <a:endParaRPr lang="en-IN"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1000"/>
                        </a:spcAft>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HitAnomaly is a general approach that does not rely on any domain-specific knowledge. One of the future directions is to incorporate the transformer structure into a log-based anomaly prediction task. This, in turn, will be able to predict anomalies before they occur and allows actions to be taken to prevent anomalies from happening and reduce the damage from anomalies.</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94301749"/>
                  </a:ext>
                </a:extLst>
              </a:tr>
              <a:tr h="2607868">
                <a:tc>
                  <a:txBody>
                    <a:bodyPr/>
                    <a:lstStyle/>
                    <a:p>
                      <a:pPr algn="ctr">
                        <a:lnSpc>
                          <a:spcPct val="115000"/>
                        </a:lnSpc>
                        <a:spcBef>
                          <a:spcPts val="500"/>
                        </a:spcBef>
                        <a:spcAft>
                          <a:spcPts val="1000"/>
                        </a:spcAft>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LAnoBERT: System Log Anomaly Detection based on BERT Masked Language Model (2021)</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500"/>
                        </a:spcBef>
                        <a:spcAft>
                          <a:spcPts val="1000"/>
                        </a:spcAft>
                      </a:pPr>
                      <a:r>
                        <a:rPr lang="en-US"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Yukyung Lee, Jina Kim and Pilsung Kang</a:t>
                      </a:r>
                      <a:endParaRPr lang="en-IN"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nSpc>
                          <a:spcPct val="115000"/>
                        </a:lnSpc>
                        <a:spcBef>
                          <a:spcPts val="500"/>
                        </a:spcBef>
                        <a:buFont typeface="Symbol" panose="05050102010706020507" pitchFamily="18" charset="2"/>
                        <a:buChar char=""/>
                      </a:pPr>
                      <a:r>
                        <a:rPr lang="en-US"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HDFS</a:t>
                      </a:r>
                      <a:endParaRPr lang="en-IN"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Bef>
                          <a:spcPts val="500"/>
                        </a:spcBef>
                        <a:spcAft>
                          <a:spcPts val="1000"/>
                        </a:spcAft>
                        <a:buFont typeface="Symbol" panose="05050102010706020507" pitchFamily="18" charset="2"/>
                        <a:buChar char=""/>
                      </a:pPr>
                      <a:r>
                        <a:rPr lang="en-US"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BGL</a:t>
                      </a:r>
                      <a:endParaRPr lang="en-IN"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1000"/>
                        </a:spcAft>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operation mechanism of LAnoBERT proposed here because it is executed through MLM, which is a pre-training method of BERT, MLM. First, there is ample data available for training BERT because the log data are collected in real time. Second, MLM does not require the labeling of tasks and accords with the purpose of anomaly detection where only normal data are used for training. Third, MLM is an appropriate methodology to apply to anomaly detection from the perspective of prompt-based learning. </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1000"/>
                        </a:spcAft>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paper does a comparison study between the performance of LAnoBERT with four selected models - </a:t>
                      </a:r>
                      <a:r>
                        <a:rPr lang="en-US" sz="105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DeepLog</a:t>
                      </a: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LogRobust</a:t>
                      </a: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HitAnomaly and </a:t>
                      </a:r>
                      <a:r>
                        <a:rPr lang="en-US" sz="105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LogSy</a:t>
                      </a: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These results indicate that the log anomaly detection performance is heavily dependent on a parser</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1000"/>
                        </a:spcAft>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performance of the proposed model should be evaluated through experiments using log data generated from different systems. The training time should be shortened by effectively selecting the log data necessary for training, and a lighter model should be constructed to perform research on real-time anomaly detection. Third, the proposed model constructs a BERT model per dataset to perform anomaly detection.</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9438555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115" name="Google Shape;115;p18"/>
          <p:cNvGraphicFramePr/>
          <p:nvPr>
            <p:extLst>
              <p:ext uri="{D42A27DB-BD31-4B8C-83A1-F6EECF244321}">
                <p14:modId xmlns:p14="http://schemas.microsoft.com/office/powerpoint/2010/main" val="3826277515"/>
              </p:ext>
            </p:extLst>
          </p:nvPr>
        </p:nvGraphicFramePr>
        <p:xfrm>
          <a:off x="224112" y="95912"/>
          <a:ext cx="11743775" cy="6666176"/>
        </p:xfrm>
        <a:graphic>
          <a:graphicData uri="http://schemas.openxmlformats.org/drawingml/2006/table">
            <a:tbl>
              <a:tblPr firstRow="1" bandRow="1">
                <a:tableStyleId>{F3706E03-C0E0-4222-8DF7-ECA4E52B1377}</a:tableStyleId>
              </a:tblPr>
              <a:tblGrid>
                <a:gridCol w="1550900">
                  <a:extLst>
                    <a:ext uri="{9D8B030D-6E8A-4147-A177-3AD203B41FA5}">
                      <a16:colId xmlns:a16="http://schemas.microsoft.com/office/drawing/2014/main" val="20000"/>
                    </a:ext>
                  </a:extLst>
                </a:gridCol>
                <a:gridCol w="1250986">
                  <a:extLst>
                    <a:ext uri="{9D8B030D-6E8A-4147-A177-3AD203B41FA5}">
                      <a16:colId xmlns:a16="http://schemas.microsoft.com/office/drawing/2014/main" val="20001"/>
                    </a:ext>
                  </a:extLst>
                </a:gridCol>
                <a:gridCol w="1414021">
                  <a:extLst>
                    <a:ext uri="{9D8B030D-6E8A-4147-A177-3AD203B41FA5}">
                      <a16:colId xmlns:a16="http://schemas.microsoft.com/office/drawing/2014/main" val="20002"/>
                    </a:ext>
                  </a:extLst>
                </a:gridCol>
                <a:gridCol w="2639505">
                  <a:extLst>
                    <a:ext uri="{9D8B030D-6E8A-4147-A177-3AD203B41FA5}">
                      <a16:colId xmlns:a16="http://schemas.microsoft.com/office/drawing/2014/main" val="20003"/>
                    </a:ext>
                  </a:extLst>
                </a:gridCol>
                <a:gridCol w="2234152">
                  <a:extLst>
                    <a:ext uri="{9D8B030D-6E8A-4147-A177-3AD203B41FA5}">
                      <a16:colId xmlns:a16="http://schemas.microsoft.com/office/drawing/2014/main" val="20004"/>
                    </a:ext>
                  </a:extLst>
                </a:gridCol>
                <a:gridCol w="2654211">
                  <a:extLst>
                    <a:ext uri="{9D8B030D-6E8A-4147-A177-3AD203B41FA5}">
                      <a16:colId xmlns:a16="http://schemas.microsoft.com/office/drawing/2014/main" val="20005"/>
                    </a:ext>
                  </a:extLst>
                </a:gridCol>
              </a:tblGrid>
              <a:tr h="420962">
                <a:tc>
                  <a:txBody>
                    <a:bodyPr/>
                    <a:lstStyle/>
                    <a:p>
                      <a:pPr marL="0" marR="0" lvl="0" indent="0" algn="ctr" rtl="0">
                        <a:lnSpc>
                          <a:spcPct val="115000"/>
                        </a:lnSpc>
                        <a:spcBef>
                          <a:spcPts val="0"/>
                        </a:spcBef>
                        <a:spcAft>
                          <a:spcPts val="0"/>
                        </a:spcAft>
                        <a:buNone/>
                      </a:pPr>
                      <a:r>
                        <a:rPr lang="en-US" sz="1400" b="0" u="none" strike="noStrike" cap="none">
                          <a:solidFill>
                            <a:schemeClr val="lt1"/>
                          </a:solidFill>
                          <a:sym typeface="Times New Roman"/>
                        </a:rPr>
                        <a:t>Title (year)</a:t>
                      </a:r>
                      <a:endParaRPr sz="1400" b="0" u="none" strike="noStrike" cap="none">
                        <a:solidFill>
                          <a:schemeClr val="lt1"/>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sym typeface="Times New Roman"/>
                        </a:rPr>
                        <a:t>Authors</a:t>
                      </a:r>
                      <a:endParaRPr sz="1400" b="0" u="none" strike="noStrike" cap="none">
                        <a:solidFill>
                          <a:schemeClr val="lt1"/>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sym typeface="Times New Roman"/>
                        </a:rPr>
                        <a:t>Dataset</a:t>
                      </a:r>
                      <a:endParaRPr sz="1400" b="0" u="none" strike="noStrike" cap="none">
                        <a:solidFill>
                          <a:schemeClr val="lt1"/>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sym typeface="Times New Roman"/>
                        </a:rPr>
                        <a:t>Methodology</a:t>
                      </a:r>
                      <a:endParaRPr sz="1400" b="0" u="none" strike="noStrike" cap="none">
                        <a:solidFill>
                          <a:schemeClr val="lt1"/>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sym typeface="Times New Roman"/>
                        </a:rPr>
                        <a:t>Findings</a:t>
                      </a:r>
                      <a:endParaRPr sz="1400" b="0" u="none" strike="noStrike" cap="none">
                        <a:solidFill>
                          <a:schemeClr val="lt1"/>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sym typeface="Times New Roman"/>
                        </a:rPr>
                        <a:t>Improvements done/needed</a:t>
                      </a:r>
                      <a:endParaRPr sz="1400" b="0" u="none" strike="noStrike" cap="none">
                        <a:solidFill>
                          <a:schemeClr val="lt1"/>
                        </a:solidFill>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2019526">
                <a:tc>
                  <a:txBody>
                    <a:bodyPr/>
                    <a:lstStyle/>
                    <a:p>
                      <a:pPr>
                        <a:lnSpc>
                          <a:spcPct val="115000"/>
                        </a:lnSpc>
                        <a:spcBef>
                          <a:spcPts val="500"/>
                        </a:spcBef>
                        <a:spcAft>
                          <a:spcPts val="1000"/>
                        </a:spcAft>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based Anomaly Detection of Log Files using Ensemble Learning and Self-Attention(2020)</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500"/>
                        </a:spcBef>
                        <a:spcAft>
                          <a:spcPts val="1000"/>
                        </a:spcAft>
                      </a:pPr>
                      <a:r>
                        <a:rPr lang="en-US"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Markus Falt, Stefan Forsstrom,  Tingting Zhang∗</a:t>
                      </a:r>
                      <a:endParaRPr lang="en-IN"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nSpc>
                          <a:spcPct val="115000"/>
                        </a:lnSpc>
                        <a:spcBef>
                          <a:spcPts val="500"/>
                        </a:spcBef>
                        <a:buFont typeface="Symbol" panose="05050102010706020507" pitchFamily="18" charset="2"/>
                        <a:buChar char=""/>
                      </a:pPr>
                      <a:r>
                        <a:rPr lang="en-US"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BGL</a:t>
                      </a:r>
                      <a:endParaRPr lang="en-IN"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Thunderbird</a:t>
                      </a:r>
                      <a:endParaRPr lang="en-IN"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Spirit</a:t>
                      </a:r>
                      <a:endParaRPr lang="en-IN"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Bef>
                          <a:spcPts val="500"/>
                        </a:spcBef>
                        <a:spcAft>
                          <a:spcPts val="1000"/>
                        </a:spcAft>
                      </a:pPr>
                      <a:r>
                        <a:rPr lang="en-US"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Nedelkoski, Bogatinovski, Acker, et al. presents a method called Logsy, for anomaly detection of log data. Logsy uses additional log data sources to supplement the negative training samples,. </a:t>
                      </a:r>
                      <a:endParaRPr lang="en-IN"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r>
                        <a:rPr lang="en-US"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article tries to see if generalized models trained on only additional log data sources can be successfully applied to unseen log data sources.</a:t>
                      </a:r>
                      <a:endParaRPr lang="en-IN"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r>
                        <a:rPr lang="en-US"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1000"/>
                        </a:spcAft>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work was compared to </a:t>
                      </a:r>
                      <a:r>
                        <a:rPr lang="en-US" sz="105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Logsy</a:t>
                      </a: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because it uses a similar method and was the inspiration for this work.</a:t>
                      </a:r>
                      <a:r>
                        <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MWT Log does not use data from the target system for training, and instead relies completely on labeled log data from auxiliary systems. MWT Log is also likely to be much slower with both training and predicting. The reason MWT Log is much slower is because of the ensemble learning technique that is used</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1000"/>
                        </a:spcAft>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performance of the method was only tested on three labeled data sets, more testing is however required to better judge the method’s performance</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7902369"/>
                  </a:ext>
                </a:extLst>
              </a:tr>
              <a:tr h="2161291">
                <a:tc>
                  <a:txBody>
                    <a:bodyPr/>
                    <a:lstStyle/>
                    <a:p>
                      <a:pPr>
                        <a:lnSpc>
                          <a:spcPct val="115000"/>
                        </a:lnSpc>
                        <a:spcBef>
                          <a:spcPts val="500"/>
                        </a:spcBef>
                        <a:spcAft>
                          <a:spcPts val="1000"/>
                        </a:spcAft>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TRANSLOG: A Unified Transformer-based Framework for Log Anomaly Detection(2021)</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Bef>
                          <a:spcPts val="500"/>
                        </a:spcBef>
                        <a:spcAft>
                          <a:spcPts val="1000"/>
                        </a:spcAft>
                      </a:pPr>
                      <a:r>
                        <a:rPr lang="en-US" sz="105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Hongcheng</a:t>
                      </a: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Guo1∗, </a:t>
                      </a:r>
                      <a:r>
                        <a:rPr lang="en-US" sz="105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Xingyu</a:t>
                      </a: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Lin4, Jian Yang1, Yi Zhuang2</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lvl="0" indent="-342900">
                        <a:lnSpc>
                          <a:spcPct val="115000"/>
                        </a:lnSpc>
                        <a:spcBef>
                          <a:spcPts val="500"/>
                        </a:spcBef>
                        <a:buFont typeface="Symbol" panose="05050102010706020507" pitchFamily="18" charset="2"/>
                        <a:buChar char=""/>
                      </a:pPr>
                      <a:r>
                        <a:rPr lang="en-US"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HDFS</a:t>
                      </a:r>
                      <a:endParaRPr lang="en-IN"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BGL</a:t>
                      </a:r>
                      <a:endParaRPr lang="en-IN"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Thunderbird</a:t>
                      </a:r>
                      <a:endParaRPr lang="en-IN" sz="105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1000"/>
                        </a:spcAft>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Our model is first pretrained on the source domain to obtain shared semantic knowledge of log data. Then, we transfer the pretrained model to the target domain via adapter-based tuning.</a:t>
                      </a:r>
                      <a:r>
                        <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method is evaluated on three public datasets including one source domain and two target domains</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1000"/>
                        </a:spcAft>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conduct the ablation study in four aspects for a penetrating analysis of TRANSLOG, including the effect of the pretrained model, the gap between pretrained log models, the efficiency of adapter-based tuning, and the low resource study.</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Bef>
                          <a:spcPts val="500"/>
                        </a:spcBef>
                        <a:spcAft>
                          <a:spcPts val="1000"/>
                        </a:spcAft>
                      </a:pPr>
                      <a:r>
                        <a:rPr lang="en-US"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this paper, we propose TRANSLOG, a unified transformer based framework for log anomaly detection, which contains the pretraining stage and the adapter-based tuning stage. Extensive experiments demonstrate that our TRANSLOG, with fewer trainable parameters and lower training costs, outperforms all previous baselines. We foresee the semantic migration between log sources for a unified multiple sources detection.</a:t>
                      </a:r>
                      <a:endParaRPr lang="en-IN" sz="105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60700040"/>
                  </a:ext>
                </a:extLst>
              </a:tr>
              <a:tr h="1877425">
                <a:tc>
                  <a:txBody>
                    <a:bodyPr/>
                    <a:lstStyle/>
                    <a:p>
                      <a:pPr marL="0" marR="0" lvl="0" indent="0" algn="l" rtl="0">
                        <a:lnSpc>
                          <a:spcPct val="115000"/>
                        </a:lnSpc>
                        <a:spcBef>
                          <a:spcPts val="0"/>
                        </a:spcBef>
                        <a:spcAft>
                          <a:spcPts val="0"/>
                        </a:spcAft>
                        <a:buNone/>
                      </a:pPr>
                      <a:r>
                        <a:rPr lang="en-US" sz="1050" b="0" u="none" strike="noStrike" cap="none" dirty="0">
                          <a:solidFill>
                            <a:schemeClr val="dk1"/>
                          </a:solidFill>
                          <a:latin typeface="Times New Roman" panose="02020603050405020304" pitchFamily="18" charset="0"/>
                          <a:cs typeface="Times New Roman" panose="02020603050405020304" pitchFamily="18" charset="0"/>
                          <a:sym typeface="Times New Roman"/>
                        </a:rPr>
                        <a:t>Anomaly Adapters: Parameter-Efficient Multi-Anomaly Task Detection (2021)</a:t>
                      </a:r>
                      <a:endParaRPr sz="1100" b="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050" b="0" u="none" strike="noStrike" cap="none">
                          <a:solidFill>
                            <a:schemeClr val="dk1"/>
                          </a:solidFill>
                          <a:latin typeface="Times New Roman" panose="02020603050405020304" pitchFamily="18" charset="0"/>
                          <a:cs typeface="Times New Roman" panose="02020603050405020304" pitchFamily="18" charset="0"/>
                          <a:sym typeface="Times New Roman"/>
                        </a:rPr>
                        <a:t>UĞUR ÜNAL AND HASAN DAĞ , (Member, IEEE)</a:t>
                      </a:r>
                      <a:endParaRPr sz="110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15000"/>
                        </a:lnSpc>
                        <a:spcBef>
                          <a:spcPts val="0"/>
                        </a:spcBef>
                        <a:spcAft>
                          <a:spcPts val="0"/>
                        </a:spcAft>
                        <a:buNone/>
                      </a:pPr>
                      <a:r>
                        <a:rPr lang="en-US" sz="1050" b="0" u="none" strike="noStrike" cap="none">
                          <a:solidFill>
                            <a:schemeClr val="dk1"/>
                          </a:solidFill>
                          <a:latin typeface="Times New Roman" panose="02020603050405020304" pitchFamily="18" charset="0"/>
                          <a:cs typeface="Times New Roman" panose="02020603050405020304" pitchFamily="18" charset="0"/>
                          <a:sym typeface="Times New Roman"/>
                        </a:rPr>
                        <a:t>Hadoop Distributed File Systems (HDFS), The firewall dataset</a:t>
                      </a:r>
                      <a:endParaRPr sz="110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15000"/>
                        </a:lnSpc>
                        <a:spcBef>
                          <a:spcPts val="0"/>
                        </a:spcBef>
                        <a:spcAft>
                          <a:spcPts val="0"/>
                        </a:spcAft>
                        <a:buNone/>
                      </a:pPr>
                      <a:r>
                        <a:rPr lang="en-US" sz="1050" b="0" u="none" strike="noStrike" cap="none" dirty="0">
                          <a:solidFill>
                            <a:schemeClr val="dk1"/>
                          </a:solidFill>
                          <a:latin typeface="Times New Roman" panose="02020603050405020304" pitchFamily="18" charset="0"/>
                          <a:cs typeface="Times New Roman" panose="02020603050405020304" pitchFamily="18" charset="0"/>
                          <a:sym typeface="Times New Roman"/>
                        </a:rPr>
                        <a:t>Anomaly Adapters (AAs) which is an extensible multi-anomaly task detection model. It uses pretrained transformers’ variant to encode a log sequences and utilizes adapters to learn a log structure and anomaly types is proposed in this paper. Considering each log as a sentence and system-calls as a language; aim is to gain semantic information through adapters to distinguish anomalies. </a:t>
                      </a:r>
                      <a:endParaRPr sz="1100" b="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15000"/>
                        </a:lnSpc>
                        <a:spcBef>
                          <a:spcPts val="0"/>
                        </a:spcBef>
                        <a:spcAft>
                          <a:spcPts val="0"/>
                        </a:spcAft>
                        <a:buNone/>
                      </a:pPr>
                      <a:r>
                        <a:rPr lang="en-US" sz="1050" b="0" u="none" strike="noStrike" cap="none">
                          <a:solidFill>
                            <a:schemeClr val="dk1"/>
                          </a:solidFill>
                          <a:latin typeface="Times New Roman" panose="02020603050405020304" pitchFamily="18" charset="0"/>
                          <a:cs typeface="Times New Roman" panose="02020603050405020304" pitchFamily="18" charset="0"/>
                          <a:sym typeface="Times New Roman"/>
                        </a:rPr>
                        <a:t>This paper  compared this work with other recent studies in the field and also tested model decisions to get feedback in a readable form. </a:t>
                      </a:r>
                      <a:endParaRPr sz="110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15000"/>
                        </a:lnSpc>
                        <a:spcBef>
                          <a:spcPts val="0"/>
                        </a:spcBef>
                        <a:spcAft>
                          <a:spcPts val="0"/>
                        </a:spcAft>
                        <a:buNone/>
                      </a:pPr>
                      <a:r>
                        <a:rPr lang="en-US" sz="1050" b="0" u="none" strike="noStrike" cap="none" dirty="0">
                          <a:solidFill>
                            <a:schemeClr val="dk1"/>
                          </a:solidFill>
                          <a:latin typeface="Times New Roman" panose="02020603050405020304" pitchFamily="18" charset="0"/>
                          <a:cs typeface="Times New Roman" panose="02020603050405020304" pitchFamily="18" charset="0"/>
                          <a:sym typeface="Times New Roman"/>
                        </a:rPr>
                        <a:t>To focus on collaborating with algorithms in learning which interprets semantic-based anomaly detection models. By this way, create intelligible decisions may be created, which can be acted efficiently and timely.</a:t>
                      </a:r>
                      <a:endParaRPr sz="1100" b="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19"/>
          <p:cNvGraphicFramePr/>
          <p:nvPr>
            <p:extLst>
              <p:ext uri="{D42A27DB-BD31-4B8C-83A1-F6EECF244321}">
                <p14:modId xmlns:p14="http://schemas.microsoft.com/office/powerpoint/2010/main" val="3409092762"/>
              </p:ext>
            </p:extLst>
          </p:nvPr>
        </p:nvGraphicFramePr>
        <p:xfrm>
          <a:off x="224118" y="176119"/>
          <a:ext cx="11743775" cy="6605177"/>
        </p:xfrm>
        <a:graphic>
          <a:graphicData uri="http://schemas.openxmlformats.org/drawingml/2006/table">
            <a:tbl>
              <a:tblPr firstRow="1" bandRow="1">
                <a:noFill/>
                <a:tableStyleId>{F3706E03-C0E0-4222-8DF7-ECA4E52B1377}</a:tableStyleId>
              </a:tblPr>
              <a:tblGrid>
                <a:gridCol w="1550900">
                  <a:extLst>
                    <a:ext uri="{9D8B030D-6E8A-4147-A177-3AD203B41FA5}">
                      <a16:colId xmlns:a16="http://schemas.microsoft.com/office/drawing/2014/main" val="20000"/>
                    </a:ext>
                  </a:extLst>
                </a:gridCol>
                <a:gridCol w="1452275">
                  <a:extLst>
                    <a:ext uri="{9D8B030D-6E8A-4147-A177-3AD203B41FA5}">
                      <a16:colId xmlns:a16="http://schemas.microsoft.com/office/drawing/2014/main" val="20001"/>
                    </a:ext>
                  </a:extLst>
                </a:gridCol>
                <a:gridCol w="1703300">
                  <a:extLst>
                    <a:ext uri="{9D8B030D-6E8A-4147-A177-3AD203B41FA5}">
                      <a16:colId xmlns:a16="http://schemas.microsoft.com/office/drawing/2014/main" val="20002"/>
                    </a:ext>
                  </a:extLst>
                </a:gridCol>
                <a:gridCol w="2922500">
                  <a:extLst>
                    <a:ext uri="{9D8B030D-6E8A-4147-A177-3AD203B41FA5}">
                      <a16:colId xmlns:a16="http://schemas.microsoft.com/office/drawing/2014/main" val="20003"/>
                    </a:ext>
                  </a:extLst>
                </a:gridCol>
                <a:gridCol w="2160500">
                  <a:extLst>
                    <a:ext uri="{9D8B030D-6E8A-4147-A177-3AD203B41FA5}">
                      <a16:colId xmlns:a16="http://schemas.microsoft.com/office/drawing/2014/main" val="20004"/>
                    </a:ext>
                  </a:extLst>
                </a:gridCol>
                <a:gridCol w="1954300">
                  <a:extLst>
                    <a:ext uri="{9D8B030D-6E8A-4147-A177-3AD203B41FA5}">
                      <a16:colId xmlns:a16="http://schemas.microsoft.com/office/drawing/2014/main" val="20005"/>
                    </a:ext>
                  </a:extLst>
                </a:gridCol>
              </a:tblGrid>
              <a:tr h="463375">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Title (year)</a:t>
                      </a:r>
                      <a:endParaRPr sz="1400" b="0" u="none" strike="noStrike" cap="none">
                        <a:solidFill>
                          <a:schemeClr val="lt1"/>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Authors</a:t>
                      </a:r>
                      <a:endParaRPr sz="1400" b="0" u="none" strike="noStrike" cap="none">
                        <a:solidFill>
                          <a:schemeClr val="lt1"/>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Dataset</a:t>
                      </a:r>
                      <a:endParaRPr sz="1400" b="0" u="none" strike="noStrike" cap="none">
                        <a:solidFill>
                          <a:schemeClr val="lt1"/>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Methodology</a:t>
                      </a:r>
                      <a:endParaRPr sz="1400" b="0" u="none" strike="noStrike" cap="none">
                        <a:solidFill>
                          <a:schemeClr val="lt1"/>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Findings</a:t>
                      </a:r>
                      <a:endParaRPr sz="1400" b="0" u="none" strike="noStrike" cap="none">
                        <a:solidFill>
                          <a:schemeClr val="lt1"/>
                        </a:solidFill>
                        <a:latin typeface="Times New Roman"/>
                        <a:ea typeface="Times New Roman"/>
                        <a:cs typeface="Times New Roman"/>
                        <a:sym typeface="Times New Roman"/>
                      </a:endParaRPr>
                    </a:p>
                  </a:txBody>
                  <a:tcPr marL="68575" marR="68575" marT="0" marB="0"/>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Improvements done/needed</a:t>
                      </a:r>
                      <a:endParaRPr sz="1400" b="0" u="none" strike="noStrike" cap="none">
                        <a:solidFill>
                          <a:schemeClr val="lt1"/>
                        </a:solidFill>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871475">
                <a:tc>
                  <a:txBody>
                    <a:bodyPr/>
                    <a:lstStyle/>
                    <a:p>
                      <a:pPr marL="0" marR="0" lvl="0" indent="0" algn="l" rtl="0">
                        <a:lnSpc>
                          <a:spcPct val="115000"/>
                        </a:lnSpc>
                        <a:spcBef>
                          <a:spcPts val="0"/>
                        </a:spcBef>
                        <a:spcAft>
                          <a:spcPts val="0"/>
                        </a:spcAft>
                        <a:buNone/>
                      </a:pPr>
                      <a:r>
                        <a:rPr lang="en-US"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TranAD: Deep Transformer Networks for Anomaly Detection in Multivariate Time Series Data (2022)</a:t>
                      </a:r>
                      <a:endParaRPr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15000"/>
                        </a:lnSpc>
                        <a:spcBef>
                          <a:spcPts val="1500"/>
                        </a:spcBef>
                        <a:spcAft>
                          <a:spcPts val="0"/>
                        </a:spcAft>
                        <a:buNone/>
                      </a:pPr>
                      <a:r>
                        <a:rPr lang="en-US"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15000"/>
                        </a:lnSpc>
                        <a:spcBef>
                          <a:spcPts val="0"/>
                        </a:spcBef>
                        <a:spcAft>
                          <a:spcPts val="0"/>
                        </a:spcAft>
                        <a:buNone/>
                      </a:pPr>
                      <a:r>
                        <a:rPr lang="en-US"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Shreshth Tuli, Giuliano Casale, Nicholas R. Jennings Loughborough </a:t>
                      </a:r>
                      <a:endParaRPr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07000"/>
                        </a:lnSpc>
                        <a:spcBef>
                          <a:spcPts val="0"/>
                        </a:spcBef>
                        <a:spcAft>
                          <a:spcPts val="0"/>
                        </a:spcAft>
                        <a:buNone/>
                      </a:pPr>
                      <a:r>
                        <a:rPr lang="en-US"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Numenta Anomaly Benchmark (NAB),Mars Science Laboratory (MSL) dataset, Multi-Source Distributed System (MSDS) Dataset</a:t>
                      </a:r>
                      <a:endParaRPr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15000"/>
                        </a:lnSpc>
                        <a:spcBef>
                          <a:spcPts val="1300"/>
                        </a:spcBef>
                        <a:spcAft>
                          <a:spcPts val="0"/>
                        </a:spcAft>
                        <a:buNone/>
                      </a:pPr>
                      <a:r>
                        <a:rPr lang="en-US"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15000"/>
                        </a:lnSpc>
                        <a:spcBef>
                          <a:spcPts val="0"/>
                        </a:spcBef>
                        <a:spcAft>
                          <a:spcPts val="0"/>
                        </a:spcAft>
                        <a:buNone/>
                      </a:pPr>
                      <a:r>
                        <a:rPr lang="en-US"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TranAD, a deep transformer network based anomaly detection and diagnosis model which uses attention based sequence encoders is proposed in this paper.</a:t>
                      </a:r>
                      <a:endParaRPr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15000"/>
                        </a:lnSpc>
                        <a:spcBef>
                          <a:spcPts val="1500"/>
                        </a:spcBef>
                        <a:spcAft>
                          <a:spcPts val="0"/>
                        </a:spcAft>
                        <a:buNone/>
                      </a:pPr>
                      <a:r>
                        <a:rPr lang="en-US"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It uses focus score-based self-conditioning to enable robust multi-modal feature extraction and adversarial training to gain stability. </a:t>
                      </a:r>
                      <a:endParaRPr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15000"/>
                        </a:lnSpc>
                        <a:spcBef>
                          <a:spcPts val="0"/>
                        </a:spcBef>
                        <a:spcAft>
                          <a:spcPts val="0"/>
                        </a:spcAft>
                        <a:buNone/>
                      </a:pPr>
                      <a:r>
                        <a:rPr lang="en-US"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The transformer based encoder-decoder allows quick model training and high detection performance for a variety of datasets considered in this work. TranAD leverages self-conditioning and adversarial training to amplify errors and gain training stability. Moreover, meta-learning allows it to be able to identify data trends even with limited data.</a:t>
                      </a:r>
                      <a:endParaRPr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tc>
                  <a:txBody>
                    <a:bodyPr/>
                    <a:lstStyle/>
                    <a:p>
                      <a:pPr marL="0" marR="0" lvl="0" indent="0" algn="l" rtl="0">
                        <a:lnSpc>
                          <a:spcPct val="115000"/>
                        </a:lnSpc>
                        <a:spcBef>
                          <a:spcPts val="0"/>
                        </a:spcBef>
                        <a:spcAft>
                          <a:spcPts val="0"/>
                        </a:spcAft>
                        <a:buNone/>
                      </a:pPr>
                      <a:r>
                        <a:rPr lang="en-US"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The method with other transformer models like bidirectional neural networks to allow model generalization to diverse temporal trends in data. To explore the direction of applying cost-benefit analysis for each model component based on the deployment setting to avoid expensive computation.</a:t>
                      </a:r>
                      <a:endParaRPr sz="1050" b="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tc>
                <a:extLst>
                  <a:ext uri="{0D108BD9-81ED-4DB2-BD59-A6C34878D82A}">
                    <a16:rowId xmlns:a16="http://schemas.microsoft.com/office/drawing/2014/main" val="10001"/>
                  </a:ext>
                </a:extLst>
              </a:tr>
              <a:tr h="1738875">
                <a:tc>
                  <a:txBody>
                    <a:bodyPr/>
                    <a:lstStyle/>
                    <a:p>
                      <a:pPr marL="0" marR="0" lvl="0" indent="0" algn="ctr" rtl="0">
                        <a:spcBef>
                          <a:spcPts val="0"/>
                        </a:spcBef>
                        <a:spcAft>
                          <a:spcPts val="0"/>
                        </a:spcAft>
                        <a:buNone/>
                      </a:pPr>
                      <a:r>
                        <a:rPr lang="en-US" sz="105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IT Infrastructure Anomaly Detection and Failure Handling: A Systematic Literature Review Focusing on Datasets, Log Preprocessing, Machine and Deep learning approaches and Automated tool (2021)</a:t>
                      </a:r>
                      <a:endParaRPr sz="105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45725" marB="45725"/>
                </a:tc>
                <a:tc>
                  <a:txBody>
                    <a:bodyPr/>
                    <a:lstStyle/>
                    <a:p>
                      <a:pPr marL="0" marR="0" lvl="0" indent="0" algn="ctr" rtl="0">
                        <a:spcBef>
                          <a:spcPts val="0"/>
                        </a:spcBef>
                        <a:spcAft>
                          <a:spcPts val="0"/>
                        </a:spcAft>
                        <a:buNone/>
                      </a:pPr>
                      <a:r>
                        <a:rPr lang="en-US" sz="105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Deepali Arun Bhanage, Ambika Vishal Pawar and Ketan Kotecha</a:t>
                      </a:r>
                      <a:endParaRPr sz="105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45725" marB="45725"/>
                </a:tc>
                <a:tc>
                  <a:txBody>
                    <a:bodyPr/>
                    <a:lstStyle/>
                    <a:p>
                      <a:pPr marL="0" marR="0" lvl="0" indent="-63500" algn="l" rtl="0">
                        <a:spcBef>
                          <a:spcPts val="0"/>
                        </a:spcBef>
                        <a:spcAft>
                          <a:spcPts val="0"/>
                        </a:spcAft>
                        <a:buClr>
                          <a:srgbClr val="000000"/>
                        </a:buClr>
                        <a:buSzPts val="1000"/>
                        <a:buFont typeface="Arial"/>
                        <a:buChar char="•"/>
                      </a:pPr>
                      <a:r>
                        <a:rPr lang="en-US" sz="105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 HDFS</a:t>
                      </a:r>
                      <a:endParaRPr sz="1050">
                        <a:latin typeface="Times New Roman" panose="02020603050405020304" pitchFamily="18" charset="0"/>
                        <a:cs typeface="Times New Roman" panose="02020603050405020304" pitchFamily="18" charset="0"/>
                      </a:endParaRPr>
                    </a:p>
                    <a:p>
                      <a:pPr marL="0" marR="0" lvl="0" indent="-63500" algn="l" rtl="0">
                        <a:spcBef>
                          <a:spcPts val="500"/>
                        </a:spcBef>
                        <a:spcAft>
                          <a:spcPts val="0"/>
                        </a:spcAft>
                        <a:buClr>
                          <a:srgbClr val="000000"/>
                        </a:buClr>
                        <a:buSzPts val="1000"/>
                        <a:buFont typeface="Arial"/>
                        <a:buChar char="•"/>
                      </a:pPr>
                      <a:r>
                        <a:rPr lang="en-US" sz="105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 BGL</a:t>
                      </a:r>
                      <a:endParaRPr sz="1050">
                        <a:latin typeface="Times New Roman" panose="02020603050405020304" pitchFamily="18" charset="0"/>
                        <a:cs typeface="Times New Roman" panose="02020603050405020304" pitchFamily="18" charset="0"/>
                      </a:endParaRPr>
                    </a:p>
                    <a:p>
                      <a:pPr marL="0" marR="0" lvl="0" indent="-63500" algn="l" rtl="0">
                        <a:spcBef>
                          <a:spcPts val="500"/>
                        </a:spcBef>
                        <a:spcAft>
                          <a:spcPts val="0"/>
                        </a:spcAft>
                        <a:buClr>
                          <a:srgbClr val="000000"/>
                        </a:buClr>
                        <a:buSzPts val="1000"/>
                        <a:buFont typeface="Arial"/>
                        <a:buChar char="•"/>
                      </a:pPr>
                      <a:r>
                        <a:rPr lang="en-US" sz="105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 HPC </a:t>
                      </a:r>
                      <a:endParaRPr sz="1050">
                        <a:latin typeface="Times New Roman" panose="02020603050405020304" pitchFamily="18" charset="0"/>
                        <a:cs typeface="Times New Roman" panose="02020603050405020304" pitchFamily="18" charset="0"/>
                      </a:endParaRPr>
                    </a:p>
                    <a:p>
                      <a:pPr marL="0" marR="0" lvl="0" indent="-63500" algn="l" rtl="0">
                        <a:spcBef>
                          <a:spcPts val="500"/>
                        </a:spcBef>
                        <a:spcAft>
                          <a:spcPts val="0"/>
                        </a:spcAft>
                        <a:buClr>
                          <a:srgbClr val="000000"/>
                        </a:buClr>
                        <a:buSzPts val="1000"/>
                        <a:buFont typeface="Arial"/>
                        <a:buChar char="•"/>
                      </a:pPr>
                      <a:r>
                        <a:rPr lang="en-US" sz="105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 Linux system log</a:t>
                      </a:r>
                      <a:endParaRPr sz="1050">
                        <a:latin typeface="Times New Roman" panose="02020603050405020304" pitchFamily="18" charset="0"/>
                        <a:cs typeface="Times New Roman" panose="02020603050405020304" pitchFamily="18" charset="0"/>
                      </a:endParaRPr>
                    </a:p>
                    <a:p>
                      <a:pPr marL="0" marR="0" lvl="0" indent="-63500" algn="l" rtl="0">
                        <a:spcBef>
                          <a:spcPts val="500"/>
                        </a:spcBef>
                        <a:spcAft>
                          <a:spcPts val="0"/>
                        </a:spcAft>
                        <a:buClr>
                          <a:srgbClr val="000000"/>
                        </a:buClr>
                        <a:buSzPts val="1000"/>
                        <a:buFont typeface="Arial"/>
                        <a:buChar char="•"/>
                      </a:pPr>
                      <a:r>
                        <a:rPr lang="en-US" sz="105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 Android framework log</a:t>
                      </a:r>
                      <a:endParaRPr sz="1050">
                        <a:latin typeface="Times New Roman" panose="02020603050405020304" pitchFamily="18" charset="0"/>
                        <a:cs typeface="Times New Roman" panose="02020603050405020304" pitchFamily="18" charset="0"/>
                      </a:endParaRPr>
                    </a:p>
                    <a:p>
                      <a:pPr marL="0" marR="0" lvl="0" indent="-63500" algn="l" rtl="0">
                        <a:spcBef>
                          <a:spcPts val="500"/>
                        </a:spcBef>
                        <a:spcAft>
                          <a:spcPts val="0"/>
                        </a:spcAft>
                        <a:buClr>
                          <a:srgbClr val="000000"/>
                        </a:buClr>
                        <a:buSzPts val="1000"/>
                        <a:buFont typeface="Arial"/>
                        <a:buChar char="•"/>
                      </a:pPr>
                      <a:r>
                        <a:rPr lang="en-US" sz="105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 Apache Server error log</a:t>
                      </a:r>
                      <a:endParaRPr sz="1050">
                        <a:latin typeface="Times New Roman" panose="02020603050405020304" pitchFamily="18" charset="0"/>
                        <a:cs typeface="Times New Roman" panose="02020603050405020304" pitchFamily="18" charset="0"/>
                      </a:endParaRPr>
                    </a:p>
                    <a:p>
                      <a:pPr marL="0" marR="0" lvl="0" indent="-63500" algn="l" rtl="0">
                        <a:spcBef>
                          <a:spcPts val="500"/>
                        </a:spcBef>
                        <a:spcAft>
                          <a:spcPts val="0"/>
                        </a:spcAft>
                        <a:buClr>
                          <a:srgbClr val="000000"/>
                        </a:buClr>
                        <a:buSzPts val="1000"/>
                        <a:buFont typeface="Arial"/>
                        <a:buChar char="•"/>
                      </a:pPr>
                      <a:r>
                        <a:rPr lang="en-US" sz="105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 Proxifier software log</a:t>
                      </a:r>
                      <a:endParaRPr sz="1050">
                        <a:latin typeface="Times New Roman" panose="02020603050405020304" pitchFamily="18" charset="0"/>
                        <a:cs typeface="Times New Roman" panose="02020603050405020304" pitchFamily="18" charset="0"/>
                      </a:endParaRPr>
                    </a:p>
                  </a:txBody>
                  <a:tcPr marL="68575" marR="68575" marT="45725" marB="45725"/>
                </a:tc>
                <a:tc>
                  <a:txBody>
                    <a:bodyPr/>
                    <a:lstStyle/>
                    <a:p>
                      <a:pPr marL="0" marR="0" lvl="0" indent="0" algn="l" rtl="0">
                        <a:spcBef>
                          <a:spcPts val="0"/>
                        </a:spcBef>
                        <a:spcAft>
                          <a:spcPts val="0"/>
                        </a:spcAft>
                        <a:buNone/>
                      </a:pPr>
                      <a:r>
                        <a:rPr lang="en-US" sz="105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The failure prediction pipeline in IT infrastructure to avoid failure conditions is divided into 4 parts: Raw log data preprocessing and feature extraction in which a drain parser is used for semantic analysis. After training, a balanced testing dataset will be provided and an alert is generated to notify the system admin if there is a prediction of potential failures in the system. </a:t>
                      </a:r>
                      <a:endParaRPr sz="1050" b="0" u="none" strike="noStrike" cap="none">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br>
                        <a:rPr lang="en-US" sz="1050" b="0" u="none" strike="noStrike" cap="none">
                          <a:latin typeface="Times New Roman" panose="02020603050405020304" pitchFamily="18" charset="0"/>
                          <a:ea typeface="Times New Roman"/>
                          <a:cs typeface="Times New Roman" panose="02020603050405020304" pitchFamily="18" charset="0"/>
                          <a:sym typeface="Times New Roman"/>
                        </a:rPr>
                      </a:br>
                      <a:br>
                        <a:rPr lang="en-US" sz="1050" b="0" u="none" strike="noStrike" cap="none">
                          <a:latin typeface="Times New Roman" panose="02020603050405020304" pitchFamily="18" charset="0"/>
                          <a:ea typeface="Times New Roman"/>
                          <a:cs typeface="Times New Roman" panose="02020603050405020304" pitchFamily="18" charset="0"/>
                          <a:sym typeface="Times New Roman"/>
                        </a:rPr>
                      </a:br>
                      <a:endParaRPr sz="105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45725" marB="45725"/>
                </a:tc>
                <a:tc>
                  <a:txBody>
                    <a:bodyPr/>
                    <a:lstStyle/>
                    <a:p>
                      <a:pPr marL="0" marR="0" lvl="0" indent="0" algn="just" rtl="0">
                        <a:spcBef>
                          <a:spcPts val="0"/>
                        </a:spcBef>
                        <a:spcAft>
                          <a:spcPts val="0"/>
                        </a:spcAft>
                        <a:buNone/>
                      </a:pPr>
                      <a:r>
                        <a:rPr lang="en-US" sz="105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The paper is systematic literature review (SLR) of previous research works. The results were more accurate i.e., above 90% for most of the log data of different IT infrastructures.</a:t>
                      </a:r>
                      <a:endParaRPr sz="105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45725" marB="45725"/>
                </a:tc>
                <a:tc>
                  <a:txBody>
                    <a:bodyPr/>
                    <a:lstStyle/>
                    <a:p>
                      <a:pPr marL="0" marR="0" lvl="0" indent="0" algn="l" rtl="0">
                        <a:spcBef>
                          <a:spcPts val="0"/>
                        </a:spcBef>
                        <a:spcAft>
                          <a:spcPts val="0"/>
                        </a:spcAft>
                        <a:buNone/>
                      </a:pPr>
                      <a:r>
                        <a:rPr lang="en-US" sz="105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Quality data can be collected to improve the prediction accuracy and also to identify the pattern of failures to help minimize the data usage. User Interface (UI)-based monitoring consoles and automated systems can be built to monitor the components in IT infrastructure better. </a:t>
                      </a:r>
                      <a:endParaRPr sz="105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45725" marB="45725"/>
                </a:tc>
                <a:extLst>
                  <a:ext uri="{0D108BD9-81ED-4DB2-BD59-A6C34878D82A}">
                    <a16:rowId xmlns:a16="http://schemas.microsoft.com/office/drawing/2014/main" val="10002"/>
                  </a:ext>
                </a:extLst>
              </a:tr>
              <a:tr h="2410925">
                <a:tc>
                  <a:txBody>
                    <a:bodyPr/>
                    <a:lstStyle/>
                    <a:p>
                      <a:pPr marL="0" marR="0" lvl="0" indent="0" algn="ctr" rtl="0">
                        <a:spcBef>
                          <a:spcPts val="0"/>
                        </a:spcBef>
                        <a:spcAft>
                          <a:spcPts val="0"/>
                        </a:spcAft>
                        <a:buNone/>
                      </a:pPr>
                      <a:r>
                        <a:rPr lang="en-US" sz="105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Sequential Anomaly Detection for Log Data Using Deep Learning (2021)</a:t>
                      </a:r>
                      <a:endParaRPr sz="105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45725" marB="45725"/>
                </a:tc>
                <a:tc>
                  <a:txBody>
                    <a:bodyPr/>
                    <a:lstStyle/>
                    <a:p>
                      <a:pPr marL="0" marR="0" lvl="0" indent="0" algn="ctr" rtl="0">
                        <a:spcBef>
                          <a:spcPts val="0"/>
                        </a:spcBef>
                        <a:spcAft>
                          <a:spcPts val="0"/>
                        </a:spcAft>
                        <a:buNone/>
                      </a:pPr>
                      <a:r>
                        <a:rPr lang="en-US" sz="105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Lina Hammargren, Wei Wu</a:t>
                      </a:r>
                      <a:endParaRPr sz="105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45725" marB="45725"/>
                </a:tc>
                <a:tc>
                  <a:txBody>
                    <a:bodyPr/>
                    <a:lstStyle/>
                    <a:p>
                      <a:pPr marL="0" marR="0" lvl="0" indent="-63500" algn="l" rtl="0">
                        <a:spcBef>
                          <a:spcPts val="0"/>
                        </a:spcBef>
                        <a:spcAft>
                          <a:spcPts val="0"/>
                        </a:spcAft>
                        <a:buClr>
                          <a:srgbClr val="000000"/>
                        </a:buClr>
                        <a:buSzPts val="1000"/>
                        <a:buFont typeface="Arial"/>
                        <a:buChar char="•"/>
                      </a:pPr>
                      <a:r>
                        <a:rPr lang="en-US" sz="105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HDFS </a:t>
                      </a:r>
                      <a:endParaRPr sz="1050" dirty="0">
                        <a:latin typeface="Times New Roman" panose="02020603050405020304" pitchFamily="18" charset="0"/>
                        <a:cs typeface="Times New Roman" panose="02020603050405020304" pitchFamily="18" charset="0"/>
                      </a:endParaRPr>
                    </a:p>
                    <a:p>
                      <a:pPr marL="0" marR="0" lvl="0" indent="-63500" algn="l" rtl="0">
                        <a:spcBef>
                          <a:spcPts val="500"/>
                        </a:spcBef>
                        <a:spcAft>
                          <a:spcPts val="0"/>
                        </a:spcAft>
                        <a:buClr>
                          <a:srgbClr val="000000"/>
                        </a:buClr>
                        <a:buSzPts val="1000"/>
                        <a:buFont typeface="Arial"/>
                        <a:buChar char="•"/>
                      </a:pPr>
                      <a:r>
                        <a:rPr lang="en-US" sz="105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Volvo Group Trucks   Technology (Volvo GTT)</a:t>
                      </a:r>
                      <a:endParaRPr sz="1050" dirty="0">
                        <a:latin typeface="Times New Roman" panose="02020603050405020304" pitchFamily="18" charset="0"/>
                        <a:cs typeface="Times New Roman" panose="02020603050405020304" pitchFamily="18" charset="0"/>
                      </a:endParaRPr>
                    </a:p>
                  </a:txBody>
                  <a:tcPr marL="68575" marR="68575" marT="45725" marB="45725"/>
                </a:tc>
                <a:tc>
                  <a:txBody>
                    <a:bodyPr/>
                    <a:lstStyle/>
                    <a:p>
                      <a:pPr marL="0" marR="0" lvl="0" indent="0" algn="l" rtl="0">
                        <a:spcBef>
                          <a:spcPts val="0"/>
                        </a:spcBef>
                        <a:spcAft>
                          <a:spcPts val="0"/>
                        </a:spcAft>
                        <a:buNone/>
                      </a:pPr>
                      <a:r>
                        <a:rPr lang="en-US" sz="105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The raw log data is filtered out using regex to remove patterns of numerical values, non-alphanumeric characters and empty lines. Then it is converted into integer sequence using sliding window technique to resolve the issue of long-term dependencies with sequence modelling and to decrease the length of the sequences to perform pattern recognition on. This sequence is one-hot encoded and given to the model. A total of four neural network model architectures are applied; unidirectional LSTM, bi-directional LSTM, LSTM sequence-to-sequence &amp; sequence-to-sequence transformer model.</a:t>
                      </a:r>
                      <a:endParaRPr sz="105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45725" marB="45725"/>
                </a:tc>
                <a:tc>
                  <a:txBody>
                    <a:bodyPr/>
                    <a:lstStyle/>
                    <a:p>
                      <a:pPr marL="0" marR="0" lvl="0" indent="0" algn="l" rtl="0">
                        <a:spcBef>
                          <a:spcPts val="0"/>
                        </a:spcBef>
                        <a:spcAft>
                          <a:spcPts val="0"/>
                        </a:spcAft>
                        <a:buNone/>
                      </a:pPr>
                      <a:r>
                        <a:rPr lang="en-US" sz="105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rPr>
                        <a:t>Out of the anomaly detection approaches investigated in this project, the uni-LSTM model and the transformer model trained on 1% of the Volvo GTT data and 100% of the normal HDFS data perform best. The bi-LSTM model performs worse than the uni-LSTM model. As the anomalies exist at the bottom of the log file, then the bi-LSTM model has no chance to indicate them as it reads from both ends. </a:t>
                      </a:r>
                      <a:endParaRPr sz="1050" b="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68575" marR="68575" marT="45725" marB="45725"/>
                </a:tc>
                <a:tc>
                  <a:txBody>
                    <a:bodyPr/>
                    <a:lstStyle/>
                    <a:p>
                      <a:pPr marL="0" marR="0" lvl="0" indent="0" algn="l" rtl="0">
                        <a:spcBef>
                          <a:spcPts val="0"/>
                        </a:spcBef>
                        <a:spcAft>
                          <a:spcPts val="0"/>
                        </a:spcAft>
                        <a:buNone/>
                      </a:pPr>
                      <a:r>
                        <a:rPr lang="en-US" sz="105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The preprocessing method can be replaced by log parsers such as Spell and Drain. Adding an attention mechanism to the LSTM sequence model would improve the model. Other problem definition approaches to the sequence-to-sequence models could be considered, such as taking content of the log lines into consideration.</a:t>
                      </a:r>
                      <a:endParaRPr sz="105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68575" marR="68575"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Open Questions / Gaps in the Literature</a:t>
            </a:r>
            <a:endParaRPr/>
          </a:p>
        </p:txBody>
      </p:sp>
      <p:sp>
        <p:nvSpPr>
          <p:cNvPr id="126" name="Google Shape;126;p20"/>
          <p:cNvSpPr txBox="1">
            <a:spLocks noGrp="1"/>
          </p:cNvSpPr>
          <p:nvPr>
            <p:ph type="body" idx="1"/>
          </p:nvPr>
        </p:nvSpPr>
        <p:spPr>
          <a:xfrm>
            <a:off x="838200" y="1690700"/>
            <a:ext cx="6454200" cy="5002800"/>
          </a:xfrm>
          <a:prstGeom prst="rect">
            <a:avLst/>
          </a:prstGeom>
          <a:noFill/>
          <a:ln>
            <a:noFill/>
          </a:ln>
        </p:spPr>
        <p:txBody>
          <a:bodyPr spcFirstLastPara="1" wrap="square" lIns="91425" tIns="45700" rIns="91425" bIns="45700" anchor="t" anchorCtr="0">
            <a:noAutofit/>
          </a:bodyPr>
          <a:lstStyle/>
          <a:p>
            <a:pPr marL="228600" lvl="0" indent="-215900" algn="just" rtl="0">
              <a:lnSpc>
                <a:spcPct val="90000"/>
              </a:lnSpc>
              <a:spcBef>
                <a:spcPts val="0"/>
              </a:spcBef>
              <a:spcAft>
                <a:spcPts val="0"/>
              </a:spcAft>
              <a:buClr>
                <a:schemeClr val="dk1"/>
              </a:buClr>
              <a:buSzPts val="1800"/>
              <a:buFont typeface="Times New Roman"/>
              <a:buChar char="•"/>
            </a:pPr>
            <a:r>
              <a:rPr lang="en-US" sz="1800" dirty="0">
                <a:latin typeface="Times New Roman"/>
                <a:ea typeface="Times New Roman"/>
                <a:cs typeface="Times New Roman"/>
                <a:sym typeface="Times New Roman"/>
              </a:rPr>
              <a:t>Inaccurate log parsing may cause false alarms, which is not avoidable even when Drain parser is used. If only log templates are used to detect anomalies, the model cannot identify the status of the system as shown in the figure. This parsing error may cause some potentially relevant information to be lost, which is not conducive to anomaly detection.</a:t>
            </a:r>
            <a:endParaRPr sz="1800" dirty="0">
              <a:latin typeface="Times New Roman"/>
              <a:ea typeface="Times New Roman"/>
              <a:cs typeface="Times New Roman"/>
              <a:sym typeface="Times New Roman"/>
            </a:endParaRPr>
          </a:p>
          <a:p>
            <a:pPr marL="228600" lvl="0" indent="0" algn="just" rtl="0">
              <a:lnSpc>
                <a:spcPct val="90000"/>
              </a:lnSpc>
              <a:spcBef>
                <a:spcPts val="0"/>
              </a:spcBef>
              <a:spcAft>
                <a:spcPts val="0"/>
              </a:spcAft>
              <a:buNone/>
            </a:pPr>
            <a:endParaRPr sz="1800" dirty="0">
              <a:latin typeface="Times New Roman"/>
              <a:ea typeface="Times New Roman"/>
              <a:cs typeface="Times New Roman"/>
              <a:sym typeface="Times New Roman"/>
            </a:endParaRPr>
          </a:p>
          <a:p>
            <a:pPr marL="228600" lvl="0" indent="-215900" rtl="0">
              <a:lnSpc>
                <a:spcPct val="90000"/>
              </a:lnSpc>
              <a:spcBef>
                <a:spcPts val="0"/>
              </a:spcBef>
              <a:spcAft>
                <a:spcPts val="0"/>
              </a:spcAft>
              <a:buClr>
                <a:schemeClr val="dk1"/>
              </a:buClr>
              <a:buSzPts val="1800"/>
              <a:buFont typeface="Times New Roman"/>
              <a:buChar char="•"/>
            </a:pPr>
            <a:r>
              <a:rPr lang="en-US" sz="1800" dirty="0">
                <a:latin typeface="Times New Roman"/>
                <a:ea typeface="Times New Roman"/>
                <a:cs typeface="Times New Roman"/>
                <a:sym typeface="Times New Roman"/>
              </a:rPr>
              <a:t>Log event indexes based methods transform log templates from log sequences into log template indexes. They employ machine learning models to detect anomalies. The limitation of these methods is that  template indexes ignore the context information and cannot provide any semantic information. </a:t>
            </a:r>
            <a:endParaRPr sz="1800" dirty="0">
              <a:latin typeface="Times New Roman"/>
              <a:ea typeface="Times New Roman"/>
              <a:cs typeface="Times New Roman"/>
              <a:sym typeface="Times New Roman"/>
            </a:endParaRPr>
          </a:p>
          <a:p>
            <a:pPr marL="228600" lvl="0" indent="0" algn="just" rtl="0">
              <a:lnSpc>
                <a:spcPct val="90000"/>
              </a:lnSpc>
              <a:spcBef>
                <a:spcPts val="0"/>
              </a:spcBef>
              <a:spcAft>
                <a:spcPts val="0"/>
              </a:spcAft>
              <a:buNone/>
            </a:pPr>
            <a:endParaRPr sz="1800" dirty="0">
              <a:latin typeface="Times New Roman"/>
              <a:ea typeface="Times New Roman"/>
              <a:cs typeface="Times New Roman"/>
              <a:sym typeface="Times New Roman"/>
            </a:endParaRPr>
          </a:p>
          <a:p>
            <a:pPr marL="228600" lvl="0" indent="-215900" rtl="0">
              <a:lnSpc>
                <a:spcPct val="90000"/>
              </a:lnSpc>
              <a:spcBef>
                <a:spcPts val="1000"/>
              </a:spcBef>
              <a:spcAft>
                <a:spcPts val="0"/>
              </a:spcAft>
              <a:buClr>
                <a:schemeClr val="dk1"/>
              </a:buClr>
              <a:buSzPts val="1800"/>
              <a:buFont typeface="Times New Roman"/>
              <a:buChar char="•"/>
            </a:pPr>
            <a:r>
              <a:rPr lang="en-US" sz="1800" dirty="0">
                <a:latin typeface="Times New Roman"/>
                <a:ea typeface="Times New Roman"/>
                <a:cs typeface="Times New Roman"/>
                <a:sym typeface="Times New Roman"/>
              </a:rPr>
              <a:t>Log template semantics based approaches utilize word embedding to transform log templates into vectors. Compared to the latter, these methods are able to capture the semantic information in log templates and deal with new log templates, to some degree. However, they only utilize log template sequences and ignore the semantic information of parameter values.</a:t>
            </a:r>
            <a:endParaRPr sz="1800" dirty="0">
              <a:latin typeface="Times New Roman"/>
              <a:ea typeface="Times New Roman"/>
              <a:cs typeface="Times New Roman"/>
              <a:sym typeface="Times New Roman"/>
            </a:endParaRPr>
          </a:p>
        </p:txBody>
      </p:sp>
      <p:pic>
        <p:nvPicPr>
          <p:cNvPr id="127" name="Google Shape;127;p20"/>
          <p:cNvPicPr preferRelativeResize="0"/>
          <p:nvPr/>
        </p:nvPicPr>
        <p:blipFill>
          <a:blip r:embed="rId3">
            <a:alphaModFix/>
          </a:blip>
          <a:stretch>
            <a:fillRect/>
          </a:stretch>
        </p:blipFill>
        <p:spPr>
          <a:xfrm>
            <a:off x="7584575" y="2888450"/>
            <a:ext cx="4159275" cy="260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Objectives</a:t>
            </a:r>
            <a:endParaRPr/>
          </a:p>
        </p:txBody>
      </p:sp>
      <p:sp>
        <p:nvSpPr>
          <p:cNvPr id="133" name="Google Shape;13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15900" rtl="0">
              <a:lnSpc>
                <a:spcPct val="90000"/>
              </a:lnSpc>
              <a:spcBef>
                <a:spcPts val="0"/>
              </a:spcBef>
              <a:spcAft>
                <a:spcPts val="0"/>
              </a:spcAft>
              <a:buClr>
                <a:schemeClr val="dk1"/>
              </a:buClr>
              <a:buSzPts val="2600"/>
              <a:buFont typeface="Times New Roman"/>
              <a:buChar char="•"/>
            </a:pPr>
            <a:r>
              <a:rPr lang="en-US" sz="2600" dirty="0">
                <a:latin typeface="Times New Roman"/>
                <a:ea typeface="Times New Roman"/>
                <a:cs typeface="Times New Roman"/>
                <a:sym typeface="Times New Roman"/>
              </a:rPr>
              <a:t>To develop a transformer structure to model and capture the semantic information on both log template sequences and parameter values.</a:t>
            </a:r>
            <a:endParaRPr sz="2600" dirty="0">
              <a:latin typeface="Times New Roman"/>
              <a:ea typeface="Times New Roman"/>
              <a:cs typeface="Times New Roman"/>
              <a:sym typeface="Times New Roman"/>
            </a:endParaRPr>
          </a:p>
          <a:p>
            <a:pPr marL="228600" lvl="0" indent="0" rtl="0">
              <a:lnSpc>
                <a:spcPct val="90000"/>
              </a:lnSpc>
              <a:spcBef>
                <a:spcPts val="0"/>
              </a:spcBef>
              <a:spcAft>
                <a:spcPts val="0"/>
              </a:spcAft>
              <a:buNone/>
            </a:pPr>
            <a:endParaRPr sz="2600" dirty="0">
              <a:latin typeface="Times New Roman"/>
              <a:ea typeface="Times New Roman"/>
              <a:cs typeface="Times New Roman"/>
              <a:sym typeface="Times New Roman"/>
            </a:endParaRPr>
          </a:p>
          <a:p>
            <a:pPr marL="228600" lvl="0" indent="-215900" rtl="0">
              <a:lnSpc>
                <a:spcPct val="90000"/>
              </a:lnSpc>
              <a:spcBef>
                <a:spcPts val="1000"/>
              </a:spcBef>
              <a:spcAft>
                <a:spcPts val="0"/>
              </a:spcAft>
              <a:buClr>
                <a:schemeClr val="dk1"/>
              </a:buClr>
              <a:buSzPts val="2600"/>
              <a:buFont typeface="Times New Roman"/>
              <a:buChar char="•"/>
            </a:pPr>
            <a:r>
              <a:rPr lang="en-US" sz="2600" dirty="0">
                <a:latin typeface="Times New Roman"/>
                <a:ea typeface="Times New Roman"/>
                <a:cs typeface="Times New Roman"/>
                <a:sym typeface="Times New Roman"/>
              </a:rPr>
              <a:t>To design an attention mechanism to merge the semantic information log sequences and parameter values to detect log anomalies.</a:t>
            </a:r>
            <a:endParaRPr sz="2600" dirty="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2737</Words>
  <Application>Microsoft Office PowerPoint</Application>
  <PresentationFormat>Widescreen</PresentationFormat>
  <Paragraphs>175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Symbol</vt:lpstr>
      <vt:lpstr>Times New Roman</vt:lpstr>
      <vt:lpstr>Office Theme</vt:lpstr>
      <vt:lpstr>Hierarchical Transformers for Anomaly Detection in System Log</vt:lpstr>
      <vt:lpstr>Introduction</vt:lpstr>
      <vt:lpstr>Introduction</vt:lpstr>
      <vt:lpstr>Problem Definition</vt:lpstr>
      <vt:lpstr>Literature Review</vt:lpstr>
      <vt:lpstr>PowerPoint Presentation</vt:lpstr>
      <vt:lpstr>PowerPoint Presentation</vt:lpstr>
      <vt:lpstr>Open Questions / Gaps in the Literature</vt:lpstr>
      <vt:lpstr>Objectives</vt:lpstr>
      <vt:lpstr>DATA SET DESCRIPTION</vt:lpstr>
      <vt:lpstr>METHODOLOGY</vt:lpstr>
      <vt:lpstr>Tentative Timeline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Transformers for Anomaly Detection in System Log</dc:title>
  <cp:lastModifiedBy>Prattipati Sri Vaishno Sai Suren - [CB.EN.U4AIE19048]</cp:lastModifiedBy>
  <cp:revision>3</cp:revision>
  <dcterms:modified xsi:type="dcterms:W3CDTF">2022-08-31T15:51:30Z</dcterms:modified>
</cp:coreProperties>
</file>