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40"/>
  </p:notesMasterIdLst>
  <p:sldIdLst>
    <p:sldId id="256" r:id="rId2"/>
    <p:sldId id="257" r:id="rId3"/>
    <p:sldId id="259" r:id="rId4"/>
    <p:sldId id="309" r:id="rId5"/>
    <p:sldId id="260" r:id="rId6"/>
    <p:sldId id="261" r:id="rId7"/>
    <p:sldId id="262" r:id="rId8"/>
    <p:sldId id="314" r:id="rId9"/>
    <p:sldId id="263" r:id="rId10"/>
    <p:sldId id="264" r:id="rId11"/>
    <p:sldId id="295" r:id="rId12"/>
    <p:sldId id="265" r:id="rId13"/>
    <p:sldId id="294" r:id="rId14"/>
    <p:sldId id="310" r:id="rId15"/>
    <p:sldId id="301" r:id="rId16"/>
    <p:sldId id="266" r:id="rId17"/>
    <p:sldId id="304" r:id="rId18"/>
    <p:sldId id="303" r:id="rId19"/>
    <p:sldId id="270" r:id="rId20"/>
    <p:sldId id="271" r:id="rId21"/>
    <p:sldId id="272" r:id="rId22"/>
    <p:sldId id="273" r:id="rId23"/>
    <p:sldId id="307" r:id="rId24"/>
    <p:sldId id="287" r:id="rId25"/>
    <p:sldId id="311" r:id="rId26"/>
    <p:sldId id="298" r:id="rId27"/>
    <p:sldId id="299" r:id="rId28"/>
    <p:sldId id="300" r:id="rId29"/>
    <p:sldId id="296" r:id="rId30"/>
    <p:sldId id="275" r:id="rId31"/>
    <p:sldId id="289" r:id="rId32"/>
    <p:sldId id="293" r:id="rId33"/>
    <p:sldId id="312" r:id="rId34"/>
    <p:sldId id="267" r:id="rId35"/>
    <p:sldId id="308" r:id="rId36"/>
    <p:sldId id="268" r:id="rId37"/>
    <p:sldId id="269"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3DE1AE-FBD0-41B5-A111-0DF8E0E16DF2}">
  <a:tblStyle styleId="{753DE1AE-FBD0-41B5-A111-0DF8E0E16DF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6" autoAdjust="0"/>
    <p:restoredTop sz="82432" autoAdjust="0"/>
  </p:normalViewPr>
  <p:slideViewPr>
    <p:cSldViewPr snapToGrid="0">
      <p:cViewPr varScale="1">
        <p:scale>
          <a:sx n="72" d="100"/>
          <a:sy n="72"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38363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Put Both Dataset in same page as both same source</a:t>
            </a:r>
            <a:endParaRPr dirty="0"/>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7328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673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0339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392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9639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5970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CAC5BC"/>
                </a:solidFill>
                <a:effectLst/>
                <a:latin typeface="Söhne"/>
              </a:rPr>
              <a:t>Deep SVDD is a type of deep learning algorithm used for anomaly detection, which aims to identify instances in a dataset that are significantly different from the majority of the data. The "SVDD" stands for "support vector data description", which is a type of one-class classification algorithm that is used as the basis for the Deep SVDD approach.</a:t>
            </a:r>
          </a:p>
          <a:p>
            <a:pPr algn="l"/>
            <a:r>
              <a:rPr lang="en-US" b="0" i="0" dirty="0">
                <a:solidFill>
                  <a:srgbClr val="CAC5BC"/>
                </a:solidFill>
                <a:effectLst/>
                <a:latin typeface="Söhne"/>
              </a:rPr>
              <a:t>In the Deep SVDD approach, a neural network is trained to map the input data to a low-dimensional space where the normal instances are expected to be tightly clustered. This is achieved by minimizing the distance between the network output and the center of the normal instances in this space. The goal is to learn a compact representation of the normal data that can be used to detect anomalous instances as those that are significantly far away from the center of the normal instances in the low-dimensional space.</a:t>
            </a:r>
          </a:p>
          <a:p>
            <a:pPr algn="l"/>
            <a:r>
              <a:rPr lang="en-US" b="0" i="0" dirty="0">
                <a:solidFill>
                  <a:srgbClr val="CAC5BC"/>
                </a:solidFill>
                <a:effectLst/>
                <a:latin typeface="Söhne"/>
              </a:rPr>
              <a:t>The Deep SVDD algorithm is trained in an unsupervised manner, meaning that only normal data is used during training. This is because the algorithm aims to learn a representation of the normal data that can be used to identify anomalies, rather than explicitly modeling the anomalies themselves.</a:t>
            </a:r>
          </a:p>
          <a:p>
            <a:pPr algn="l"/>
            <a:r>
              <a:rPr lang="en-US" b="0" i="0" dirty="0">
                <a:solidFill>
                  <a:srgbClr val="CAC5BC"/>
                </a:solidFill>
                <a:effectLst/>
                <a:latin typeface="Söhne"/>
              </a:rPr>
              <a:t>The Deep SVDD algorithm has several advantages over traditional anomaly detection approaches. For example, it is able to handle high-dimensional data and can learn complex representations of the data that may not be possible with traditional methods. Additionally, it is able to identify anomalies in new data that may not have been seen during training, making it useful for detecting previously unknown types of anomalies.</a:t>
            </a:r>
          </a:p>
          <a:p>
            <a:pPr algn="l"/>
            <a:r>
              <a:rPr lang="en-US" b="0" i="0" dirty="0">
                <a:solidFill>
                  <a:srgbClr val="CAC5BC"/>
                </a:solidFill>
                <a:effectLst/>
                <a:latin typeface="Söhne"/>
              </a:rPr>
              <a:t>In summary, Deep SVDD is a type of deep learning algorithm used for anomaly detection that aims to learn a compact representation of normal data and identify anomalies as those that are significantly far away from the center of the normal data in a low-dimensional space. It is trained in an unsupervised manner and is able to handle high-dimensional and complex data, making it a useful approach for detecting anomalies in various domains.</a:t>
            </a:r>
          </a:p>
          <a:p>
            <a:pPr marL="0" lvl="0" indent="0" algn="l" rtl="0">
              <a:spcBef>
                <a:spcPts val="0"/>
              </a:spcBef>
              <a:spcAft>
                <a:spcPts val="0"/>
              </a:spcAft>
              <a:buNone/>
            </a:pPr>
            <a:endParaRPr dirty="0"/>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3658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2960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721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5177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2960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721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5177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999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381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Remove: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Anomaly Adapters: Parameter-Efficient Multi-Anomaly Task Detection (2021)</a:t>
            </a:r>
            <a:endParaRPr lang="en-US" sz="12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0" lvl="0" indent="0" algn="l" rtl="0">
              <a:spcBef>
                <a:spcPts val="0"/>
              </a:spcBef>
              <a:spcAft>
                <a:spcPts val="0"/>
              </a:spcAft>
              <a:buNone/>
            </a:pPr>
            <a:endParaRPr dirty="0"/>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Remove: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IT Infrastructure Anomaly Detection and Failure Handling: A Systematic Literature Review Focusing on Datasets, Log Preprocessing, Machine and Deep learning approaches and Automated tool (2021)</a:t>
            </a:r>
            <a:endParaRPr lang="en-US" sz="11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0" lvl="0" indent="0" algn="l" rtl="0">
              <a:spcBef>
                <a:spcPts val="0"/>
              </a:spcBef>
              <a:spcAft>
                <a:spcPts val="0"/>
              </a:spcAft>
              <a:buNone/>
            </a:pPr>
            <a:endParaRPr dirty="0"/>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081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27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540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44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826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10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4961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707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909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92268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979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1002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962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314953" y="1164502"/>
            <a:ext cx="9222658" cy="144891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Detecting anomalies in </a:t>
            </a: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sequence using transformer-based features by addressing class imbalance problem</a:t>
            </a:r>
            <a:endParaRPr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5" name="Google Shape;85;p13"/>
          <p:cNvSpPr txBox="1">
            <a:spLocks noGrp="1"/>
          </p:cNvSpPr>
          <p:nvPr>
            <p:ph type="subTitle" idx="1"/>
          </p:nvPr>
        </p:nvSpPr>
        <p:spPr>
          <a:xfrm>
            <a:off x="1524000" y="3021209"/>
            <a:ext cx="9144000" cy="94695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b="1" dirty="0">
                <a:latin typeface="Times New Roman" panose="02020603050405020304" pitchFamily="18" charset="0"/>
                <a:cs typeface="Times New Roman" panose="02020603050405020304" pitchFamily="18" charset="0"/>
              </a:rPr>
              <a:t>Guided by</a:t>
            </a:r>
            <a:endParaRPr b="1" dirty="0">
              <a:latin typeface="Times New Roman" panose="02020603050405020304" pitchFamily="18" charset="0"/>
              <a:cs typeface="Times New Roman" panose="02020603050405020304" pitchFamily="18" charset="0"/>
            </a:endParaRPr>
          </a:p>
          <a:p>
            <a:pPr marL="0" lvl="0" indent="0" algn="ctr" rtl="0">
              <a:lnSpc>
                <a:spcPct val="90000"/>
              </a:lnSpc>
              <a:spcBef>
                <a:spcPts val="1000"/>
              </a:spcBef>
              <a:spcAft>
                <a:spcPts val="0"/>
              </a:spcAft>
              <a:buClr>
                <a:schemeClr val="dk1"/>
              </a:buClr>
              <a:buSzPts val="2400"/>
              <a:buNone/>
            </a:pPr>
            <a:r>
              <a:rPr lang="en-US" b="1" dirty="0">
                <a:latin typeface="Times New Roman" panose="02020603050405020304" pitchFamily="18" charset="0"/>
                <a:cs typeface="Times New Roman" panose="02020603050405020304" pitchFamily="18" charset="0"/>
              </a:rPr>
              <a:t>Advisor: Dr </a:t>
            </a:r>
            <a:r>
              <a:rPr lang="en-US" b="1" dirty="0" err="1">
                <a:latin typeface="Times New Roman" panose="02020603050405020304" pitchFamily="18" charset="0"/>
                <a:cs typeface="Times New Roman" panose="02020603050405020304" pitchFamily="18" charset="0"/>
              </a:rPr>
              <a:t>Premjith</a:t>
            </a:r>
            <a:r>
              <a:rPr lang="en-US" b="1" dirty="0">
                <a:latin typeface="Times New Roman" panose="02020603050405020304" pitchFamily="18" charset="0"/>
                <a:cs typeface="Times New Roman" panose="02020603050405020304" pitchFamily="18" charset="0"/>
              </a:rPr>
              <a:t> B</a:t>
            </a:r>
            <a:endParaRPr b="1" dirty="0">
              <a:latin typeface="Times New Roman" panose="02020603050405020304" pitchFamily="18" charset="0"/>
              <a:cs typeface="Times New Roman" panose="02020603050405020304" pitchFamily="18" charset="0"/>
            </a:endParaRPr>
          </a:p>
        </p:txBody>
      </p:sp>
      <p:sp>
        <p:nvSpPr>
          <p:cNvPr id="86" name="Google Shape;86;p13"/>
          <p:cNvSpPr txBox="1"/>
          <p:nvPr/>
        </p:nvSpPr>
        <p:spPr>
          <a:xfrm>
            <a:off x="2753243" y="5185687"/>
            <a:ext cx="6140613" cy="1015622"/>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latin typeface="Century Gothic" panose="020B0502020202020204" pitchFamily="34" charset="0"/>
                <a:ea typeface="Calibri"/>
                <a:cs typeface="Calibri"/>
                <a:sym typeface="Calibri"/>
              </a:rPr>
              <a:t>Sanjay B</a:t>
            </a:r>
            <a:r>
              <a:rPr lang="en-US" sz="2000" b="0" i="0" u="none" strike="noStrike" cap="none" dirty="0">
                <a:solidFill>
                  <a:schemeClr val="dk1"/>
                </a:solidFill>
                <a:latin typeface="Century Gothic" panose="020B0502020202020204" pitchFamily="34" charset="0"/>
                <a:ea typeface="Calibri"/>
                <a:cs typeface="Calibri"/>
                <a:sym typeface="Calibri"/>
              </a:rPr>
              <a:t>		CB.EN.U4AIE19056</a:t>
            </a:r>
            <a:endParaRPr lang="en-IN" sz="2000" dirty="0">
              <a:latin typeface="Century Gothic" panose="020B0502020202020204" pitchFamily="34" charset="0"/>
            </a:endParaRPr>
          </a:p>
          <a:p>
            <a:pPr marL="0" marR="0" lvl="0" indent="0" algn="ctr" rtl="0">
              <a:spcBef>
                <a:spcPts val="0"/>
              </a:spcBef>
              <a:spcAft>
                <a:spcPts val="0"/>
              </a:spcAft>
              <a:buNone/>
            </a:pPr>
            <a:r>
              <a:rPr lang="en-US" sz="2000" b="0" i="0" u="none" strike="noStrike" cap="none" dirty="0">
                <a:solidFill>
                  <a:schemeClr val="dk1"/>
                </a:solidFill>
                <a:latin typeface="Century Gothic" panose="020B0502020202020204" pitchFamily="34" charset="0"/>
                <a:ea typeface="Calibri"/>
                <a:cs typeface="Calibri"/>
                <a:sym typeface="Calibri"/>
              </a:rPr>
              <a:t>Sri Gokul Prazath</a:t>
            </a:r>
            <a:r>
              <a:rPr lang="en-IN" sz="2000" b="0" i="0" u="none" strike="noStrike" cap="none" dirty="0">
                <a:solidFill>
                  <a:schemeClr val="dk1"/>
                </a:solidFill>
                <a:latin typeface="Century Gothic" panose="020B0502020202020204" pitchFamily="34" charset="0"/>
                <a:ea typeface="Calibri"/>
                <a:cs typeface="Calibri"/>
                <a:sym typeface="Calibri"/>
              </a:rPr>
              <a:t>	CB.EN.U4AIE190</a:t>
            </a:r>
            <a:r>
              <a:rPr lang="en-IN" sz="2000" dirty="0">
                <a:solidFill>
                  <a:schemeClr val="dk1"/>
                </a:solidFill>
                <a:latin typeface="Century Gothic" panose="020B0502020202020204" pitchFamily="34" charset="0"/>
                <a:ea typeface="Calibri"/>
                <a:cs typeface="Calibri"/>
                <a:sym typeface="Calibri"/>
              </a:rPr>
              <a:t>62</a:t>
            </a:r>
            <a:endParaRPr lang="en-IN" sz="2000" dirty="0">
              <a:latin typeface="Century Gothic" panose="020B0502020202020204" pitchFamily="34" charset="0"/>
            </a:endParaRPr>
          </a:p>
          <a:p>
            <a:pPr marL="0" marR="0" lvl="0" indent="0" algn="ctr" rtl="0">
              <a:spcBef>
                <a:spcPts val="0"/>
              </a:spcBef>
              <a:spcAft>
                <a:spcPts val="0"/>
              </a:spcAft>
              <a:buNone/>
            </a:pPr>
            <a:r>
              <a:rPr lang="en-US" sz="2000" b="0" i="0" u="none" strike="noStrike" cap="none" dirty="0">
                <a:solidFill>
                  <a:schemeClr val="dk1"/>
                </a:solidFill>
                <a:latin typeface="Century Gothic" panose="020B0502020202020204" pitchFamily="34" charset="0"/>
                <a:ea typeface="Calibri"/>
                <a:cs typeface="Calibri"/>
                <a:sym typeface="Calibri"/>
              </a:rPr>
              <a:t>Logesh. V		CB.EN.U4AIE19073</a:t>
            </a:r>
            <a:endParaRPr sz="2000" dirty="0">
              <a:latin typeface="Century Gothic" panose="020B0502020202020204" pitchFamily="34" charset="0"/>
            </a:endParaRPr>
          </a:p>
        </p:txBody>
      </p:sp>
      <p:sp>
        <p:nvSpPr>
          <p:cNvPr id="3" name="TextBox 2">
            <a:extLst>
              <a:ext uri="{FF2B5EF4-FFF2-40B4-BE49-F238E27FC236}">
                <a16:creationId xmlns:a16="http://schemas.microsoft.com/office/drawing/2014/main" id="{0CB8F01D-9F0A-1AFB-2FCC-76092D4716F4}"/>
              </a:ext>
            </a:extLst>
          </p:cNvPr>
          <p:cNvSpPr txBox="1"/>
          <p:nvPr/>
        </p:nvSpPr>
        <p:spPr>
          <a:xfrm>
            <a:off x="2877550" y="3968167"/>
            <a:ext cx="6097464" cy="523220"/>
          </a:xfrm>
          <a:prstGeom prst="rect">
            <a:avLst/>
          </a:prstGeom>
          <a:noFill/>
        </p:spPr>
        <p:txBody>
          <a:bodyPr wrap="square">
            <a:spAutoFit/>
          </a:bodyPr>
          <a:lstStyle/>
          <a:p>
            <a:pPr marL="457200" lvl="0" indent="-317500" algn="ctr" rtl="0">
              <a:lnSpc>
                <a:spcPct val="100000"/>
              </a:lnSpc>
              <a:spcBef>
                <a:spcPts val="0"/>
              </a:spcBef>
              <a:spcAft>
                <a:spcPts val="0"/>
              </a:spcAft>
              <a:buClr>
                <a:schemeClr val="lt2"/>
              </a:buClr>
              <a:buSzPts val="2800"/>
              <a:buNone/>
            </a:pPr>
            <a:r>
              <a:rPr lang="en-US" sz="1400" dirty="0">
                <a:latin typeface="Times New Roman"/>
                <a:ea typeface="Times New Roman"/>
                <a:cs typeface="Times New Roman"/>
                <a:sym typeface="Times New Roman"/>
              </a:rPr>
              <a:t>Center for Computational Engineering and Networking,</a:t>
            </a:r>
            <a:endParaRPr lang="en-US" dirty="0"/>
          </a:p>
          <a:p>
            <a:pPr marL="457200" lvl="0" indent="-317500" algn="ctr" rtl="0">
              <a:lnSpc>
                <a:spcPct val="100000"/>
              </a:lnSpc>
              <a:spcBef>
                <a:spcPts val="0"/>
              </a:spcBef>
              <a:spcAft>
                <a:spcPts val="0"/>
              </a:spcAft>
              <a:buClr>
                <a:schemeClr val="lt2"/>
              </a:buClr>
              <a:buSzPts val="2800"/>
              <a:buNone/>
            </a:pPr>
            <a:r>
              <a:rPr lang="en-US" sz="1400" dirty="0">
                <a:latin typeface="Times New Roman"/>
                <a:ea typeface="Times New Roman"/>
                <a:cs typeface="Times New Roman"/>
                <a:sym typeface="Times New Roman"/>
              </a:rPr>
              <a:t>Amrita School of Engineering, Coimbatore, Tamil Nadu, India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760359" y="602801"/>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a:latin typeface="Times New Roman" panose="02020603050405020304" pitchFamily="18" charset="0"/>
                <a:cs typeface="Times New Roman" panose="02020603050405020304" pitchFamily="18" charset="0"/>
              </a:rPr>
              <a:t>Objectives</a:t>
            </a:r>
            <a:endParaRPr sz="4400" dirty="0">
              <a:latin typeface="Times New Roman" panose="02020603050405020304" pitchFamily="18" charset="0"/>
              <a:cs typeface="Times New Roman" panose="02020603050405020304" pitchFamily="18" charset="0"/>
            </a:endParaRPr>
          </a:p>
        </p:txBody>
      </p:sp>
      <p:sp>
        <p:nvSpPr>
          <p:cNvPr id="133" name="Google Shape;133;p21"/>
          <p:cNvSpPr txBox="1">
            <a:spLocks noGrp="1"/>
          </p:cNvSpPr>
          <p:nvPr>
            <p:ph idx="1"/>
          </p:nvPr>
        </p:nvSpPr>
        <p:spPr>
          <a:xfrm>
            <a:off x="838200" y="1825625"/>
            <a:ext cx="10439400" cy="1325563"/>
          </a:xfrm>
          <a:prstGeom prst="rect">
            <a:avLst/>
          </a:prstGeom>
          <a:noFill/>
          <a:ln>
            <a:noFill/>
          </a:ln>
        </p:spPr>
        <p:txBody>
          <a:bodyPr spcFirstLastPara="1" wrap="square" lIns="91425" tIns="45700" rIns="91425" bIns="45700" anchor="t" anchorCtr="0">
            <a:normAutofit lnSpcReduction="10000"/>
          </a:bodyPr>
          <a:lstStyle/>
          <a:p>
            <a:pPr marL="0" indent="0">
              <a:lnSpc>
                <a:spcPct val="100000"/>
              </a:lnSpc>
              <a:buSzPts val="1100"/>
              <a:buNone/>
            </a:pPr>
            <a:r>
              <a:rPr lang="en-US" sz="2400" dirty="0">
                <a:solidFill>
                  <a:srgbClr val="000000"/>
                </a:solidFill>
                <a:latin typeface="Times New Roman"/>
                <a:cs typeface="Times New Roman"/>
                <a:sym typeface="Arial"/>
              </a:rPr>
              <a:t>To develop an anomaly detection model </a:t>
            </a:r>
            <a:r>
              <a:rPr lang="en-IN" sz="2400" dirty="0">
                <a:solidFill>
                  <a:srgbClr val="000000"/>
                </a:solidFill>
                <a:latin typeface="Times New Roman"/>
                <a:cs typeface="Times New Roman"/>
                <a:sym typeface="Arial"/>
              </a:rPr>
              <a:t>sequences using Deep learning and Machine learning with various transformer based features by considering high class imbalance into account.</a:t>
            </a:r>
          </a:p>
          <a:p>
            <a:pPr marL="0" indent="0">
              <a:lnSpc>
                <a:spcPct val="100000"/>
              </a:lnSpc>
              <a:buSzPts val="1100"/>
              <a:buNone/>
            </a:pPr>
            <a:endParaRPr sz="2400" dirty="0">
              <a:solidFill>
                <a:srgbClr val="000000"/>
              </a:solidFill>
              <a:latin typeface="Times New Roman"/>
              <a:cs typeface="Times New Roman"/>
              <a:sym typeface="Arial"/>
            </a:endParaRPr>
          </a:p>
        </p:txBody>
      </p:sp>
      <p:sp>
        <p:nvSpPr>
          <p:cNvPr id="3" name="TextBox 2">
            <a:extLst>
              <a:ext uri="{FF2B5EF4-FFF2-40B4-BE49-F238E27FC236}">
                <a16:creationId xmlns:a16="http://schemas.microsoft.com/office/drawing/2014/main" id="{9524A27E-8096-126D-8E9C-9596DA45C57C}"/>
              </a:ext>
            </a:extLst>
          </p:cNvPr>
          <p:cNvSpPr txBox="1"/>
          <p:nvPr/>
        </p:nvSpPr>
        <p:spPr>
          <a:xfrm>
            <a:off x="838200" y="3706813"/>
            <a:ext cx="10675375" cy="1328569"/>
          </a:xfrm>
          <a:prstGeom prst="rect">
            <a:avLst/>
          </a:prstGeom>
          <a:noFill/>
        </p:spPr>
        <p:txBody>
          <a:bodyPr wrap="square">
            <a:spAutoFit/>
          </a:bodyPr>
          <a:lstStyle/>
          <a:p>
            <a:pPr marL="0" lvl="0" indent="0" algn="l" rtl="0">
              <a:spcBef>
                <a:spcPts val="1000"/>
              </a:spcBef>
              <a:spcAft>
                <a:spcPts val="0"/>
              </a:spcAft>
              <a:buNone/>
            </a:pPr>
            <a:r>
              <a:rPr lang="en-US" sz="2400" b="1" dirty="0">
                <a:latin typeface="Times New Roman"/>
                <a:ea typeface="Times New Roman"/>
                <a:cs typeface="Times New Roman"/>
                <a:sym typeface="Times New Roman"/>
              </a:rPr>
              <a:t>Challenge:</a:t>
            </a:r>
          </a:p>
          <a:p>
            <a:pPr marL="0" lvl="0" indent="0" algn="l" rtl="0">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Since the dataset is biased it would be difficult for the models to distinguish between normal and anomaly labels.</a:t>
            </a:r>
            <a:endParaRPr lang="en-US" sz="20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B75E-40F1-5685-608E-CBFCF8CC4966}"/>
              </a:ext>
            </a:extLst>
          </p:cNvPr>
          <p:cNvSpPr>
            <a:spLocks noGrp="1"/>
          </p:cNvSpPr>
          <p:nvPr>
            <p:ph type="title"/>
          </p:nvPr>
        </p:nvSpPr>
        <p:spPr>
          <a:xfrm>
            <a:off x="760359" y="559498"/>
            <a:ext cx="9720072" cy="1499616"/>
          </a:xfrm>
        </p:spPr>
        <p:txBody>
          <a:bodyPr>
            <a:normAutofit/>
          </a:bodyPr>
          <a:lstStyle/>
          <a:p>
            <a:r>
              <a:rPr lang="en-US" sz="4400" dirty="0">
                <a:latin typeface="Times New Roman" panose="02020603050405020304" pitchFamily="18" charset="0"/>
                <a:cs typeface="Times New Roman" panose="02020603050405020304" pitchFamily="18" charset="0"/>
              </a:rPr>
              <a:t>Preliminary Approaches</a:t>
            </a:r>
            <a:endParaRPr lang="en-IN" sz="4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2F2A64C-01DB-E24A-AEBF-58906B4E45F3}"/>
              </a:ext>
            </a:extLst>
          </p:cNvPr>
          <p:cNvGraphicFramePr>
            <a:graphicFrameLocks noGrp="1"/>
          </p:cNvGraphicFramePr>
          <p:nvPr>
            <p:extLst>
              <p:ext uri="{D42A27DB-BD31-4B8C-83A1-F6EECF244321}">
                <p14:modId xmlns:p14="http://schemas.microsoft.com/office/powerpoint/2010/main" val="4124603324"/>
              </p:ext>
            </p:extLst>
          </p:nvPr>
        </p:nvGraphicFramePr>
        <p:xfrm>
          <a:off x="760359" y="1808849"/>
          <a:ext cx="10060686" cy="4489653"/>
        </p:xfrm>
        <a:graphic>
          <a:graphicData uri="http://schemas.openxmlformats.org/drawingml/2006/table">
            <a:tbl>
              <a:tblPr firstRow="1" bandRow="1">
                <a:tableStyleId>{753DE1AE-FBD0-41B5-A111-0DF8E0E16DF2}</a:tableStyleId>
              </a:tblPr>
              <a:tblGrid>
                <a:gridCol w="3353562">
                  <a:extLst>
                    <a:ext uri="{9D8B030D-6E8A-4147-A177-3AD203B41FA5}">
                      <a16:colId xmlns:a16="http://schemas.microsoft.com/office/drawing/2014/main" val="3769540086"/>
                    </a:ext>
                  </a:extLst>
                </a:gridCol>
                <a:gridCol w="3353562">
                  <a:extLst>
                    <a:ext uri="{9D8B030D-6E8A-4147-A177-3AD203B41FA5}">
                      <a16:colId xmlns:a16="http://schemas.microsoft.com/office/drawing/2014/main" val="2200245032"/>
                    </a:ext>
                  </a:extLst>
                </a:gridCol>
                <a:gridCol w="3353562">
                  <a:extLst>
                    <a:ext uri="{9D8B030D-6E8A-4147-A177-3AD203B41FA5}">
                      <a16:colId xmlns:a16="http://schemas.microsoft.com/office/drawing/2014/main" val="3239638207"/>
                    </a:ext>
                  </a:extLst>
                </a:gridCol>
              </a:tblGrid>
              <a:tr h="514727">
                <a:tc>
                  <a:txBody>
                    <a:bodyPr/>
                    <a:lstStyle/>
                    <a:p>
                      <a:pPr algn="ctr"/>
                      <a:r>
                        <a:rPr lang="en-US" sz="1600" dirty="0">
                          <a:latin typeface="Times New Roman" panose="02020603050405020304" pitchFamily="18" charset="0"/>
                          <a:cs typeface="Times New Roman" panose="02020603050405020304" pitchFamily="18" charset="0"/>
                        </a:rPr>
                        <a:t>Approach</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Result</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Reason</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5377"/>
                  </a:ext>
                </a:extLst>
              </a:tr>
              <a:tr h="530957">
                <a:tc>
                  <a:txBody>
                    <a:bodyPr/>
                    <a:lstStyle/>
                    <a:p>
                      <a:r>
                        <a:rPr lang="en-US" sz="1600" b="1" dirty="0">
                          <a:latin typeface="Times New Roman"/>
                          <a:cs typeface="Times New Roman"/>
                        </a:rPr>
                        <a:t>Bert Model Trainer</a:t>
                      </a:r>
                      <a:endParaRPr lang="en-IN" sz="1600" dirty="0"/>
                    </a:p>
                  </a:txBody>
                  <a:tcPr anchor="ctr"/>
                </a:tc>
                <a:tc>
                  <a:txBody>
                    <a:bodyPr/>
                    <a:lstStyle/>
                    <a:p>
                      <a:endParaRPr lang="en-IN" sz="1600" dirty="0"/>
                    </a:p>
                  </a:txBody>
                  <a:tcPr anchor="ctr"/>
                </a:tc>
                <a:tc>
                  <a:txBody>
                    <a:bodyPr/>
                    <a:lstStyle/>
                    <a:p>
                      <a:r>
                        <a:rPr lang="en-US" sz="1600" dirty="0"/>
                        <a:t>Data Imbalance</a:t>
                      </a:r>
                      <a:endParaRPr lang="en-IN" sz="1600" dirty="0"/>
                    </a:p>
                  </a:txBody>
                  <a:tcPr anchor="ctr"/>
                </a:tc>
                <a:extLst>
                  <a:ext uri="{0D108BD9-81ED-4DB2-BD59-A6C34878D82A}">
                    <a16:rowId xmlns:a16="http://schemas.microsoft.com/office/drawing/2014/main" val="3999370235"/>
                  </a:ext>
                </a:extLst>
              </a:tr>
              <a:tr h="567141">
                <a:tc>
                  <a:txBody>
                    <a:bodyPr/>
                    <a:lstStyle/>
                    <a:p>
                      <a:r>
                        <a:rPr lang="en-US" sz="1600" b="1" dirty="0">
                          <a:latin typeface="Times New Roman"/>
                          <a:cs typeface="Times New Roman"/>
                        </a:rPr>
                        <a:t>Bert Feature Extraction</a:t>
                      </a:r>
                      <a:endParaRPr lang="en-IN" sz="1600" dirty="0"/>
                    </a:p>
                  </a:txBody>
                  <a:tcPr anchor="ctr"/>
                </a:tc>
                <a:tc>
                  <a:txBody>
                    <a:bodyPr/>
                    <a:lstStyle/>
                    <a:p>
                      <a:endParaRPr lang="en-IN" sz="1600" dirty="0"/>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Data Imbalance</a:t>
                      </a:r>
                      <a:endParaRPr lang="en-IN" sz="1600" dirty="0"/>
                    </a:p>
                  </a:txBody>
                  <a:tcPr anchor="ctr"/>
                </a:tc>
                <a:extLst>
                  <a:ext uri="{0D108BD9-81ED-4DB2-BD59-A6C34878D82A}">
                    <a16:rowId xmlns:a16="http://schemas.microsoft.com/office/drawing/2014/main" val="2753114047"/>
                  </a:ext>
                </a:extLst>
              </a:tr>
              <a:tr h="7192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atin typeface="Times New Roman"/>
                          <a:cs typeface="Times New Roman"/>
                        </a:rPr>
                        <a:t>Oversampling Features</a:t>
                      </a:r>
                      <a:endParaRPr lang="en-US" sz="1600" dirty="0">
                        <a:latin typeface="Times New Roman"/>
                        <a:cs typeface="Times New Roman"/>
                      </a:endParaRPr>
                    </a:p>
                    <a:p>
                      <a:endParaRPr lang="en-IN" sz="1600" dirty="0"/>
                    </a:p>
                  </a:txBody>
                  <a:tcPr anchor="ctr"/>
                </a:tc>
                <a:tc>
                  <a:txBody>
                    <a:bodyPr/>
                    <a:lstStyle/>
                    <a:p>
                      <a:endParaRPr lang="en-IN" sz="1600" dirty="0"/>
                    </a:p>
                  </a:txBody>
                  <a:tcPr anchor="ctr"/>
                </a:tc>
                <a:tc>
                  <a:txBody>
                    <a:bodyPr/>
                    <a:lstStyle/>
                    <a:p>
                      <a:r>
                        <a:rPr lang="en-US" sz="1600" dirty="0"/>
                        <a:t>Due to </a:t>
                      </a:r>
                      <a:r>
                        <a:rPr lang="en-US" sz="1600" dirty="0" err="1"/>
                        <a:t>upsampling</a:t>
                      </a:r>
                      <a:r>
                        <a:rPr lang="en-US" sz="1600" dirty="0"/>
                        <a:t> better results</a:t>
                      </a:r>
                      <a:endParaRPr lang="en-IN" sz="1600" dirty="0"/>
                    </a:p>
                  </a:txBody>
                  <a:tcPr anchor="ctr"/>
                </a:tc>
                <a:extLst>
                  <a:ext uri="{0D108BD9-81ED-4DB2-BD59-A6C34878D82A}">
                    <a16:rowId xmlns:a16="http://schemas.microsoft.com/office/drawing/2014/main" val="3973466963"/>
                  </a:ext>
                </a:extLst>
              </a:tr>
              <a:tr h="7192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atin typeface="Times New Roman"/>
                          <a:cs typeface="Times New Roman"/>
                        </a:rPr>
                        <a:t>Extending ML Implementations on Entire data</a:t>
                      </a:r>
                    </a:p>
                  </a:txBody>
                  <a:tcPr anchor="ctr"/>
                </a:tc>
                <a:tc>
                  <a:txBody>
                    <a:bodyPr/>
                    <a:lstStyle/>
                    <a:p>
                      <a:endParaRPr lang="en-IN" sz="1600"/>
                    </a:p>
                  </a:txBody>
                  <a:tcPr anchor="ctr"/>
                </a:tc>
                <a:tc>
                  <a:txBody>
                    <a:bodyPr/>
                    <a:lstStyle/>
                    <a:p>
                      <a:r>
                        <a:rPr lang="en-US" sz="1600" dirty="0"/>
                        <a:t>Some provide better result while other provides poor results</a:t>
                      </a:r>
                      <a:endParaRPr lang="en-IN" sz="1600" dirty="0"/>
                    </a:p>
                  </a:txBody>
                  <a:tcPr anchor="ctr"/>
                </a:tc>
                <a:extLst>
                  <a:ext uri="{0D108BD9-81ED-4DB2-BD59-A6C34878D82A}">
                    <a16:rowId xmlns:a16="http://schemas.microsoft.com/office/drawing/2014/main" val="2954363758"/>
                  </a:ext>
                </a:extLst>
              </a:tr>
              <a:tr h="7192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atin typeface="Times New Roman"/>
                          <a:cs typeface="Times New Roman"/>
                        </a:rPr>
                        <a:t>DL approaches on Bert Features</a:t>
                      </a:r>
                    </a:p>
                    <a:p>
                      <a:endParaRPr lang="en-IN" sz="1600" dirty="0"/>
                    </a:p>
                  </a:txBody>
                  <a:tcPr anchor="ctr"/>
                </a:tc>
                <a:tc>
                  <a:txBody>
                    <a:bodyPr/>
                    <a:lstStyle/>
                    <a:p>
                      <a:endParaRPr lang="en-IN" sz="1600" dirty="0"/>
                    </a:p>
                  </a:txBody>
                  <a:tcPr anchor="ctr"/>
                </a:tc>
                <a:tc>
                  <a:txBody>
                    <a:bodyPr/>
                    <a:lstStyle/>
                    <a:p>
                      <a:r>
                        <a:rPr lang="en-US" sz="1600" dirty="0"/>
                        <a:t>Better results</a:t>
                      </a:r>
                      <a:endParaRPr lang="en-IN" sz="1600" dirty="0"/>
                    </a:p>
                  </a:txBody>
                  <a:tcPr anchor="ctr"/>
                </a:tc>
                <a:extLst>
                  <a:ext uri="{0D108BD9-81ED-4DB2-BD59-A6C34878D82A}">
                    <a16:rowId xmlns:a16="http://schemas.microsoft.com/office/drawing/2014/main" val="2901563517"/>
                  </a:ext>
                </a:extLst>
              </a:tr>
              <a:tr h="7192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atin typeface="Times New Roman"/>
                          <a:cs typeface="Times New Roman"/>
                        </a:rPr>
                        <a:t>DL  and ML approaches on Text Tokenized vectors</a:t>
                      </a:r>
                    </a:p>
                  </a:txBody>
                  <a:tcPr anchor="ctr"/>
                </a:tc>
                <a:tc>
                  <a:txBody>
                    <a:bodyPr/>
                    <a:lstStyle/>
                    <a:p>
                      <a:endParaRPr lang="en-IN" sz="1600"/>
                    </a:p>
                  </a:txBody>
                  <a:tcPr anchor="ctr"/>
                </a:tc>
                <a:tc>
                  <a:txBody>
                    <a:bodyPr/>
                    <a:lstStyle/>
                    <a:p>
                      <a:r>
                        <a:rPr lang="en-US" sz="1600" dirty="0"/>
                        <a:t>Best results compared to all</a:t>
                      </a:r>
                      <a:endParaRPr lang="en-IN" sz="1600" dirty="0"/>
                    </a:p>
                  </a:txBody>
                  <a:tcPr anchor="ctr"/>
                </a:tc>
                <a:extLst>
                  <a:ext uri="{0D108BD9-81ED-4DB2-BD59-A6C34878D82A}">
                    <a16:rowId xmlns:a16="http://schemas.microsoft.com/office/drawing/2014/main" val="3764516688"/>
                  </a:ext>
                </a:extLst>
              </a:tr>
            </a:tbl>
          </a:graphicData>
        </a:graphic>
      </p:graphicFrame>
      <p:pic>
        <p:nvPicPr>
          <p:cNvPr id="9" name="Graphic 8" descr="Checkmark">
            <a:extLst>
              <a:ext uri="{FF2B5EF4-FFF2-40B4-BE49-F238E27FC236}">
                <a16:creationId xmlns:a16="http://schemas.microsoft.com/office/drawing/2014/main" id="{CD8B14EB-C933-EA8A-38DE-1C46212E50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9563" y="3516961"/>
            <a:ext cx="346435" cy="346435"/>
          </a:xfrm>
          <a:prstGeom prst="rect">
            <a:avLst/>
          </a:prstGeom>
        </p:spPr>
      </p:pic>
      <p:pic>
        <p:nvPicPr>
          <p:cNvPr id="10" name="Graphic 9" descr="Checkmark">
            <a:extLst>
              <a:ext uri="{FF2B5EF4-FFF2-40B4-BE49-F238E27FC236}">
                <a16:creationId xmlns:a16="http://schemas.microsoft.com/office/drawing/2014/main" id="{169DDFD7-2DE1-7DFE-CF24-0E5AFC7351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9562" y="4988553"/>
            <a:ext cx="346435" cy="346435"/>
          </a:xfrm>
          <a:prstGeom prst="rect">
            <a:avLst/>
          </a:prstGeom>
        </p:spPr>
      </p:pic>
      <p:pic>
        <p:nvPicPr>
          <p:cNvPr id="11" name="Graphic 10" descr="Checkmark">
            <a:extLst>
              <a:ext uri="{FF2B5EF4-FFF2-40B4-BE49-F238E27FC236}">
                <a16:creationId xmlns:a16="http://schemas.microsoft.com/office/drawing/2014/main" id="{0FD28FBC-EC8B-966A-7ADB-AE5B19B98D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9561" y="5658472"/>
            <a:ext cx="346435" cy="346435"/>
          </a:xfrm>
          <a:prstGeom prst="rect">
            <a:avLst/>
          </a:prstGeom>
        </p:spPr>
      </p:pic>
      <p:sp>
        <p:nvSpPr>
          <p:cNvPr id="13" name="Multiplication Sign 12">
            <a:extLst>
              <a:ext uri="{FF2B5EF4-FFF2-40B4-BE49-F238E27FC236}">
                <a16:creationId xmlns:a16="http://schemas.microsoft.com/office/drawing/2014/main" id="{93A3A54B-F33B-BA75-D640-E7BA172F539A}"/>
              </a:ext>
            </a:extLst>
          </p:cNvPr>
          <p:cNvSpPr/>
          <p:nvPr/>
        </p:nvSpPr>
        <p:spPr>
          <a:xfrm>
            <a:off x="5749565" y="2354574"/>
            <a:ext cx="346435" cy="263950"/>
          </a:xfrm>
          <a:prstGeom prst="mathMultiply">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Multiplication Sign 13">
            <a:extLst>
              <a:ext uri="{FF2B5EF4-FFF2-40B4-BE49-F238E27FC236}">
                <a16:creationId xmlns:a16="http://schemas.microsoft.com/office/drawing/2014/main" id="{BA8EF349-B270-DD60-84A4-3F4CFE4ADD3A}"/>
              </a:ext>
            </a:extLst>
          </p:cNvPr>
          <p:cNvSpPr/>
          <p:nvPr/>
        </p:nvSpPr>
        <p:spPr>
          <a:xfrm>
            <a:off x="5749564" y="2971382"/>
            <a:ext cx="346435" cy="263950"/>
          </a:xfrm>
          <a:prstGeom prst="mathMultiply">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Minus Sign 14">
            <a:extLst>
              <a:ext uri="{FF2B5EF4-FFF2-40B4-BE49-F238E27FC236}">
                <a16:creationId xmlns:a16="http://schemas.microsoft.com/office/drawing/2014/main" id="{B9AC7C75-DC2A-35AB-C495-8D1BE9CC25CF}"/>
              </a:ext>
            </a:extLst>
          </p:cNvPr>
          <p:cNvSpPr/>
          <p:nvPr/>
        </p:nvSpPr>
        <p:spPr>
          <a:xfrm>
            <a:off x="5749562" y="4399935"/>
            <a:ext cx="346435" cy="93934"/>
          </a:xfrm>
          <a:prstGeom prst="mathMinus">
            <a:avLst/>
          </a:prstGeom>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356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1774416" y="338236"/>
            <a:ext cx="8229600" cy="7016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sz="4000" dirty="0">
                <a:latin typeface="Times New Roman"/>
                <a:ea typeface="Times New Roman"/>
                <a:cs typeface="Times New Roman"/>
                <a:sym typeface="Times New Roman"/>
              </a:rPr>
              <a:t>Dataset Description-HDFS</a:t>
            </a:r>
            <a:endParaRPr sz="4000" dirty="0"/>
          </a:p>
        </p:txBody>
      </p:sp>
      <p:sp>
        <p:nvSpPr>
          <p:cNvPr id="139" name="Google Shape;139;p22"/>
          <p:cNvSpPr txBox="1">
            <a:spLocks noGrp="1"/>
          </p:cNvSpPr>
          <p:nvPr>
            <p:ph idx="1"/>
          </p:nvPr>
        </p:nvSpPr>
        <p:spPr>
          <a:xfrm>
            <a:off x="747867" y="1227343"/>
            <a:ext cx="10553700" cy="53768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000" dirty="0">
                <a:latin typeface="Times New Roman"/>
                <a:ea typeface="Times New Roman"/>
                <a:cs typeface="Times New Roman"/>
                <a:sym typeface="Times New Roman"/>
              </a:rPr>
              <a:t>Dataset is collected from GitHub user @Zhujiem for his project.</a:t>
            </a:r>
          </a:p>
          <a:p>
            <a:pPr marL="228600" lvl="0" indent="-228600" algn="l" rtl="0">
              <a:lnSpc>
                <a:spcPct val="90000"/>
              </a:lnSpc>
              <a:spcBef>
                <a:spcPts val="0"/>
              </a:spcBef>
              <a:spcAft>
                <a:spcPts val="0"/>
              </a:spcAft>
              <a:buClr>
                <a:schemeClr val="dk1"/>
              </a:buClr>
              <a:buSzPts val="2400"/>
              <a:buChar char="•"/>
            </a:pPr>
            <a:r>
              <a:rPr lang="en-US" sz="2000" b="0" i="0" dirty="0">
                <a:latin typeface="Times New Roman"/>
                <a:ea typeface="Times New Roman"/>
                <a:cs typeface="Times New Roman"/>
                <a:sym typeface="Times New Roman"/>
              </a:rPr>
              <a:t>A collection of system log datasets for log analysis research.</a:t>
            </a:r>
            <a:r>
              <a:rPr lang="en-US" sz="2400" b="0" i="0" dirty="0">
                <a:ea typeface="Times New Roman"/>
              </a:rPr>
              <a:t> </a:t>
            </a:r>
          </a:p>
          <a:p>
            <a:pPr marL="228600" lvl="0" indent="-228600" algn="l" rtl="0">
              <a:lnSpc>
                <a:spcPct val="90000"/>
              </a:lnSpc>
              <a:spcBef>
                <a:spcPts val="0"/>
              </a:spcBef>
              <a:spcAft>
                <a:spcPts val="0"/>
              </a:spcAft>
              <a:buClr>
                <a:schemeClr val="dk1"/>
              </a:buClr>
              <a:buSzPts val="2400"/>
              <a:buChar char="•"/>
            </a:pPr>
            <a:r>
              <a:rPr lang="en-US" sz="2000" dirty="0">
                <a:latin typeface="Times New Roman"/>
                <a:ea typeface="Times New Roman"/>
                <a:cs typeface="Times New Roman"/>
                <a:sym typeface="Times New Roman"/>
              </a:rPr>
              <a:t>Dataset used in this project is HDFS (</a:t>
            </a:r>
            <a:r>
              <a:rPr lang="en-US" sz="2000" dirty="0">
                <a:latin typeface="Times New Roman"/>
                <a:cs typeface="Times New Roman"/>
              </a:rPr>
              <a:t>Hadoop distributed file system log)</a:t>
            </a:r>
            <a:r>
              <a:rPr lang="en-US" sz="2000" dirty="0">
                <a:latin typeface="Times New Roman"/>
                <a:cs typeface="Times New Roman"/>
                <a:sym typeface="Times New Roman"/>
              </a:rPr>
              <a:t>. collected from more than 200 Amazon EC2 nodes. A program execution in the HDFS system, e.g., writing a file and</a:t>
            </a:r>
          </a:p>
          <a:p>
            <a:pPr marL="228600" lvl="0" indent="-228600" algn="l" rtl="0">
              <a:lnSpc>
                <a:spcPct val="90000"/>
              </a:lnSpc>
              <a:spcBef>
                <a:spcPts val="0"/>
              </a:spcBef>
              <a:spcAft>
                <a:spcPts val="0"/>
              </a:spcAft>
              <a:buClr>
                <a:schemeClr val="dk1"/>
              </a:buClr>
              <a:buSzPts val="2400"/>
              <a:buChar char="•"/>
            </a:pPr>
            <a:r>
              <a:rPr lang="en-US" sz="2000" dirty="0">
                <a:latin typeface="Times New Roman"/>
                <a:cs typeface="Times New Roman"/>
                <a:sym typeface="Times New Roman"/>
              </a:rPr>
              <a:t>then closing it, usually involves a block of logs.</a:t>
            </a:r>
            <a:endParaRPr sz="2000" dirty="0">
              <a:latin typeface="Times New Roman"/>
              <a:cs typeface="Times New Roman"/>
              <a:sym typeface="Times New Roman"/>
            </a:endParaRPr>
          </a:p>
        </p:txBody>
      </p:sp>
      <p:graphicFrame>
        <p:nvGraphicFramePr>
          <p:cNvPr id="140" name="Google Shape;140;p22"/>
          <p:cNvGraphicFramePr/>
          <p:nvPr>
            <p:extLst>
              <p:ext uri="{D42A27DB-BD31-4B8C-83A1-F6EECF244321}">
                <p14:modId xmlns:p14="http://schemas.microsoft.com/office/powerpoint/2010/main" val="1948450546"/>
              </p:ext>
            </p:extLst>
          </p:nvPr>
        </p:nvGraphicFramePr>
        <p:xfrm>
          <a:off x="890433" y="2749265"/>
          <a:ext cx="9255759" cy="731540"/>
        </p:xfrm>
        <a:graphic>
          <a:graphicData uri="http://schemas.openxmlformats.org/drawingml/2006/table">
            <a:tbl>
              <a:tblPr firstRow="1" bandRow="1">
                <a:noFill/>
                <a:tableStyleId>{753DE1AE-FBD0-41B5-A111-0DF8E0E16DF2}</a:tableStyleId>
              </a:tblPr>
              <a:tblGrid>
                <a:gridCol w="3085253">
                  <a:extLst>
                    <a:ext uri="{9D8B030D-6E8A-4147-A177-3AD203B41FA5}">
                      <a16:colId xmlns:a16="http://schemas.microsoft.com/office/drawing/2014/main" val="20000"/>
                    </a:ext>
                  </a:extLst>
                </a:gridCol>
                <a:gridCol w="3085253">
                  <a:extLst>
                    <a:ext uri="{9D8B030D-6E8A-4147-A177-3AD203B41FA5}">
                      <a16:colId xmlns:a16="http://schemas.microsoft.com/office/drawing/2014/main" val="20002"/>
                    </a:ext>
                  </a:extLst>
                </a:gridCol>
                <a:gridCol w="3085253">
                  <a:extLst>
                    <a:ext uri="{9D8B030D-6E8A-4147-A177-3AD203B41FA5}">
                      <a16:colId xmlns:a16="http://schemas.microsoft.com/office/drawing/2014/main" val="20003"/>
                    </a:ext>
                  </a:extLst>
                </a:gridCol>
              </a:tblGrid>
              <a:tr h="322990">
                <a:tc>
                  <a:txBody>
                    <a:bodyPr/>
                    <a:lstStyle/>
                    <a:p>
                      <a:pPr marL="0" marR="0" lvl="0" indent="0" algn="l" rtl="0">
                        <a:spcBef>
                          <a:spcPts val="0"/>
                        </a:spcBef>
                        <a:spcAft>
                          <a:spcPts val="0"/>
                        </a:spcAft>
                        <a:buNone/>
                      </a:pPr>
                      <a:r>
                        <a:rPr lang="en-US" sz="1800" u="none" strike="noStrike" cap="none" dirty="0"/>
                        <a:t>DATASET</a:t>
                      </a:r>
                      <a:endParaRPr sz="1800" dirty="0"/>
                    </a:p>
                  </a:txBody>
                  <a:tcPr marL="91450" marR="91450" marT="45725" marB="45725"/>
                </a:tc>
                <a:tc>
                  <a:txBody>
                    <a:bodyPr/>
                    <a:lstStyle/>
                    <a:p>
                      <a:pPr marL="0" marR="0" lvl="0" indent="0" algn="l" rtl="0">
                        <a:spcBef>
                          <a:spcPts val="0"/>
                        </a:spcBef>
                        <a:spcAft>
                          <a:spcPts val="0"/>
                        </a:spcAft>
                        <a:buNone/>
                      </a:pPr>
                      <a:r>
                        <a:rPr lang="en-US" sz="1800" dirty="0"/>
                        <a:t>NO OF LOGS</a:t>
                      </a:r>
                      <a:endParaRPr sz="1800" dirty="0"/>
                    </a:p>
                  </a:txBody>
                  <a:tcPr marL="91450" marR="91450" marT="45725" marB="45725"/>
                </a:tc>
                <a:tc>
                  <a:txBody>
                    <a:bodyPr/>
                    <a:lstStyle/>
                    <a:p>
                      <a:pPr marL="0" marR="0" lvl="0" indent="0" algn="l" rtl="0">
                        <a:spcBef>
                          <a:spcPts val="0"/>
                        </a:spcBef>
                        <a:spcAft>
                          <a:spcPts val="0"/>
                        </a:spcAft>
                        <a:buNone/>
                      </a:pPr>
                      <a:r>
                        <a:rPr lang="en-US" sz="1800" dirty="0"/>
                        <a:t>SIZE</a:t>
                      </a:r>
                      <a:endParaRPr sz="1800" dirty="0"/>
                    </a:p>
                  </a:txBody>
                  <a:tcPr marL="91450" marR="91450" marT="45725" marB="45725"/>
                </a:tc>
                <a:extLst>
                  <a:ext uri="{0D108BD9-81ED-4DB2-BD59-A6C34878D82A}">
                    <a16:rowId xmlns:a16="http://schemas.microsoft.com/office/drawing/2014/main" val="10000"/>
                  </a:ext>
                </a:extLst>
              </a:tr>
              <a:tr h="322990">
                <a:tc>
                  <a:txBody>
                    <a:bodyPr/>
                    <a:lstStyle/>
                    <a:p>
                      <a:pPr marL="0" marR="0" lvl="0" indent="0" algn="l" rtl="0">
                        <a:spcBef>
                          <a:spcPts val="0"/>
                        </a:spcBef>
                        <a:spcAft>
                          <a:spcPts val="0"/>
                        </a:spcAft>
                        <a:buNone/>
                      </a:pPr>
                      <a:r>
                        <a:rPr lang="en-US" sz="1800" dirty="0"/>
                        <a:t>HDFS</a:t>
                      </a:r>
                      <a:endParaRPr dirty="0"/>
                    </a:p>
                  </a:txBody>
                  <a:tcPr marL="91450" marR="91450" marT="45725" marB="45725"/>
                </a:tc>
                <a:tc>
                  <a:txBody>
                    <a:bodyPr/>
                    <a:lstStyle/>
                    <a:p>
                      <a:pPr marL="0" marR="0" lvl="0" indent="0" algn="l" rtl="0">
                        <a:spcBef>
                          <a:spcPts val="0"/>
                        </a:spcBef>
                        <a:spcAft>
                          <a:spcPts val="0"/>
                        </a:spcAft>
                        <a:buNone/>
                      </a:pPr>
                      <a:r>
                        <a:rPr lang="en-IN" sz="1800" dirty="0"/>
                        <a:t>11,175,629</a:t>
                      </a:r>
                      <a:endParaRPr sz="1800" dirty="0"/>
                    </a:p>
                  </a:txBody>
                  <a:tcPr marL="91450" marR="91450" marT="45725" marB="45725"/>
                </a:tc>
                <a:tc>
                  <a:txBody>
                    <a:bodyPr/>
                    <a:lstStyle/>
                    <a:p>
                      <a:pPr marL="0" marR="0" lvl="0" indent="0" algn="l" rtl="0">
                        <a:spcBef>
                          <a:spcPts val="0"/>
                        </a:spcBef>
                        <a:spcAft>
                          <a:spcPts val="0"/>
                        </a:spcAft>
                        <a:buNone/>
                      </a:pPr>
                      <a:r>
                        <a:rPr lang="en-IN" sz="1800" dirty="0"/>
                        <a:t>1.47 GB</a:t>
                      </a:r>
                      <a:endParaRPr sz="1800" dirty="0"/>
                    </a:p>
                  </a:txBody>
                  <a:tcPr marL="91450" marR="91450" marT="45725" marB="45725"/>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13B99B08-2F54-E37E-98B0-AAFAF3361D38}"/>
              </a:ext>
            </a:extLst>
          </p:cNvPr>
          <p:cNvSpPr txBox="1"/>
          <p:nvPr/>
        </p:nvSpPr>
        <p:spPr>
          <a:xfrm>
            <a:off x="747867" y="3655569"/>
            <a:ext cx="10282698" cy="646331"/>
          </a:xfrm>
          <a:prstGeom prst="rect">
            <a:avLst/>
          </a:prstGeom>
          <a:noFill/>
        </p:spPr>
        <p:txBody>
          <a:bodyPr wrap="square">
            <a:spAutoFit/>
          </a:bodyPr>
          <a:lstStyle/>
          <a:p>
            <a:pPr marL="228600" indent="-228600">
              <a:lnSpc>
                <a:spcPct val="90000"/>
              </a:lnSpc>
              <a:buClr>
                <a:schemeClr val="dk1"/>
              </a:buClr>
              <a:buSzPts val="2400"/>
              <a:buFont typeface="Arial"/>
              <a:buChar char="•"/>
            </a:pPr>
            <a:r>
              <a:rPr lang="en-US" sz="2000" dirty="0">
                <a:solidFill>
                  <a:schemeClr val="dk1"/>
                </a:solidFill>
                <a:latin typeface="Times New Roman"/>
                <a:cs typeface="Times New Roman"/>
                <a:sym typeface="Times New Roman"/>
              </a:rPr>
              <a:t>In order to study the behavior of different models on the dataset, initially a part of the dataset has been taken (2000 number of logs with annotations)</a:t>
            </a:r>
          </a:p>
        </p:txBody>
      </p:sp>
      <p:graphicFrame>
        <p:nvGraphicFramePr>
          <p:cNvPr id="5" name="Google Shape;140;p22">
            <a:extLst>
              <a:ext uri="{FF2B5EF4-FFF2-40B4-BE49-F238E27FC236}">
                <a16:creationId xmlns:a16="http://schemas.microsoft.com/office/drawing/2014/main" id="{D8DCB633-9651-C809-4C4E-056E2BCBAAAD}"/>
              </a:ext>
            </a:extLst>
          </p:cNvPr>
          <p:cNvGraphicFramePr/>
          <p:nvPr>
            <p:extLst>
              <p:ext uri="{D42A27DB-BD31-4B8C-83A1-F6EECF244321}">
                <p14:modId xmlns:p14="http://schemas.microsoft.com/office/powerpoint/2010/main" val="4052896647"/>
              </p:ext>
            </p:extLst>
          </p:nvPr>
        </p:nvGraphicFramePr>
        <p:xfrm>
          <a:off x="890433" y="4391771"/>
          <a:ext cx="9255759" cy="783986"/>
        </p:xfrm>
        <a:graphic>
          <a:graphicData uri="http://schemas.openxmlformats.org/drawingml/2006/table">
            <a:tbl>
              <a:tblPr firstRow="1" bandRow="1">
                <a:noFill/>
                <a:tableStyleId>{753DE1AE-FBD0-41B5-A111-0DF8E0E16DF2}</a:tableStyleId>
              </a:tblPr>
              <a:tblGrid>
                <a:gridCol w="3085253">
                  <a:extLst>
                    <a:ext uri="{9D8B030D-6E8A-4147-A177-3AD203B41FA5}">
                      <a16:colId xmlns:a16="http://schemas.microsoft.com/office/drawing/2014/main" val="20000"/>
                    </a:ext>
                  </a:extLst>
                </a:gridCol>
                <a:gridCol w="3085253">
                  <a:extLst>
                    <a:ext uri="{9D8B030D-6E8A-4147-A177-3AD203B41FA5}">
                      <a16:colId xmlns:a16="http://schemas.microsoft.com/office/drawing/2014/main" val="20002"/>
                    </a:ext>
                  </a:extLst>
                </a:gridCol>
                <a:gridCol w="3085253">
                  <a:extLst>
                    <a:ext uri="{9D8B030D-6E8A-4147-A177-3AD203B41FA5}">
                      <a16:colId xmlns:a16="http://schemas.microsoft.com/office/drawing/2014/main" val="20003"/>
                    </a:ext>
                  </a:extLst>
                </a:gridCol>
              </a:tblGrid>
              <a:tr h="391993">
                <a:tc>
                  <a:txBody>
                    <a:bodyPr/>
                    <a:lstStyle/>
                    <a:p>
                      <a:pPr marL="0" marR="0" lvl="0" indent="0" algn="l" rtl="0">
                        <a:spcBef>
                          <a:spcPts val="0"/>
                        </a:spcBef>
                        <a:spcAft>
                          <a:spcPts val="0"/>
                        </a:spcAft>
                        <a:buNone/>
                      </a:pPr>
                      <a:r>
                        <a:rPr lang="en-IN" sz="1800" dirty="0"/>
                        <a:t>TOTAL</a:t>
                      </a:r>
                      <a:endParaRPr sz="1800" dirty="0"/>
                    </a:p>
                  </a:txBody>
                  <a:tcPr marL="91450" marR="91450" marT="45725" marB="45725"/>
                </a:tc>
                <a:tc>
                  <a:txBody>
                    <a:bodyPr/>
                    <a:lstStyle/>
                    <a:p>
                      <a:pPr marL="0" marR="0" lvl="0" indent="0" algn="l" rtl="0">
                        <a:spcBef>
                          <a:spcPts val="0"/>
                        </a:spcBef>
                        <a:spcAft>
                          <a:spcPts val="0"/>
                        </a:spcAft>
                        <a:buNone/>
                      </a:pPr>
                      <a:r>
                        <a:rPr lang="en-US" sz="1800" dirty="0"/>
                        <a:t>NO OF NORMAL LOGS</a:t>
                      </a:r>
                      <a:endParaRPr sz="1800" dirty="0"/>
                    </a:p>
                  </a:txBody>
                  <a:tcPr marL="91450" marR="91450" marT="45725" marB="45725"/>
                </a:tc>
                <a:tc>
                  <a:txBody>
                    <a:bodyPr/>
                    <a:lstStyle/>
                    <a:p>
                      <a:pPr marL="0" marR="0" lvl="0" indent="0" algn="l" rtl="0">
                        <a:spcBef>
                          <a:spcPts val="0"/>
                        </a:spcBef>
                        <a:spcAft>
                          <a:spcPts val="0"/>
                        </a:spcAft>
                        <a:buNone/>
                      </a:pPr>
                      <a:r>
                        <a:rPr lang="en-IN" sz="1800" dirty="0"/>
                        <a:t>NO OF ANOMOLY LOGS</a:t>
                      </a:r>
                      <a:endParaRPr sz="1800" dirty="0"/>
                    </a:p>
                  </a:txBody>
                  <a:tcPr marL="91450" marR="91450" marT="45725" marB="45725"/>
                </a:tc>
                <a:extLst>
                  <a:ext uri="{0D108BD9-81ED-4DB2-BD59-A6C34878D82A}">
                    <a16:rowId xmlns:a16="http://schemas.microsoft.com/office/drawing/2014/main" val="10000"/>
                  </a:ext>
                </a:extLst>
              </a:tr>
              <a:tr h="391993">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Calibri"/>
                          <a:cs typeface="Calibri"/>
                          <a:sym typeface="Arial"/>
                        </a:rPr>
                        <a:t>2000</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IN" sz="1800" dirty="0"/>
                        <a:t>1961</a:t>
                      </a:r>
                      <a:endParaRPr sz="1800" dirty="0"/>
                    </a:p>
                  </a:txBody>
                  <a:tcPr marL="91450" marR="91450" marT="45725" marB="45725"/>
                </a:tc>
                <a:tc>
                  <a:txBody>
                    <a:bodyPr/>
                    <a:lstStyle/>
                    <a:p>
                      <a:pPr marL="0" marR="0" lvl="0" indent="0" algn="l" rtl="0">
                        <a:spcBef>
                          <a:spcPts val="0"/>
                        </a:spcBef>
                        <a:spcAft>
                          <a:spcPts val="0"/>
                        </a:spcAft>
                        <a:buNone/>
                      </a:pPr>
                      <a:r>
                        <a:rPr lang="en-IN" sz="1800" dirty="0"/>
                        <a:t>69</a:t>
                      </a:r>
                      <a:endParaRPr sz="1800" dirty="0"/>
                    </a:p>
                  </a:txBody>
                  <a:tcPr marL="91450" marR="91450" marT="45725" marB="45725"/>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4BF839F5-236B-B5F2-93D8-21B06EB97837}"/>
              </a:ext>
            </a:extLst>
          </p:cNvPr>
          <p:cNvSpPr txBox="1"/>
          <p:nvPr/>
        </p:nvSpPr>
        <p:spPr>
          <a:xfrm>
            <a:off x="840351" y="5191007"/>
            <a:ext cx="10282698" cy="369332"/>
          </a:xfrm>
          <a:prstGeom prst="rect">
            <a:avLst/>
          </a:prstGeom>
          <a:noFill/>
        </p:spPr>
        <p:txBody>
          <a:bodyPr wrap="square">
            <a:spAutoFit/>
          </a:bodyPr>
          <a:lstStyle/>
          <a:p>
            <a:pPr marL="228600" indent="-228600">
              <a:lnSpc>
                <a:spcPct val="90000"/>
              </a:lnSpc>
              <a:buClr>
                <a:schemeClr val="dk1"/>
              </a:buClr>
              <a:buSzPts val="2400"/>
              <a:buFont typeface="Arial"/>
              <a:buChar char="•"/>
            </a:pPr>
            <a:r>
              <a:rPr lang="en-US" sz="2000" dirty="0">
                <a:solidFill>
                  <a:schemeClr val="dk1"/>
                </a:solidFill>
                <a:latin typeface="Times New Roman"/>
                <a:cs typeface="Times New Roman"/>
                <a:sym typeface="Times New Roman"/>
              </a:rPr>
              <a:t>Then the different models are trained and tested with 100k log data</a:t>
            </a:r>
          </a:p>
        </p:txBody>
      </p:sp>
      <p:graphicFrame>
        <p:nvGraphicFramePr>
          <p:cNvPr id="4" name="Google Shape;140;p22">
            <a:extLst>
              <a:ext uri="{FF2B5EF4-FFF2-40B4-BE49-F238E27FC236}">
                <a16:creationId xmlns:a16="http://schemas.microsoft.com/office/drawing/2014/main" id="{32C22994-A7DA-F928-AB16-77EDC49EE072}"/>
              </a:ext>
            </a:extLst>
          </p:cNvPr>
          <p:cNvGraphicFramePr/>
          <p:nvPr>
            <p:extLst>
              <p:ext uri="{D42A27DB-BD31-4B8C-83A1-F6EECF244321}">
                <p14:modId xmlns:p14="http://schemas.microsoft.com/office/powerpoint/2010/main" val="3948449301"/>
              </p:ext>
            </p:extLst>
          </p:nvPr>
        </p:nvGraphicFramePr>
        <p:xfrm>
          <a:off x="890433" y="5650210"/>
          <a:ext cx="9255759" cy="783986"/>
        </p:xfrm>
        <a:graphic>
          <a:graphicData uri="http://schemas.openxmlformats.org/drawingml/2006/table">
            <a:tbl>
              <a:tblPr firstRow="1" bandRow="1">
                <a:noFill/>
                <a:tableStyleId>{753DE1AE-FBD0-41B5-A111-0DF8E0E16DF2}</a:tableStyleId>
              </a:tblPr>
              <a:tblGrid>
                <a:gridCol w="3085253">
                  <a:extLst>
                    <a:ext uri="{9D8B030D-6E8A-4147-A177-3AD203B41FA5}">
                      <a16:colId xmlns:a16="http://schemas.microsoft.com/office/drawing/2014/main" val="20000"/>
                    </a:ext>
                  </a:extLst>
                </a:gridCol>
                <a:gridCol w="3085253">
                  <a:extLst>
                    <a:ext uri="{9D8B030D-6E8A-4147-A177-3AD203B41FA5}">
                      <a16:colId xmlns:a16="http://schemas.microsoft.com/office/drawing/2014/main" val="20002"/>
                    </a:ext>
                  </a:extLst>
                </a:gridCol>
                <a:gridCol w="3085253">
                  <a:extLst>
                    <a:ext uri="{9D8B030D-6E8A-4147-A177-3AD203B41FA5}">
                      <a16:colId xmlns:a16="http://schemas.microsoft.com/office/drawing/2014/main" val="20003"/>
                    </a:ext>
                  </a:extLst>
                </a:gridCol>
              </a:tblGrid>
              <a:tr h="391993">
                <a:tc>
                  <a:txBody>
                    <a:bodyPr/>
                    <a:lstStyle/>
                    <a:p>
                      <a:pPr marL="0" marR="0" lvl="0" indent="0" algn="l" rtl="0">
                        <a:spcBef>
                          <a:spcPts val="0"/>
                        </a:spcBef>
                        <a:spcAft>
                          <a:spcPts val="0"/>
                        </a:spcAft>
                        <a:buNone/>
                      </a:pPr>
                      <a:r>
                        <a:rPr lang="en-IN" sz="1800" dirty="0"/>
                        <a:t>TOTAL</a:t>
                      </a:r>
                      <a:endParaRPr sz="1800" dirty="0"/>
                    </a:p>
                  </a:txBody>
                  <a:tcPr marL="91450" marR="91450" marT="45725" marB="45725"/>
                </a:tc>
                <a:tc>
                  <a:txBody>
                    <a:bodyPr/>
                    <a:lstStyle/>
                    <a:p>
                      <a:pPr marL="0" marR="0" lvl="0" indent="0" algn="l" rtl="0">
                        <a:spcBef>
                          <a:spcPts val="0"/>
                        </a:spcBef>
                        <a:spcAft>
                          <a:spcPts val="0"/>
                        </a:spcAft>
                        <a:buNone/>
                      </a:pPr>
                      <a:r>
                        <a:rPr lang="en-US" sz="1800" dirty="0"/>
                        <a:t>NO OF NORMAL LOGS</a:t>
                      </a:r>
                      <a:endParaRPr sz="1800" dirty="0"/>
                    </a:p>
                  </a:txBody>
                  <a:tcPr marL="91450" marR="91450" marT="45725" marB="45725"/>
                </a:tc>
                <a:tc>
                  <a:txBody>
                    <a:bodyPr/>
                    <a:lstStyle/>
                    <a:p>
                      <a:pPr marL="0" marR="0" lvl="0" indent="0" algn="l" rtl="0">
                        <a:spcBef>
                          <a:spcPts val="0"/>
                        </a:spcBef>
                        <a:spcAft>
                          <a:spcPts val="0"/>
                        </a:spcAft>
                        <a:buNone/>
                      </a:pPr>
                      <a:r>
                        <a:rPr lang="en-IN" sz="1800" dirty="0"/>
                        <a:t>NO OF ANOMOLY LOGS</a:t>
                      </a:r>
                      <a:endParaRPr sz="1800" dirty="0"/>
                    </a:p>
                  </a:txBody>
                  <a:tcPr marL="91450" marR="91450" marT="45725" marB="45725"/>
                </a:tc>
                <a:extLst>
                  <a:ext uri="{0D108BD9-81ED-4DB2-BD59-A6C34878D82A}">
                    <a16:rowId xmlns:a16="http://schemas.microsoft.com/office/drawing/2014/main" val="10000"/>
                  </a:ext>
                </a:extLst>
              </a:tr>
              <a:tr h="391993">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104815</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101544</a:t>
                      </a: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3271</a:t>
                      </a:r>
                      <a:endParaRPr sz="1800"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1774416" y="338236"/>
            <a:ext cx="8229600" cy="7016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sz="4000" dirty="0">
                <a:latin typeface="Times New Roman"/>
                <a:ea typeface="Times New Roman"/>
                <a:cs typeface="Times New Roman"/>
                <a:sym typeface="Times New Roman"/>
              </a:rPr>
              <a:t>Dataset Description-BGL</a:t>
            </a:r>
            <a:endParaRPr sz="4000" dirty="0"/>
          </a:p>
        </p:txBody>
      </p:sp>
      <p:sp>
        <p:nvSpPr>
          <p:cNvPr id="139" name="Google Shape;139;p22"/>
          <p:cNvSpPr txBox="1">
            <a:spLocks noGrp="1"/>
          </p:cNvSpPr>
          <p:nvPr>
            <p:ph idx="1"/>
          </p:nvPr>
        </p:nvSpPr>
        <p:spPr>
          <a:xfrm>
            <a:off x="747867" y="1227343"/>
            <a:ext cx="10553700" cy="53768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000" dirty="0">
                <a:latin typeface="Times New Roman" panose="02020603050405020304" pitchFamily="18" charset="0"/>
                <a:ea typeface="Times New Roman"/>
                <a:cs typeface="Times New Roman" panose="02020603050405020304" pitchFamily="18" charset="0"/>
                <a:sym typeface="Times New Roman"/>
              </a:rPr>
              <a:t>Dataset is collected from GitHub user @Zhujiem for his project.</a:t>
            </a:r>
          </a:p>
          <a:p>
            <a:pPr marL="228600" lvl="0" indent="-228600" algn="l" rtl="0">
              <a:lnSpc>
                <a:spcPct val="90000"/>
              </a:lnSpc>
              <a:spcBef>
                <a:spcPts val="0"/>
              </a:spcBef>
              <a:spcAft>
                <a:spcPts val="0"/>
              </a:spcAft>
              <a:buClr>
                <a:schemeClr val="dk1"/>
              </a:buClr>
              <a:buSzPts val="2400"/>
              <a:buChar char="•"/>
            </a:pPr>
            <a:r>
              <a:rPr lang="en-US" sz="2000" b="0" i="0" dirty="0">
                <a:latin typeface="Times New Roman" panose="02020603050405020304" pitchFamily="18" charset="0"/>
                <a:ea typeface="Times New Roman"/>
                <a:cs typeface="Times New Roman" panose="02020603050405020304" pitchFamily="18" charset="0"/>
                <a:sym typeface="Times New Roman"/>
              </a:rPr>
              <a:t>A collection of system log datasets for log analysis research.</a:t>
            </a:r>
            <a:r>
              <a:rPr lang="en-US" sz="2000" b="0" i="0" dirty="0">
                <a:latin typeface="Times New Roman" panose="02020603050405020304" pitchFamily="18" charset="0"/>
                <a:ea typeface="Times New Roman"/>
                <a:cs typeface="Times New Roman" panose="02020603050405020304" pitchFamily="18" charset="0"/>
              </a:rPr>
              <a:t> </a:t>
            </a:r>
          </a:p>
          <a:p>
            <a:pPr marL="228600" lvl="0" indent="-228600" algn="l" rtl="0">
              <a:lnSpc>
                <a:spcPct val="90000"/>
              </a:lnSpc>
              <a:spcBef>
                <a:spcPts val="0"/>
              </a:spcBef>
              <a:spcAft>
                <a:spcPts val="0"/>
              </a:spcAft>
              <a:buClr>
                <a:schemeClr val="dk1"/>
              </a:buClr>
              <a:buSzPts val="2400"/>
              <a:buChar char="•"/>
            </a:pPr>
            <a:r>
              <a:rPr lang="en-US" sz="2000" dirty="0">
                <a:latin typeface="Times New Roman" panose="02020603050405020304" pitchFamily="18" charset="0"/>
                <a:ea typeface="Times New Roman"/>
                <a:cs typeface="Times New Roman" panose="02020603050405020304" pitchFamily="18" charset="0"/>
                <a:sym typeface="Times New Roman"/>
              </a:rPr>
              <a:t>Dataset used in this project is BGL. </a:t>
            </a:r>
            <a:r>
              <a:rPr lang="en-US" sz="2000" dirty="0">
                <a:effectLst/>
                <a:latin typeface="Times New Roman" panose="02020603050405020304" pitchFamily="18" charset="0"/>
                <a:cs typeface="Times New Roman" panose="02020603050405020304" pitchFamily="18" charset="0"/>
              </a:rPr>
              <a:t>The BGL dataset was generated by the Blue Gene/L super computer, which consisted of 128K processors and was deployed at Lawrence Livermore National Laboratory (LLNL)</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sym typeface="Times New Roman"/>
            </a:endParaRPr>
          </a:p>
        </p:txBody>
      </p:sp>
      <p:graphicFrame>
        <p:nvGraphicFramePr>
          <p:cNvPr id="140" name="Google Shape;140;p22"/>
          <p:cNvGraphicFramePr/>
          <p:nvPr>
            <p:extLst>
              <p:ext uri="{D42A27DB-BD31-4B8C-83A1-F6EECF244321}">
                <p14:modId xmlns:p14="http://schemas.microsoft.com/office/powerpoint/2010/main" val="2561953785"/>
              </p:ext>
            </p:extLst>
          </p:nvPr>
        </p:nvGraphicFramePr>
        <p:xfrm>
          <a:off x="907366" y="2781533"/>
          <a:ext cx="9255759" cy="731540"/>
        </p:xfrm>
        <a:graphic>
          <a:graphicData uri="http://schemas.openxmlformats.org/drawingml/2006/table">
            <a:tbl>
              <a:tblPr firstRow="1" bandRow="1">
                <a:noFill/>
                <a:tableStyleId>{753DE1AE-FBD0-41B5-A111-0DF8E0E16DF2}</a:tableStyleId>
              </a:tblPr>
              <a:tblGrid>
                <a:gridCol w="3085253">
                  <a:extLst>
                    <a:ext uri="{9D8B030D-6E8A-4147-A177-3AD203B41FA5}">
                      <a16:colId xmlns:a16="http://schemas.microsoft.com/office/drawing/2014/main" val="20000"/>
                    </a:ext>
                  </a:extLst>
                </a:gridCol>
                <a:gridCol w="3085253">
                  <a:extLst>
                    <a:ext uri="{9D8B030D-6E8A-4147-A177-3AD203B41FA5}">
                      <a16:colId xmlns:a16="http://schemas.microsoft.com/office/drawing/2014/main" val="20002"/>
                    </a:ext>
                  </a:extLst>
                </a:gridCol>
                <a:gridCol w="3085253">
                  <a:extLst>
                    <a:ext uri="{9D8B030D-6E8A-4147-A177-3AD203B41FA5}">
                      <a16:colId xmlns:a16="http://schemas.microsoft.com/office/drawing/2014/main" val="20003"/>
                    </a:ext>
                  </a:extLst>
                </a:gridCol>
              </a:tblGrid>
              <a:tr h="322990">
                <a:tc>
                  <a:txBody>
                    <a:bodyPr/>
                    <a:lstStyle/>
                    <a:p>
                      <a:pPr marL="0" marR="0" lvl="0" indent="0" algn="l" rtl="0">
                        <a:spcBef>
                          <a:spcPts val="0"/>
                        </a:spcBef>
                        <a:spcAft>
                          <a:spcPts val="0"/>
                        </a:spcAft>
                        <a:buNone/>
                      </a:pPr>
                      <a:r>
                        <a:rPr lang="en-US" sz="1800" u="none" strike="noStrike" cap="none" dirty="0"/>
                        <a:t>DATASET</a:t>
                      </a:r>
                      <a:endParaRPr sz="1800" dirty="0"/>
                    </a:p>
                  </a:txBody>
                  <a:tcPr marL="91450" marR="91450" marT="45725" marB="45725"/>
                </a:tc>
                <a:tc>
                  <a:txBody>
                    <a:bodyPr/>
                    <a:lstStyle/>
                    <a:p>
                      <a:pPr marL="0" marR="0" lvl="0" indent="0" algn="l" rtl="0">
                        <a:spcBef>
                          <a:spcPts val="0"/>
                        </a:spcBef>
                        <a:spcAft>
                          <a:spcPts val="0"/>
                        </a:spcAft>
                        <a:buNone/>
                      </a:pPr>
                      <a:r>
                        <a:rPr lang="en-US" sz="1800" dirty="0"/>
                        <a:t>NO OF LOGS</a:t>
                      </a:r>
                      <a:endParaRPr sz="1800" dirty="0"/>
                    </a:p>
                  </a:txBody>
                  <a:tcPr marL="91450" marR="91450" marT="45725" marB="45725"/>
                </a:tc>
                <a:tc>
                  <a:txBody>
                    <a:bodyPr/>
                    <a:lstStyle/>
                    <a:p>
                      <a:pPr marL="0" marR="0" lvl="0" indent="0" algn="l" rtl="0">
                        <a:spcBef>
                          <a:spcPts val="0"/>
                        </a:spcBef>
                        <a:spcAft>
                          <a:spcPts val="0"/>
                        </a:spcAft>
                        <a:buNone/>
                      </a:pPr>
                      <a:r>
                        <a:rPr lang="en-US" sz="1800" dirty="0"/>
                        <a:t>SIZE</a:t>
                      </a:r>
                      <a:endParaRPr sz="1800" dirty="0"/>
                    </a:p>
                  </a:txBody>
                  <a:tcPr marL="91450" marR="91450" marT="45725" marB="45725"/>
                </a:tc>
                <a:extLst>
                  <a:ext uri="{0D108BD9-81ED-4DB2-BD59-A6C34878D82A}">
                    <a16:rowId xmlns:a16="http://schemas.microsoft.com/office/drawing/2014/main" val="10000"/>
                  </a:ext>
                </a:extLst>
              </a:tr>
              <a:tr h="322990">
                <a:tc>
                  <a:txBody>
                    <a:bodyPr/>
                    <a:lstStyle/>
                    <a:p>
                      <a:pPr marL="0" marR="0" lvl="0" indent="0" algn="l" rtl="0">
                        <a:spcBef>
                          <a:spcPts val="0"/>
                        </a:spcBef>
                        <a:spcAft>
                          <a:spcPts val="0"/>
                        </a:spcAft>
                        <a:buNone/>
                      </a:pPr>
                      <a:r>
                        <a:rPr lang="en-US" sz="1800" dirty="0"/>
                        <a:t>HDFS</a:t>
                      </a:r>
                      <a:endParaRPr dirty="0"/>
                    </a:p>
                  </a:txBody>
                  <a:tcPr marL="91450" marR="91450" marT="45725" marB="45725"/>
                </a:tc>
                <a:tc>
                  <a:txBody>
                    <a:bodyPr/>
                    <a:lstStyle/>
                    <a:p>
                      <a:pPr marL="0" marR="0" lvl="0" indent="0" algn="l" rtl="0">
                        <a:spcBef>
                          <a:spcPts val="0"/>
                        </a:spcBef>
                        <a:spcAft>
                          <a:spcPts val="0"/>
                        </a:spcAft>
                        <a:buNone/>
                      </a:pPr>
                      <a:r>
                        <a:rPr lang="en-IN" sz="1800" dirty="0"/>
                        <a:t>4,747,963</a:t>
                      </a: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13B99B08-2F54-E37E-98B0-AAFAF3361D38}"/>
              </a:ext>
            </a:extLst>
          </p:cNvPr>
          <p:cNvSpPr txBox="1"/>
          <p:nvPr/>
        </p:nvSpPr>
        <p:spPr>
          <a:xfrm>
            <a:off x="747867" y="3558008"/>
            <a:ext cx="10282698" cy="646331"/>
          </a:xfrm>
          <a:prstGeom prst="rect">
            <a:avLst/>
          </a:prstGeom>
          <a:noFill/>
        </p:spPr>
        <p:txBody>
          <a:bodyPr wrap="square">
            <a:spAutoFit/>
          </a:bodyPr>
          <a:lstStyle/>
          <a:p>
            <a:pPr marL="228600" indent="-228600">
              <a:lnSpc>
                <a:spcPct val="90000"/>
              </a:lnSpc>
              <a:buClr>
                <a:schemeClr val="dk1"/>
              </a:buClr>
              <a:buSzPts val="2400"/>
              <a:buFont typeface="Arial"/>
              <a:buChar char="•"/>
            </a:pPr>
            <a:r>
              <a:rPr lang="en-US" sz="2000" dirty="0">
                <a:solidFill>
                  <a:schemeClr val="dk1"/>
                </a:solidFill>
                <a:latin typeface="Times New Roman"/>
                <a:cs typeface="Times New Roman"/>
                <a:sym typeface="Times New Roman"/>
              </a:rPr>
              <a:t>In order to study the behavior of different models on the dataset, initially a part of the dataset has been taken (2000 number of logs with annotations)</a:t>
            </a:r>
          </a:p>
        </p:txBody>
      </p:sp>
      <p:graphicFrame>
        <p:nvGraphicFramePr>
          <p:cNvPr id="5" name="Google Shape;140;p22">
            <a:extLst>
              <a:ext uri="{FF2B5EF4-FFF2-40B4-BE49-F238E27FC236}">
                <a16:creationId xmlns:a16="http://schemas.microsoft.com/office/drawing/2014/main" id="{D8DCB633-9651-C809-4C4E-056E2BCBAAAD}"/>
              </a:ext>
            </a:extLst>
          </p:cNvPr>
          <p:cNvGraphicFramePr/>
          <p:nvPr>
            <p:extLst>
              <p:ext uri="{D42A27DB-BD31-4B8C-83A1-F6EECF244321}">
                <p14:modId xmlns:p14="http://schemas.microsoft.com/office/powerpoint/2010/main" val="656828738"/>
              </p:ext>
            </p:extLst>
          </p:nvPr>
        </p:nvGraphicFramePr>
        <p:xfrm>
          <a:off x="890433" y="4265216"/>
          <a:ext cx="9255759" cy="783986"/>
        </p:xfrm>
        <a:graphic>
          <a:graphicData uri="http://schemas.openxmlformats.org/drawingml/2006/table">
            <a:tbl>
              <a:tblPr firstRow="1" bandRow="1">
                <a:noFill/>
                <a:tableStyleId>{753DE1AE-FBD0-41B5-A111-0DF8E0E16DF2}</a:tableStyleId>
              </a:tblPr>
              <a:tblGrid>
                <a:gridCol w="3085253">
                  <a:extLst>
                    <a:ext uri="{9D8B030D-6E8A-4147-A177-3AD203B41FA5}">
                      <a16:colId xmlns:a16="http://schemas.microsoft.com/office/drawing/2014/main" val="20000"/>
                    </a:ext>
                  </a:extLst>
                </a:gridCol>
                <a:gridCol w="3085253">
                  <a:extLst>
                    <a:ext uri="{9D8B030D-6E8A-4147-A177-3AD203B41FA5}">
                      <a16:colId xmlns:a16="http://schemas.microsoft.com/office/drawing/2014/main" val="20002"/>
                    </a:ext>
                  </a:extLst>
                </a:gridCol>
                <a:gridCol w="3085253">
                  <a:extLst>
                    <a:ext uri="{9D8B030D-6E8A-4147-A177-3AD203B41FA5}">
                      <a16:colId xmlns:a16="http://schemas.microsoft.com/office/drawing/2014/main" val="20003"/>
                    </a:ext>
                  </a:extLst>
                </a:gridCol>
              </a:tblGrid>
              <a:tr h="391993">
                <a:tc>
                  <a:txBody>
                    <a:bodyPr/>
                    <a:lstStyle/>
                    <a:p>
                      <a:pPr marL="0" marR="0" lvl="0" indent="0" algn="l" rtl="0">
                        <a:spcBef>
                          <a:spcPts val="0"/>
                        </a:spcBef>
                        <a:spcAft>
                          <a:spcPts val="0"/>
                        </a:spcAft>
                        <a:buNone/>
                      </a:pPr>
                      <a:r>
                        <a:rPr lang="en-IN" sz="1800" dirty="0"/>
                        <a:t>TOTAL</a:t>
                      </a:r>
                      <a:endParaRPr sz="1800" dirty="0"/>
                    </a:p>
                  </a:txBody>
                  <a:tcPr marL="91450" marR="91450" marT="45725" marB="45725"/>
                </a:tc>
                <a:tc>
                  <a:txBody>
                    <a:bodyPr/>
                    <a:lstStyle/>
                    <a:p>
                      <a:pPr marL="0" marR="0" lvl="0" indent="0" algn="l" rtl="0">
                        <a:spcBef>
                          <a:spcPts val="0"/>
                        </a:spcBef>
                        <a:spcAft>
                          <a:spcPts val="0"/>
                        </a:spcAft>
                        <a:buNone/>
                      </a:pPr>
                      <a:r>
                        <a:rPr lang="en-US" sz="1800" dirty="0"/>
                        <a:t>NO OF NORMAL LOGS</a:t>
                      </a:r>
                      <a:endParaRPr sz="1800" dirty="0"/>
                    </a:p>
                  </a:txBody>
                  <a:tcPr marL="91450" marR="91450" marT="45725" marB="45725"/>
                </a:tc>
                <a:tc>
                  <a:txBody>
                    <a:bodyPr/>
                    <a:lstStyle/>
                    <a:p>
                      <a:pPr marL="0" marR="0" lvl="0" indent="0" algn="l" rtl="0">
                        <a:spcBef>
                          <a:spcPts val="0"/>
                        </a:spcBef>
                        <a:spcAft>
                          <a:spcPts val="0"/>
                        </a:spcAft>
                        <a:buNone/>
                      </a:pPr>
                      <a:r>
                        <a:rPr lang="en-IN" sz="1800" dirty="0"/>
                        <a:t>NO OF ANOMOLY LOGS</a:t>
                      </a:r>
                      <a:endParaRPr sz="1800" dirty="0"/>
                    </a:p>
                  </a:txBody>
                  <a:tcPr marL="91450" marR="91450" marT="45725" marB="45725"/>
                </a:tc>
                <a:extLst>
                  <a:ext uri="{0D108BD9-81ED-4DB2-BD59-A6C34878D82A}">
                    <a16:rowId xmlns:a16="http://schemas.microsoft.com/office/drawing/2014/main" val="10000"/>
                  </a:ext>
                </a:extLst>
              </a:tr>
              <a:tr h="391993">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Calibri"/>
                          <a:cs typeface="Calibri"/>
                          <a:sym typeface="Arial"/>
                        </a:rPr>
                        <a:t>2000</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IN" sz="1800" dirty="0"/>
                        <a:t>1857</a:t>
                      </a:r>
                      <a:endParaRPr sz="1800" dirty="0"/>
                    </a:p>
                  </a:txBody>
                  <a:tcPr marL="91450" marR="91450" marT="45725" marB="45725"/>
                </a:tc>
                <a:tc>
                  <a:txBody>
                    <a:bodyPr/>
                    <a:lstStyle/>
                    <a:p>
                      <a:pPr marL="0" marR="0" lvl="0" indent="0" algn="l" rtl="0">
                        <a:spcBef>
                          <a:spcPts val="0"/>
                        </a:spcBef>
                        <a:spcAft>
                          <a:spcPts val="0"/>
                        </a:spcAft>
                        <a:buNone/>
                      </a:pPr>
                      <a:r>
                        <a:rPr lang="en-IN" sz="1800" dirty="0"/>
                        <a:t>143</a:t>
                      </a:r>
                      <a:endParaRPr sz="1800" dirty="0"/>
                    </a:p>
                  </a:txBody>
                  <a:tcPr marL="91450" marR="91450" marT="45725" marB="45725"/>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4BF839F5-236B-B5F2-93D8-21B06EB97837}"/>
              </a:ext>
            </a:extLst>
          </p:cNvPr>
          <p:cNvSpPr txBox="1"/>
          <p:nvPr/>
        </p:nvSpPr>
        <p:spPr>
          <a:xfrm>
            <a:off x="840351" y="5191007"/>
            <a:ext cx="10282698" cy="369332"/>
          </a:xfrm>
          <a:prstGeom prst="rect">
            <a:avLst/>
          </a:prstGeom>
          <a:noFill/>
        </p:spPr>
        <p:txBody>
          <a:bodyPr wrap="square">
            <a:spAutoFit/>
          </a:bodyPr>
          <a:lstStyle/>
          <a:p>
            <a:pPr marL="228600" indent="-228600">
              <a:lnSpc>
                <a:spcPct val="90000"/>
              </a:lnSpc>
              <a:buClr>
                <a:schemeClr val="dk1"/>
              </a:buClr>
              <a:buSzPts val="2400"/>
              <a:buFont typeface="Arial"/>
              <a:buChar char="•"/>
            </a:pPr>
            <a:r>
              <a:rPr lang="en-US" sz="2000" dirty="0">
                <a:solidFill>
                  <a:schemeClr val="dk1"/>
                </a:solidFill>
                <a:latin typeface="Times New Roman"/>
                <a:cs typeface="Times New Roman"/>
                <a:sym typeface="Times New Roman"/>
              </a:rPr>
              <a:t>Then the different models are trained and tested with 100k log data</a:t>
            </a:r>
          </a:p>
        </p:txBody>
      </p:sp>
      <p:graphicFrame>
        <p:nvGraphicFramePr>
          <p:cNvPr id="4" name="Google Shape;140;p22">
            <a:extLst>
              <a:ext uri="{FF2B5EF4-FFF2-40B4-BE49-F238E27FC236}">
                <a16:creationId xmlns:a16="http://schemas.microsoft.com/office/drawing/2014/main" id="{32C22994-A7DA-F928-AB16-77EDC49EE072}"/>
              </a:ext>
            </a:extLst>
          </p:cNvPr>
          <p:cNvGraphicFramePr/>
          <p:nvPr>
            <p:extLst>
              <p:ext uri="{D42A27DB-BD31-4B8C-83A1-F6EECF244321}">
                <p14:modId xmlns:p14="http://schemas.microsoft.com/office/powerpoint/2010/main" val="76400316"/>
              </p:ext>
            </p:extLst>
          </p:nvPr>
        </p:nvGraphicFramePr>
        <p:xfrm>
          <a:off x="890433" y="5650210"/>
          <a:ext cx="9255759" cy="783986"/>
        </p:xfrm>
        <a:graphic>
          <a:graphicData uri="http://schemas.openxmlformats.org/drawingml/2006/table">
            <a:tbl>
              <a:tblPr firstRow="1" bandRow="1">
                <a:noFill/>
                <a:tableStyleId>{753DE1AE-FBD0-41B5-A111-0DF8E0E16DF2}</a:tableStyleId>
              </a:tblPr>
              <a:tblGrid>
                <a:gridCol w="3085253">
                  <a:extLst>
                    <a:ext uri="{9D8B030D-6E8A-4147-A177-3AD203B41FA5}">
                      <a16:colId xmlns:a16="http://schemas.microsoft.com/office/drawing/2014/main" val="20000"/>
                    </a:ext>
                  </a:extLst>
                </a:gridCol>
                <a:gridCol w="3085253">
                  <a:extLst>
                    <a:ext uri="{9D8B030D-6E8A-4147-A177-3AD203B41FA5}">
                      <a16:colId xmlns:a16="http://schemas.microsoft.com/office/drawing/2014/main" val="20002"/>
                    </a:ext>
                  </a:extLst>
                </a:gridCol>
                <a:gridCol w="3085253">
                  <a:extLst>
                    <a:ext uri="{9D8B030D-6E8A-4147-A177-3AD203B41FA5}">
                      <a16:colId xmlns:a16="http://schemas.microsoft.com/office/drawing/2014/main" val="20003"/>
                    </a:ext>
                  </a:extLst>
                </a:gridCol>
              </a:tblGrid>
              <a:tr h="391993">
                <a:tc>
                  <a:txBody>
                    <a:bodyPr/>
                    <a:lstStyle/>
                    <a:p>
                      <a:pPr marL="0" marR="0" lvl="0" indent="0" algn="l" rtl="0">
                        <a:spcBef>
                          <a:spcPts val="0"/>
                        </a:spcBef>
                        <a:spcAft>
                          <a:spcPts val="0"/>
                        </a:spcAft>
                        <a:buNone/>
                      </a:pPr>
                      <a:r>
                        <a:rPr lang="en-IN" sz="1800" dirty="0"/>
                        <a:t>TOTAL</a:t>
                      </a:r>
                      <a:endParaRPr sz="1800" dirty="0"/>
                    </a:p>
                  </a:txBody>
                  <a:tcPr marL="91450" marR="91450" marT="45725" marB="45725"/>
                </a:tc>
                <a:tc>
                  <a:txBody>
                    <a:bodyPr/>
                    <a:lstStyle/>
                    <a:p>
                      <a:pPr marL="0" marR="0" lvl="0" indent="0" algn="l" rtl="0">
                        <a:spcBef>
                          <a:spcPts val="0"/>
                        </a:spcBef>
                        <a:spcAft>
                          <a:spcPts val="0"/>
                        </a:spcAft>
                        <a:buNone/>
                      </a:pPr>
                      <a:r>
                        <a:rPr lang="en-US" sz="1800" dirty="0"/>
                        <a:t>NO OF NORMAL LOGS</a:t>
                      </a:r>
                      <a:endParaRPr sz="1800" dirty="0"/>
                    </a:p>
                  </a:txBody>
                  <a:tcPr marL="91450" marR="91450" marT="45725" marB="45725"/>
                </a:tc>
                <a:tc>
                  <a:txBody>
                    <a:bodyPr/>
                    <a:lstStyle/>
                    <a:p>
                      <a:pPr marL="0" marR="0" lvl="0" indent="0" algn="l" rtl="0">
                        <a:spcBef>
                          <a:spcPts val="0"/>
                        </a:spcBef>
                        <a:spcAft>
                          <a:spcPts val="0"/>
                        </a:spcAft>
                        <a:buNone/>
                      </a:pPr>
                      <a:r>
                        <a:rPr lang="en-IN" sz="1800" dirty="0"/>
                        <a:t>NO OF ANOMOLY LOGS</a:t>
                      </a:r>
                      <a:endParaRPr sz="1800" dirty="0"/>
                    </a:p>
                  </a:txBody>
                  <a:tcPr marL="91450" marR="91450" marT="45725" marB="45725"/>
                </a:tc>
                <a:extLst>
                  <a:ext uri="{0D108BD9-81ED-4DB2-BD59-A6C34878D82A}">
                    <a16:rowId xmlns:a16="http://schemas.microsoft.com/office/drawing/2014/main" val="10000"/>
                  </a:ext>
                </a:extLst>
              </a:tr>
              <a:tr h="391993">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104815</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97391</a:t>
                      </a: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2609</a:t>
                      </a:r>
                      <a:endParaRPr sz="1800"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3257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95CB-7DFE-BD6A-54B5-33F084EC7A5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Followingly Proposed Approach: </a:t>
            </a: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Log BERT</a:t>
            </a:r>
            <a:endParaRPr lang="en-US"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81D6FF8-7D13-09CD-38B0-9D5EC13A895E}"/>
              </a:ext>
            </a:extLst>
          </p:cNvPr>
          <p:cNvSpPr>
            <a:spLocks noGrp="1"/>
          </p:cNvSpPr>
          <p:nvPr>
            <p:ph idx="1"/>
          </p:nvPr>
        </p:nvSpPr>
        <p:spPr/>
        <p:txBody>
          <a:bodyPr anchor="ctr">
            <a:normAutofit fontScale="92500"/>
          </a:bodyPr>
          <a:lstStyle/>
          <a:p>
            <a:pPr>
              <a:lnSpc>
                <a:spcPct val="120000"/>
              </a:lnSpc>
            </a:pPr>
            <a:r>
              <a:rPr lang="en-US" sz="1800" dirty="0" err="1">
                <a:latin typeface="Times New Roman" panose="02020603050405020304" pitchFamily="18" charset="0"/>
                <a:cs typeface="Times New Roman" panose="02020603050405020304" pitchFamily="18" charset="0"/>
              </a:rPr>
              <a:t>LogBERT</a:t>
            </a:r>
            <a:r>
              <a:rPr lang="en-US" sz="1800" dirty="0">
                <a:latin typeface="Times New Roman" panose="02020603050405020304" pitchFamily="18" charset="0"/>
                <a:cs typeface="Times New Roman" panose="02020603050405020304" pitchFamily="18" charset="0"/>
              </a:rPr>
              <a:t> is one of the recent novel approach for log anomaly detection. The method leverages pre-trained BERT to extract log features and then trains a fully connected neural network to detect log anomalies. </a:t>
            </a:r>
            <a:r>
              <a:rPr lang="en-US" sz="1800" dirty="0" err="1">
                <a:latin typeface="Times New Roman" panose="02020603050405020304" pitchFamily="18" charset="0"/>
                <a:cs typeface="Times New Roman" panose="02020603050405020304" pitchFamily="18" charset="0"/>
              </a:rPr>
              <a:t>LogBERT</a:t>
            </a:r>
            <a:r>
              <a:rPr lang="en-US" sz="1800" dirty="0">
                <a:latin typeface="Times New Roman" panose="02020603050405020304" pitchFamily="18" charset="0"/>
                <a:cs typeface="Times New Roman" panose="02020603050405020304" pitchFamily="18" charset="0"/>
              </a:rPr>
              <a:t> can automatically learn underlying log patterns, handle variable-length and unstructured nature of logs, and capture context and dependencies among log messages. The method is evaluated on real-world log datasets from different systems and demonstrates state-of-the-art performance in log anomaly detection.</a:t>
            </a:r>
          </a:p>
          <a:p>
            <a:pPr>
              <a:lnSpc>
                <a:spcPct val="120000"/>
              </a:lnSpc>
            </a:pPr>
            <a:endParaRPr lang="en-US" sz="900" dirty="0">
              <a:latin typeface="Times New Roman" panose="02020603050405020304" pitchFamily="18" charset="0"/>
              <a:cs typeface="Times New Roman" panose="02020603050405020304" pitchFamily="18" charset="0"/>
            </a:endParaRPr>
          </a:p>
          <a:p>
            <a:pPr>
              <a:lnSpc>
                <a:spcPct val="120000"/>
              </a:lnSpc>
            </a:pPr>
            <a:r>
              <a:rPr lang="en-US" sz="1800" dirty="0">
                <a:latin typeface="Times New Roman" panose="02020603050405020304" pitchFamily="18" charset="0"/>
                <a:cs typeface="Times New Roman" panose="02020603050405020304" pitchFamily="18" charset="0"/>
              </a:rPr>
              <a:t>To address these challenges faced by traditional methods for log anomaly detection rely on manual feature engineering; which can be time-consuming and difficult to scale, the authors propose </a:t>
            </a:r>
            <a:r>
              <a:rPr lang="en-US" sz="1800" dirty="0" err="1">
                <a:latin typeface="Times New Roman" panose="02020603050405020304" pitchFamily="18" charset="0"/>
                <a:cs typeface="Times New Roman" panose="02020603050405020304" pitchFamily="18" charset="0"/>
              </a:rPr>
              <a:t>LogBERT</a:t>
            </a:r>
            <a:r>
              <a:rPr lang="en-US" sz="1800" dirty="0">
                <a:latin typeface="Times New Roman" panose="02020603050405020304" pitchFamily="18" charset="0"/>
                <a:cs typeface="Times New Roman" panose="02020603050405020304" pitchFamily="18" charset="0"/>
              </a:rPr>
              <a:t>, which uses BERT to learn representations of log messages and identify anomalies based on their deviation from normal log messages. The authors first pre-train a BERT model on a large corpus of log messages and then fine-tune the model for anomaly detection using a labeled dataset of normal and anomalous log messages.</a:t>
            </a:r>
          </a:p>
        </p:txBody>
      </p:sp>
    </p:spTree>
    <p:extLst>
      <p:ext uri="{BB962C8B-B14F-4D97-AF65-F5344CB8AC3E}">
        <p14:creationId xmlns:p14="http://schemas.microsoft.com/office/powerpoint/2010/main" val="2550300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9EDB-8956-003D-280F-20574C990AEC}"/>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Log Bert</a:t>
            </a:r>
            <a:endParaRPr lang="en-IN" sz="4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9C7475E-AA4C-BEDD-32D3-D69B7F5A531A}"/>
              </a:ext>
            </a:extLst>
          </p:cNvPr>
          <p:cNvSpPr>
            <a:spLocks noGrp="1"/>
          </p:cNvSpPr>
          <p:nvPr>
            <p:ph idx="1"/>
          </p:nvPr>
        </p:nvSpPr>
        <p:spPr>
          <a:xfrm>
            <a:off x="838200" y="1587132"/>
            <a:ext cx="10515600" cy="1525944"/>
          </a:xfrm>
        </p:spPr>
        <p:txBody>
          <a:bodyPr anchor="ct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a self-supervised framework proposed for based on Bidirectional Encoder Representations from Transformers (BERT).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leverages the Transformer encoder to model log sequences and is trained by novel self-supervised tasks to capture the patterns of normal sequences.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E2A6FB5D-1DDA-3F5E-3A30-386D2F40953E}"/>
              </a:ext>
            </a:extLst>
          </p:cNvPr>
          <p:cNvPicPr>
            <a:picLocks noChangeAspect="1"/>
          </p:cNvPicPr>
          <p:nvPr/>
        </p:nvPicPr>
        <p:blipFill>
          <a:blip r:embed="rId2"/>
          <a:stretch>
            <a:fillRect/>
          </a:stretch>
        </p:blipFill>
        <p:spPr>
          <a:xfrm>
            <a:off x="2045290" y="3113076"/>
            <a:ext cx="7637696" cy="3548221"/>
          </a:xfrm>
          <a:prstGeom prst="rect">
            <a:avLst/>
          </a:prstGeom>
        </p:spPr>
      </p:pic>
    </p:spTree>
    <p:extLst>
      <p:ext uri="{BB962C8B-B14F-4D97-AF65-F5344CB8AC3E}">
        <p14:creationId xmlns:p14="http://schemas.microsoft.com/office/powerpoint/2010/main" val="1322024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00889"/>
            <a:ext cx="10287000" cy="93882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Times New Roman"/>
              <a:buNone/>
            </a:pP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a:ea typeface="Times New Roman"/>
                <a:cs typeface="Times New Roman"/>
                <a:sym typeface="Times New Roman"/>
              </a:rPr>
              <a:t>METHODOLOGY – Log Parsing</a:t>
            </a:r>
            <a:endParaRPr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759204" y="1528480"/>
            <a:ext cx="2840600" cy="5019839"/>
          </a:xfrm>
          <a:prstGeom prst="rect">
            <a:avLst/>
          </a:prstGeom>
        </p:spPr>
      </p:pic>
      <p:sp>
        <p:nvSpPr>
          <p:cNvPr id="8" name="Rectangle 7">
            <a:extLst>
              <a:ext uri="{FF2B5EF4-FFF2-40B4-BE49-F238E27FC236}">
                <a16:creationId xmlns:a16="http://schemas.microsoft.com/office/drawing/2014/main" id="{062B9668-DC51-48EE-D59A-0A3823C57CCD}"/>
              </a:ext>
            </a:extLst>
          </p:cNvPr>
          <p:cNvSpPr/>
          <p:nvPr/>
        </p:nvSpPr>
        <p:spPr>
          <a:xfrm>
            <a:off x="2302869" y="1519688"/>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DEF3BA82-92CE-093A-FB4E-87EF9B839C57}"/>
              </a:ext>
            </a:extLst>
          </p:cNvPr>
          <p:cNvPicPr>
            <a:picLocks noChangeAspect="1"/>
          </p:cNvPicPr>
          <p:nvPr/>
        </p:nvPicPr>
        <p:blipFill>
          <a:blip r:embed="rId4"/>
          <a:stretch>
            <a:fillRect/>
          </a:stretch>
        </p:blipFill>
        <p:spPr>
          <a:xfrm>
            <a:off x="3940952" y="5476971"/>
            <a:ext cx="7102455" cy="800169"/>
          </a:xfrm>
          <a:prstGeom prst="rect">
            <a:avLst/>
          </a:prstGeom>
        </p:spPr>
      </p:pic>
      <p:pic>
        <p:nvPicPr>
          <p:cNvPr id="13" name="Picture 12">
            <a:extLst>
              <a:ext uri="{FF2B5EF4-FFF2-40B4-BE49-F238E27FC236}">
                <a16:creationId xmlns:a16="http://schemas.microsoft.com/office/drawing/2014/main" id="{F94775C2-F182-414E-0061-4AC4042BFB75}"/>
              </a:ext>
            </a:extLst>
          </p:cNvPr>
          <p:cNvPicPr>
            <a:picLocks noChangeAspect="1"/>
          </p:cNvPicPr>
          <p:nvPr/>
        </p:nvPicPr>
        <p:blipFill>
          <a:blip r:embed="rId5"/>
          <a:stretch>
            <a:fillRect/>
          </a:stretch>
        </p:blipFill>
        <p:spPr>
          <a:xfrm>
            <a:off x="4188623" y="3963865"/>
            <a:ext cx="6607113" cy="983065"/>
          </a:xfrm>
          <a:prstGeom prst="rect">
            <a:avLst/>
          </a:prstGeom>
        </p:spPr>
      </p:pic>
      <p:cxnSp>
        <p:nvCxnSpPr>
          <p:cNvPr id="15" name="Straight Arrow Connector 14">
            <a:extLst>
              <a:ext uri="{FF2B5EF4-FFF2-40B4-BE49-F238E27FC236}">
                <a16:creationId xmlns:a16="http://schemas.microsoft.com/office/drawing/2014/main" id="{88D5D965-2F8D-5EB3-EB39-D70A6D64658D}"/>
              </a:ext>
            </a:extLst>
          </p:cNvPr>
          <p:cNvCxnSpPr>
            <a:cxnSpLocks/>
            <a:stCxn id="13" idx="2"/>
            <a:endCxn id="9" idx="0"/>
          </p:cNvCxnSpPr>
          <p:nvPr/>
        </p:nvCxnSpPr>
        <p:spPr>
          <a:xfrm>
            <a:off x="7492180" y="4946930"/>
            <a:ext cx="0" cy="5300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AE432EF-8CA3-213D-593F-C6430C586C2C}"/>
              </a:ext>
            </a:extLst>
          </p:cNvPr>
          <p:cNvSpPr txBox="1"/>
          <p:nvPr/>
        </p:nvSpPr>
        <p:spPr>
          <a:xfrm>
            <a:off x="3793468" y="1752526"/>
            <a:ext cx="7649497" cy="1550168"/>
          </a:xfrm>
          <a:prstGeom prst="rect">
            <a:avLst/>
          </a:prstGeom>
          <a:noFill/>
        </p:spPr>
        <p:txBody>
          <a:bodyPr wrap="square" rtlCol="0">
            <a:spAutoFit/>
          </a:bodyPr>
          <a:lstStyle/>
          <a:p>
            <a:pPr marL="457200" indent="-342900" algn="just">
              <a:lnSpc>
                <a:spcPct val="90000"/>
              </a:lnSpc>
              <a:spcBef>
                <a:spcPts val="1000"/>
              </a:spcBef>
              <a:buClr>
                <a:schemeClr val="dk1"/>
              </a:buClr>
              <a:buSzPts val="1800"/>
              <a:buFont typeface="Arial" panose="020B0604020202020204" pitchFamily="34" charset="0"/>
              <a:buChar char="•"/>
            </a:pPr>
            <a:r>
              <a:rPr lang="en-IN" sz="2400" dirty="0">
                <a:solidFill>
                  <a:schemeClr val="dk1"/>
                </a:solidFill>
                <a:latin typeface="Times New Roman"/>
                <a:cs typeface="Times New Roman"/>
                <a:sym typeface="Calibri"/>
              </a:rPr>
              <a:t>Log parsing is the process of breaking the log lines into smaller chunks and make them structured so that they are easy to  interpret and analyse.</a:t>
            </a:r>
          </a:p>
          <a:p>
            <a:pPr marL="457200" indent="-342900" algn="just">
              <a:lnSpc>
                <a:spcPct val="90000"/>
              </a:lnSpc>
              <a:spcBef>
                <a:spcPts val="1000"/>
              </a:spcBef>
              <a:buClr>
                <a:schemeClr val="dk1"/>
              </a:buClr>
              <a:buSzPts val="1800"/>
              <a:buFont typeface="Arial" panose="020B0604020202020204" pitchFamily="34" charset="0"/>
              <a:buChar char="•"/>
            </a:pPr>
            <a:r>
              <a:rPr lang="en-IN" sz="2400" dirty="0">
                <a:solidFill>
                  <a:schemeClr val="dk1"/>
                </a:solidFill>
                <a:latin typeface="Times New Roman"/>
                <a:cs typeface="Times New Roman"/>
                <a:sym typeface="Calibri"/>
              </a:rPr>
              <a:t>These parsed files are stored as CSV files.</a:t>
            </a:r>
          </a:p>
        </p:txBody>
      </p:sp>
      <p:sp>
        <p:nvSpPr>
          <p:cNvPr id="20" name="Rectangle 19">
            <a:extLst>
              <a:ext uri="{FF2B5EF4-FFF2-40B4-BE49-F238E27FC236}">
                <a16:creationId xmlns:a16="http://schemas.microsoft.com/office/drawing/2014/main" id="{0669BCDE-6EE7-2CB0-469F-0A7C9598525A}"/>
              </a:ext>
            </a:extLst>
          </p:cNvPr>
          <p:cNvSpPr/>
          <p:nvPr/>
        </p:nvSpPr>
        <p:spPr>
          <a:xfrm>
            <a:off x="5830529" y="5476971"/>
            <a:ext cx="5212878" cy="80016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E78A0B9-77BC-A8E3-7D07-09F14875C651}"/>
              </a:ext>
            </a:extLst>
          </p:cNvPr>
          <p:cNvSpPr txBox="1"/>
          <p:nvPr/>
        </p:nvSpPr>
        <p:spPr>
          <a:xfrm>
            <a:off x="2372574" y="3625311"/>
            <a:ext cx="1157524" cy="338554"/>
          </a:xfrm>
          <a:prstGeom prst="rect">
            <a:avLst/>
          </a:prstGeom>
          <a:solidFill>
            <a:schemeClr val="bg1"/>
          </a:solidFill>
        </p:spPr>
        <p:txBody>
          <a:bodyPr wrap="square" rtlCol="0">
            <a:spAutoFit/>
          </a:bodyPr>
          <a:lstStyle/>
          <a:p>
            <a:pPr algn="ctr"/>
            <a:r>
              <a:rPr lang="en-US" sz="800" dirty="0"/>
              <a:t>(Bert and Sentence Tokenizer)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6165-2034-8869-8044-D0679F9D5DD4}"/>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What is Log Parsing?</a:t>
            </a:r>
          </a:p>
        </p:txBody>
      </p:sp>
      <p:sp>
        <p:nvSpPr>
          <p:cNvPr id="3" name="Text Placeholder 2">
            <a:extLst>
              <a:ext uri="{FF2B5EF4-FFF2-40B4-BE49-F238E27FC236}">
                <a16:creationId xmlns:a16="http://schemas.microsoft.com/office/drawing/2014/main" id="{6554B8DD-E07E-6F83-AA9F-9A394ABAC67A}"/>
              </a:ext>
            </a:extLst>
          </p:cNvPr>
          <p:cNvSpPr>
            <a:spLocks noGrp="1"/>
          </p:cNvSpPr>
          <p:nvPr>
            <p:ph idx="1"/>
          </p:nvPr>
        </p:nvSpPr>
        <p:spPr/>
        <p:txBody>
          <a:bodyPr anchor="ctr">
            <a:normAutofit/>
          </a:bodyPr>
          <a:lstStyle/>
          <a:p>
            <a:r>
              <a:rPr lang="en-US" sz="20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 parsing is the process of analyzing log files to extract relevant information and gain insights into the behavior and performance of an application or system. Log files are typically generated by software applications, servers, and network devices, and contain records of events, errors, and other relevant information.</a:t>
            </a:r>
          </a:p>
          <a:p>
            <a:pPr marL="114300" indent="0">
              <a:buNone/>
            </a:pPr>
            <a:endParaRPr lang="en-US" sz="20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Mainly used Log Parsing techniques to extract Log-Key Sequences:</a:t>
            </a:r>
          </a:p>
          <a:p>
            <a:pPr lvl="2">
              <a:buFont typeface="Wingdings" panose="05000000000000000000" pitchFamily="2" charset="2"/>
              <a:buChar char="Ø"/>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Drain Parser</a:t>
            </a:r>
          </a:p>
          <a:p>
            <a:pPr lvl="2">
              <a:buFont typeface="Wingdings" panose="05000000000000000000" pitchFamily="2" charset="2"/>
              <a:buChar char="Ø"/>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Spell Parser</a:t>
            </a:r>
          </a:p>
          <a:p>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These algorithms will be explained in brief below.</a:t>
            </a:r>
          </a:p>
        </p:txBody>
      </p:sp>
    </p:spTree>
    <p:extLst>
      <p:ext uri="{BB962C8B-B14F-4D97-AF65-F5344CB8AC3E}">
        <p14:creationId xmlns:p14="http://schemas.microsoft.com/office/powerpoint/2010/main" val="3484075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6831" y="779928"/>
            <a:ext cx="4684384"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sz="4000" dirty="0">
                <a:latin typeface="Times New Roman"/>
                <a:ea typeface="Times New Roman"/>
                <a:cs typeface="Times New Roman"/>
                <a:sym typeface="Times New Roman"/>
              </a:rPr>
              <a:t>Drain Parser</a:t>
            </a:r>
            <a:endParaRPr sz="4000" dirty="0"/>
          </a:p>
        </p:txBody>
      </p:sp>
      <p:sp>
        <p:nvSpPr>
          <p:cNvPr id="5" name="TextBox 4">
            <a:extLst>
              <a:ext uri="{FF2B5EF4-FFF2-40B4-BE49-F238E27FC236}">
                <a16:creationId xmlns:a16="http://schemas.microsoft.com/office/drawing/2014/main" id="{AF60E0BC-FD05-3D41-F5A7-C8D0479937FE}"/>
              </a:ext>
            </a:extLst>
          </p:cNvPr>
          <p:cNvSpPr txBox="1"/>
          <p:nvPr/>
        </p:nvSpPr>
        <p:spPr>
          <a:xfrm>
            <a:off x="726831" y="1718756"/>
            <a:ext cx="5533799" cy="5162439"/>
          </a:xfrm>
          <a:prstGeom prst="rect">
            <a:avLst/>
          </a:prstGeom>
          <a:noFill/>
        </p:spPr>
        <p:txBody>
          <a:bodyPr wrap="square" rtlCol="0" anchor="ctr">
            <a:spAutoFit/>
          </a:bodyPr>
          <a:lstStyle/>
          <a:p>
            <a:pPr marL="457200" indent="-342900" algn="just">
              <a:lnSpc>
                <a:spcPct val="90000"/>
              </a:lnSpc>
              <a:spcBef>
                <a:spcPts val="1000"/>
              </a:spcBef>
              <a:buClr>
                <a:schemeClr val="dk1"/>
              </a:buClr>
              <a:buSzPts val="1800"/>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a:t>
            </a:r>
            <a:r>
              <a:rPr lang="en-US" sz="18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reprocess logs according to user-defined domain knowledge</a:t>
            </a:r>
          </a:p>
          <a:p>
            <a:pPr marL="457200" indent="-342900" algn="just">
              <a:lnSpc>
                <a:spcPct val="90000"/>
              </a:lnSpc>
              <a:spcBef>
                <a:spcPts val="1000"/>
              </a:spcBef>
              <a:buClr>
                <a:schemeClr val="dk1"/>
              </a:buClr>
              <a:buSzPts val="1800"/>
              <a:buFont typeface="Arial" panose="020B0604020202020204" pitchFamily="34" charset="0"/>
              <a:buChar char="•"/>
            </a:pPr>
            <a:endParaRPr lang="en-US" sz="10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342900" algn="just">
              <a:lnSpc>
                <a:spcPct val="90000"/>
              </a:lnSpc>
              <a:spcBef>
                <a:spcPts val="1000"/>
              </a:spcBef>
              <a:buClr>
                <a:schemeClr val="dk1"/>
              </a:buClr>
              <a:buSzPts val="1800"/>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It</a:t>
            </a:r>
            <a:r>
              <a:rPr lang="en-US" sz="18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starts from the root node of the parse tree with the preprocessed log message. The 1-st layer nodes in the parse tree represent log groups whose log messages are of different log message lengths.</a:t>
            </a:r>
          </a:p>
          <a:p>
            <a:pPr marL="457200" indent="-342900" algn="just">
              <a:lnSpc>
                <a:spcPct val="90000"/>
              </a:lnSpc>
              <a:spcBef>
                <a:spcPts val="1000"/>
              </a:spcBef>
              <a:buClr>
                <a:schemeClr val="dk1"/>
              </a:buClr>
              <a:buSzPts val="1800"/>
              <a:buFont typeface="Arial" panose="020B0604020202020204" pitchFamily="34" charset="0"/>
              <a:buChar char="•"/>
            </a:pPr>
            <a:endParaRPr lang="en-US" sz="1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342900" algn="just">
              <a:lnSpc>
                <a:spcPct val="90000"/>
              </a:lnSpc>
              <a:spcBef>
                <a:spcPts val="1000"/>
              </a:spcBef>
              <a:buClr>
                <a:schemeClr val="dk1"/>
              </a:buClr>
              <a:buSzPts val="1800"/>
              <a:buFont typeface="Arial" panose="020B0604020202020204" pitchFamily="34" charset="0"/>
              <a:buChar char="•"/>
            </a:pPr>
            <a:r>
              <a:rPr lang="en-US" sz="18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Drain traverses from a 1-st layer node to a leaf node. Drain selects the next internal node by the tokens in the beginning positions of the log message.</a:t>
            </a:r>
          </a:p>
          <a:p>
            <a:pPr marL="457200" indent="-342900" algn="just">
              <a:lnSpc>
                <a:spcPct val="90000"/>
              </a:lnSpc>
              <a:spcBef>
                <a:spcPts val="1000"/>
              </a:spcBef>
              <a:buClr>
                <a:schemeClr val="dk1"/>
              </a:buClr>
              <a:buSzPts val="1800"/>
              <a:buFont typeface="Arial" panose="020B0604020202020204" pitchFamily="34" charset="0"/>
              <a:buChar char="•"/>
            </a:pPr>
            <a:endParaRPr lang="en-US" sz="10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342900" algn="just">
              <a:lnSpc>
                <a:spcPct val="90000"/>
              </a:lnSpc>
              <a:spcBef>
                <a:spcPts val="1000"/>
              </a:spcBef>
              <a:buClr>
                <a:schemeClr val="dk1"/>
              </a:buClr>
              <a:buSzPts val="1800"/>
              <a:buFont typeface="Arial" panose="020B0604020202020204" pitchFamily="34" charset="0"/>
              <a:buChar char="•"/>
            </a:pPr>
            <a:r>
              <a:rPr lang="en-US" sz="18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Drain calculate similarity between log message and log event of each log group to decide whether to put the log message into existing log group. </a:t>
            </a:r>
          </a:p>
          <a:p>
            <a:pPr marL="457200" indent="-342900" algn="just">
              <a:lnSpc>
                <a:spcPct val="90000"/>
              </a:lnSpc>
              <a:spcBef>
                <a:spcPts val="1000"/>
              </a:spcBef>
              <a:buClr>
                <a:schemeClr val="dk1"/>
              </a:buClr>
              <a:buSzPts val="1800"/>
              <a:buFont typeface="Arial" panose="020B0604020202020204" pitchFamily="34" charset="0"/>
              <a:buChar char="•"/>
            </a:pPr>
            <a:endParaRPr lang="en-US" sz="1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342900" algn="just">
              <a:lnSpc>
                <a:spcPct val="90000"/>
              </a:lnSpc>
              <a:spcBef>
                <a:spcPts val="1000"/>
              </a:spcBef>
              <a:buClr>
                <a:schemeClr val="dk1"/>
              </a:buClr>
              <a:buSzPts val="180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a:t>
            </a:r>
            <a:r>
              <a:rPr lang="en-US" sz="18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pdate the Parser Tree by scanning the tokens in the same position of the log message and the log event.</a:t>
            </a: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E6BCC11-8A46-B6E1-F537-687AB46D4366}"/>
              </a:ext>
            </a:extLst>
          </p:cNvPr>
          <p:cNvSpPr txBox="1"/>
          <p:nvPr/>
        </p:nvSpPr>
        <p:spPr>
          <a:xfrm>
            <a:off x="6336325" y="1905663"/>
            <a:ext cx="5128843" cy="3520964"/>
          </a:xfrm>
          <a:prstGeom prst="rect">
            <a:avLst/>
          </a:prstGeom>
          <a:noFill/>
        </p:spPr>
        <p:txBody>
          <a:bodyPr wrap="square" rtlCol="0" anchor="ctr">
            <a:spAutoFit/>
          </a:bodyPr>
          <a:lstStyle/>
          <a:p>
            <a:pPr marL="457200" indent="-342900" algn="just">
              <a:lnSpc>
                <a:spcPct val="90000"/>
              </a:lnSpc>
              <a:spcBef>
                <a:spcPts val="1000"/>
              </a:spcBef>
              <a:buClr>
                <a:schemeClr val="dk1"/>
              </a:buClr>
              <a:buSzPts val="1800"/>
              <a:buFont typeface="Arial" panose="020B0604020202020204" pitchFamily="34" charset="0"/>
              <a:buChar char="•"/>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Create a empty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LCSMap</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(Longest Subsequent Sequence)</a:t>
            </a:r>
          </a:p>
          <a:p>
            <a:pPr marL="457200" indent="-342900" algn="just">
              <a:lnSpc>
                <a:spcPct val="90000"/>
              </a:lnSpc>
              <a:spcBef>
                <a:spcPts val="1000"/>
              </a:spcBef>
              <a:buClr>
                <a:schemeClr val="dk1"/>
              </a:buClr>
              <a:buSzPts val="1800"/>
              <a:buFont typeface="Arial" panose="020B0604020202020204" pitchFamily="34" charset="0"/>
              <a:buChar char="•"/>
            </a:pPr>
            <a:endParaRPr lang="en-IN" sz="1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342900" algn="just">
              <a:lnSpc>
                <a:spcPct val="90000"/>
              </a:lnSpc>
              <a:spcBef>
                <a:spcPts val="1000"/>
              </a:spcBef>
              <a:buClr>
                <a:schemeClr val="dk1"/>
              </a:buClr>
              <a:buSzPts val="1800"/>
              <a:buFont typeface="Arial" panose="020B0604020202020204" pitchFamily="34" charset="0"/>
              <a:buChar char="•"/>
            </a:pP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a new log entry arrives, it is firstly parsed into a token sequence using a set of delimiters.</a:t>
            </a:r>
          </a:p>
          <a:p>
            <a:pPr marL="457200" indent="-342900" algn="just">
              <a:lnSpc>
                <a:spcPct val="90000"/>
              </a:lnSpc>
              <a:spcBef>
                <a:spcPts val="1000"/>
              </a:spcBef>
              <a:buClr>
                <a:schemeClr val="dk1"/>
              </a:buClr>
              <a:buSzPts val="1800"/>
              <a:buFont typeface="Arial" panose="020B0604020202020204" pitchFamily="34" charset="0"/>
              <a:buChar char="•"/>
            </a:pPr>
            <a:endParaRPr lang="en-US" sz="10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342900" algn="just">
              <a:lnSpc>
                <a:spcPct val="90000"/>
              </a:lnSpc>
              <a:spcBef>
                <a:spcPts val="1000"/>
              </a:spcBef>
              <a:buClr>
                <a:schemeClr val="dk1"/>
              </a:buClr>
              <a:buSzPts val="1800"/>
              <a:buFont typeface="Arial" panose="020B0604020202020204" pitchFamily="34" charset="0"/>
              <a:buChar char="•"/>
            </a:pP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Next, compare </a:t>
            </a:r>
            <a:r>
              <a:rPr lang="en-US" sz="1800" b="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itwith</a:t>
            </a: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US" sz="1800" b="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LCSseq’s</a:t>
            </a: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from all </a:t>
            </a:r>
            <a:r>
              <a:rPr lang="en-US" sz="1800" b="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LCSObjects</a:t>
            </a: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the current </a:t>
            </a:r>
            <a:r>
              <a:rPr lang="en-US" sz="1800" b="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LCSMap</a:t>
            </a: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see if any matches available.</a:t>
            </a:r>
          </a:p>
          <a:p>
            <a:pPr marL="457200" indent="-342900" algn="just">
              <a:lnSpc>
                <a:spcPct val="90000"/>
              </a:lnSpc>
              <a:spcBef>
                <a:spcPts val="1000"/>
              </a:spcBef>
              <a:buClr>
                <a:schemeClr val="dk1"/>
              </a:buClr>
              <a:buSzPts val="1800"/>
              <a:buFont typeface="Arial" panose="020B0604020202020204" pitchFamily="34" charset="0"/>
              <a:buChar char="•"/>
            </a:pPr>
            <a:endParaRPr lang="en-US" sz="10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342900" algn="just">
              <a:lnSpc>
                <a:spcPct val="90000"/>
              </a:lnSpc>
              <a:spcBef>
                <a:spcPts val="1000"/>
              </a:spcBef>
              <a:buClr>
                <a:schemeClr val="dk1"/>
              </a:buClr>
              <a:buSzPts val="1800"/>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If it is available add it to the object or else create a new one .</a:t>
            </a: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Google Shape;145;p23">
            <a:extLst>
              <a:ext uri="{FF2B5EF4-FFF2-40B4-BE49-F238E27FC236}">
                <a16:creationId xmlns:a16="http://schemas.microsoft.com/office/drawing/2014/main" id="{300C0942-BA05-3A07-35F1-1E8CDCED7367}"/>
              </a:ext>
            </a:extLst>
          </p:cNvPr>
          <p:cNvSpPr txBox="1">
            <a:spLocks/>
          </p:cNvSpPr>
          <p:nvPr/>
        </p:nvSpPr>
        <p:spPr>
          <a:xfrm>
            <a:off x="6558554" y="779928"/>
            <a:ext cx="4684384" cy="9388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4400"/>
              <a:buFont typeface="Times New Roman"/>
              <a:buNone/>
            </a:pPr>
            <a:r>
              <a:rPr lang="en-US" sz="4000" dirty="0">
                <a:latin typeface="Times New Roman"/>
                <a:ea typeface="Times New Roman"/>
                <a:cs typeface="Times New Roman"/>
                <a:sym typeface="Times New Roman"/>
              </a:rPr>
              <a:t>SPELL PARSER</a:t>
            </a:r>
            <a:endParaRPr lang="en-US" sz="4000" dirty="0"/>
          </a:p>
        </p:txBody>
      </p:sp>
    </p:spTree>
    <p:extLst>
      <p:ext uri="{BB962C8B-B14F-4D97-AF65-F5344CB8AC3E}">
        <p14:creationId xmlns:p14="http://schemas.microsoft.com/office/powerpoint/2010/main" val="259353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18473"/>
            <a:ext cx="10287000" cy="93882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a:ea typeface="Times New Roman"/>
                <a:cs typeface="Times New Roman"/>
                <a:sym typeface="Times New Roman"/>
              </a:rPr>
              <a:t>METHODOLOGY - Preprocessing</a:t>
            </a:r>
            <a:endParaRPr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74886"/>
            <a:ext cx="2840600" cy="5019839"/>
          </a:xfrm>
          <a:prstGeom prst="rect">
            <a:avLst/>
          </a:prstGeom>
        </p:spPr>
      </p:pic>
      <p:sp>
        <p:nvSpPr>
          <p:cNvPr id="2" name="Rectangle 1">
            <a:extLst>
              <a:ext uri="{FF2B5EF4-FFF2-40B4-BE49-F238E27FC236}">
                <a16:creationId xmlns:a16="http://schemas.microsoft.com/office/drawing/2014/main" id="{B9E5528E-A907-8522-7CA3-8C1CB8EF8806}"/>
              </a:ext>
            </a:extLst>
          </p:cNvPr>
          <p:cNvSpPr/>
          <p:nvPr/>
        </p:nvSpPr>
        <p:spPr>
          <a:xfrm>
            <a:off x="2133600" y="2124899"/>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87892585-1028-2456-4029-880EB85173FA}"/>
              </a:ext>
            </a:extLst>
          </p:cNvPr>
          <p:cNvSpPr txBox="1"/>
          <p:nvPr/>
        </p:nvSpPr>
        <p:spPr>
          <a:xfrm>
            <a:off x="3793468" y="1752526"/>
            <a:ext cx="7649497" cy="1605568"/>
          </a:xfrm>
          <a:prstGeom prst="rect">
            <a:avLst/>
          </a:prstGeom>
          <a:noFill/>
        </p:spPr>
        <p:txBody>
          <a:bodyPr wrap="square" rtlCol="0">
            <a:spAutoFit/>
          </a:bodyPr>
          <a:lstStyle/>
          <a:p>
            <a:pPr marL="457200" indent="-342900" algn="just">
              <a:lnSpc>
                <a:spcPct val="90000"/>
              </a:lnSpc>
              <a:spcBef>
                <a:spcPts val="1000"/>
              </a:spcBef>
              <a:buClr>
                <a:schemeClr val="dk1"/>
              </a:buClr>
              <a:buSzPts val="1800"/>
              <a:buFont typeface="Arial" panose="020B0604020202020204" pitchFamily="34" charset="0"/>
              <a:buChar char="•"/>
            </a:pPr>
            <a:r>
              <a:rPr lang="en-IN" sz="2000" dirty="0">
                <a:solidFill>
                  <a:schemeClr val="dk1"/>
                </a:solidFill>
                <a:latin typeface="Times New Roman"/>
                <a:cs typeface="Times New Roman"/>
                <a:sym typeface="Calibri"/>
              </a:rPr>
              <a:t>After log parsing, the raw log data is pre-processed using regular expressions which removes all non-alphanumeric characters and punctuation marks.</a:t>
            </a:r>
          </a:p>
          <a:p>
            <a:pPr marL="457200" indent="-342900" algn="just">
              <a:lnSpc>
                <a:spcPct val="90000"/>
              </a:lnSpc>
              <a:spcBef>
                <a:spcPts val="1000"/>
              </a:spcBef>
              <a:buClr>
                <a:schemeClr val="dk1"/>
              </a:buClr>
              <a:buSzPts val="1800"/>
              <a:buFont typeface="Arial" panose="020B0604020202020204" pitchFamily="34" charset="0"/>
              <a:buChar char="•"/>
            </a:pPr>
            <a:r>
              <a:rPr lang="en-IN" sz="2000" dirty="0">
                <a:solidFill>
                  <a:schemeClr val="dk1"/>
                </a:solidFill>
                <a:latin typeface="Times New Roman"/>
                <a:cs typeface="Times New Roman"/>
                <a:sym typeface="Calibri"/>
              </a:rPr>
              <a:t>However, the data is not lower cased as it may lead to misinterpretation of class labels.</a:t>
            </a:r>
          </a:p>
        </p:txBody>
      </p:sp>
      <p:pic>
        <p:nvPicPr>
          <p:cNvPr id="5" name="Picture 4">
            <a:extLst>
              <a:ext uri="{FF2B5EF4-FFF2-40B4-BE49-F238E27FC236}">
                <a16:creationId xmlns:a16="http://schemas.microsoft.com/office/drawing/2014/main" id="{1594B9E8-6B70-7584-C3E7-17F2D7FB89D3}"/>
              </a:ext>
            </a:extLst>
          </p:cNvPr>
          <p:cNvPicPr>
            <a:picLocks noChangeAspect="1"/>
          </p:cNvPicPr>
          <p:nvPr/>
        </p:nvPicPr>
        <p:blipFill>
          <a:blip r:embed="rId4"/>
          <a:stretch>
            <a:fillRect/>
          </a:stretch>
        </p:blipFill>
        <p:spPr>
          <a:xfrm>
            <a:off x="4424588" y="3883413"/>
            <a:ext cx="5992031" cy="1067610"/>
          </a:xfrm>
          <a:prstGeom prst="rect">
            <a:avLst/>
          </a:prstGeom>
        </p:spPr>
      </p:pic>
      <p:pic>
        <p:nvPicPr>
          <p:cNvPr id="8" name="Picture 7">
            <a:extLst>
              <a:ext uri="{FF2B5EF4-FFF2-40B4-BE49-F238E27FC236}">
                <a16:creationId xmlns:a16="http://schemas.microsoft.com/office/drawing/2014/main" id="{0A62DD2B-7FF4-62FB-61E7-538FD3619F1E}"/>
              </a:ext>
            </a:extLst>
          </p:cNvPr>
          <p:cNvPicPr>
            <a:picLocks noChangeAspect="1"/>
          </p:cNvPicPr>
          <p:nvPr/>
        </p:nvPicPr>
        <p:blipFill>
          <a:blip r:embed="rId5"/>
          <a:stretch>
            <a:fillRect/>
          </a:stretch>
        </p:blipFill>
        <p:spPr>
          <a:xfrm>
            <a:off x="5992235" y="5532580"/>
            <a:ext cx="2698231" cy="1091608"/>
          </a:xfrm>
          <a:prstGeom prst="rect">
            <a:avLst/>
          </a:prstGeom>
        </p:spPr>
      </p:pic>
      <p:cxnSp>
        <p:nvCxnSpPr>
          <p:cNvPr id="9" name="Straight Arrow Connector 8">
            <a:extLst>
              <a:ext uri="{FF2B5EF4-FFF2-40B4-BE49-F238E27FC236}">
                <a16:creationId xmlns:a16="http://schemas.microsoft.com/office/drawing/2014/main" id="{5184DE05-9D0A-353E-A423-2F460DF3A250}"/>
              </a:ext>
            </a:extLst>
          </p:cNvPr>
          <p:cNvCxnSpPr>
            <a:cxnSpLocks/>
          </p:cNvCxnSpPr>
          <p:nvPr/>
        </p:nvCxnSpPr>
        <p:spPr>
          <a:xfrm>
            <a:off x="7341351" y="5031772"/>
            <a:ext cx="0" cy="5300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5A5ECCD-4702-E5C0-973E-8704EBD3411A}"/>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Tree>
    <p:extLst>
      <p:ext uri="{BB962C8B-B14F-4D97-AF65-F5344CB8AC3E}">
        <p14:creationId xmlns:p14="http://schemas.microsoft.com/office/powerpoint/2010/main" val="104313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863068"/>
            <a:ext cx="10515600" cy="7837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800" dirty="0">
                <a:latin typeface="Times New Roman" panose="02020603050405020304" pitchFamily="18" charset="0"/>
                <a:cs typeface="Times New Roman" panose="02020603050405020304" pitchFamily="18" charset="0"/>
              </a:rPr>
              <a:t>Introduction</a:t>
            </a:r>
            <a:endParaRPr sz="4800" dirty="0">
              <a:latin typeface="Times New Roman" panose="02020603050405020304" pitchFamily="18" charset="0"/>
              <a:cs typeface="Times New Roman" panose="02020603050405020304" pitchFamily="18" charset="0"/>
            </a:endParaRPr>
          </a:p>
        </p:txBody>
      </p:sp>
      <p:sp>
        <p:nvSpPr>
          <p:cNvPr id="92" name="Google Shape;92;p14"/>
          <p:cNvSpPr txBox="1">
            <a:spLocks noGrp="1"/>
          </p:cNvSpPr>
          <p:nvPr>
            <p:ph idx="1"/>
          </p:nvPr>
        </p:nvSpPr>
        <p:spPr>
          <a:xfrm>
            <a:off x="899160" y="2500061"/>
            <a:ext cx="10515600" cy="3701143"/>
          </a:xfrm>
          <a:prstGeom prst="rect">
            <a:avLst/>
          </a:prstGeom>
          <a:noFill/>
          <a:ln>
            <a:noFill/>
          </a:ln>
        </p:spPr>
        <p:txBody>
          <a:bodyPr spcFirstLastPara="1" wrap="square" lIns="91425" tIns="45700" rIns="91425" bIns="45700" anchor="ctr" anchorCtr="0">
            <a:noAutofit/>
          </a:bodyPr>
          <a:lstStyle/>
          <a:p>
            <a:pPr marL="228600" lvl="0" indent="-228600" algn="just" rtl="0">
              <a:lnSpc>
                <a:spcPct val="9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Modern computer systems have become increasingly complex as systems grow in both size and functionality. Anomaly detection has become an essential task to </a:t>
            </a:r>
            <a:r>
              <a:rPr lang="en-US" sz="2000" b="1" dirty="0">
                <a:latin typeface="Times New Roman"/>
                <a:ea typeface="Times New Roman"/>
                <a:cs typeface="Times New Roman"/>
                <a:sym typeface="Times New Roman"/>
              </a:rPr>
              <a:t>build a trustworthy computer system</a:t>
            </a:r>
            <a:r>
              <a:rPr lang="en-US" sz="2000" dirty="0">
                <a:latin typeface="Times New Roman"/>
                <a:ea typeface="Times New Roman"/>
                <a:cs typeface="Times New Roman"/>
                <a:sym typeface="Times New Roman"/>
              </a:rPr>
              <a:t>. A single anomaly issue can impact millions of users’ </a:t>
            </a:r>
            <a:r>
              <a:rPr lang="en-US" sz="2000" dirty="0">
                <a:latin typeface="Times New Roman"/>
                <a:cs typeface="Times New Roman"/>
                <a:sym typeface="Times New Roman"/>
              </a:rPr>
              <a:t>experience and </a:t>
            </a:r>
            <a:r>
              <a:rPr lang="en-US" sz="2000" dirty="0">
                <a:latin typeface="Times New Roman"/>
                <a:cs typeface="Times New Roman"/>
              </a:rPr>
              <a:t>even significant financial loss</a:t>
            </a:r>
            <a:r>
              <a:rPr lang="en-US" sz="2000" dirty="0">
                <a:latin typeface="Times New Roman"/>
                <a:ea typeface="Times New Roman"/>
                <a:cs typeface="Times New Roman"/>
                <a:sym typeface="Times New Roman"/>
              </a:rPr>
              <a:t>.</a:t>
            </a:r>
          </a:p>
          <a:p>
            <a:pPr marL="228600" lvl="0" indent="-228600" algn="just" rtl="0">
              <a:lnSpc>
                <a:spcPct val="90000"/>
              </a:lnSpc>
              <a:spcBef>
                <a:spcPts val="0"/>
              </a:spcBef>
              <a:spcAft>
                <a:spcPts val="0"/>
              </a:spcAft>
              <a:buClr>
                <a:schemeClr val="dk1"/>
              </a:buClr>
              <a:buSzPts val="2000"/>
              <a:buChar char="•"/>
            </a:pPr>
            <a:endParaRPr sz="2000"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Logs are widely used to record significant events and system status in an operating system or other software systems. Since system logs contain </a:t>
            </a:r>
            <a:r>
              <a:rPr lang="en-US" sz="2000" b="1" dirty="0">
                <a:latin typeface="Times New Roman"/>
                <a:ea typeface="Times New Roman"/>
                <a:cs typeface="Times New Roman"/>
                <a:sym typeface="Times New Roman"/>
              </a:rPr>
              <a:t>noteworthy events and runtime status</a:t>
            </a:r>
            <a:r>
              <a:rPr lang="en-US" sz="2000" dirty="0">
                <a:latin typeface="Times New Roman"/>
                <a:ea typeface="Times New Roman"/>
                <a:cs typeface="Times New Roman"/>
                <a:sym typeface="Times New Roman"/>
              </a:rPr>
              <a:t>, they are one of the most important data sources for anomaly detection and system monitoring.</a:t>
            </a:r>
          </a:p>
          <a:p>
            <a:pPr marL="228600" lvl="0" indent="-228600" algn="just" rtl="0">
              <a:lnSpc>
                <a:spcPct val="90000"/>
              </a:lnSpc>
              <a:spcBef>
                <a:spcPts val="1000"/>
              </a:spcBef>
              <a:spcAft>
                <a:spcPts val="0"/>
              </a:spcAft>
              <a:buClr>
                <a:schemeClr val="dk1"/>
              </a:buClr>
              <a:buSzPts val="2000"/>
              <a:buChar char="•"/>
            </a:pPr>
            <a:endParaRPr lang="en-US" sz="2000" dirty="0">
              <a:latin typeface="Times New Roman"/>
              <a:ea typeface="Times New Roman"/>
              <a:cs typeface="Times New Roman"/>
              <a:sym typeface="Times New Roman"/>
            </a:endParaRPr>
          </a:p>
          <a:p>
            <a:pPr marL="228600" indent="-228600" algn="just">
              <a:buSzPts val="2000"/>
            </a:pPr>
            <a:r>
              <a:rPr lang="en-US" sz="2000" dirty="0">
                <a:latin typeface="Times New Roman"/>
                <a:cs typeface="Times New Roman"/>
                <a:sym typeface="Times New Roman"/>
              </a:rPr>
              <a:t>Log file contains log templates and parameters. It is observed that some anomalies are not shown as a deviation from a normal log template sequence but as an abnormal parameter value. Therefore, the values of some specific parameters can be essential factors to be considered in log-based anomaly detection models.</a:t>
            </a:r>
          </a:p>
          <a:p>
            <a:pPr marL="228600" lvl="0" indent="-228600" algn="just" rtl="0">
              <a:lnSpc>
                <a:spcPct val="90000"/>
              </a:lnSpc>
              <a:spcBef>
                <a:spcPts val="1000"/>
              </a:spcBef>
              <a:spcAft>
                <a:spcPts val="0"/>
              </a:spcAft>
              <a:buClr>
                <a:schemeClr val="dk1"/>
              </a:buClr>
              <a:buSzPts val="2000"/>
              <a:buChar char="•"/>
            </a:pPr>
            <a:endParaRPr dirty="0">
              <a:latin typeface="Times New Roman"/>
              <a:ea typeface="Times New Roman"/>
              <a:cs typeface="Times New Roman"/>
              <a:sym typeface="Times New Roman"/>
            </a:endParaRPr>
          </a:p>
          <a:p>
            <a:pPr marL="228600" lvl="0" indent="-101600" algn="just"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500" y="171908"/>
            <a:ext cx="10287000" cy="93882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a:ea typeface="Times New Roman"/>
                <a:cs typeface="Times New Roman"/>
                <a:sym typeface="Times New Roman"/>
              </a:rPr>
              <a:t>Transformer Feature Extraction</a:t>
            </a:r>
            <a:endParaRPr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4" name="TextBox 3">
            <a:extLst>
              <a:ext uri="{FF2B5EF4-FFF2-40B4-BE49-F238E27FC236}">
                <a16:creationId xmlns:a16="http://schemas.microsoft.com/office/drawing/2014/main" id="{D0D91531-0CBB-35E3-85D6-AF1BD1125859}"/>
              </a:ext>
            </a:extLst>
          </p:cNvPr>
          <p:cNvSpPr txBox="1"/>
          <p:nvPr/>
        </p:nvSpPr>
        <p:spPr>
          <a:xfrm>
            <a:off x="3602181" y="1490736"/>
            <a:ext cx="8220364" cy="3970318"/>
          </a:xfrm>
          <a:prstGeom prst="rect">
            <a:avLst/>
          </a:prstGeom>
          <a:noFill/>
        </p:spPr>
        <p:txBody>
          <a:bodyPr wrap="square">
            <a:spAutoFit/>
          </a:bodyPr>
          <a:lstStyle/>
          <a:p>
            <a:pPr marL="342900" indent="-342900" algn="just">
              <a:buClr>
                <a:schemeClr val="accent2">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Tokenization is breaking the raw text into small chunks. Tokenization breaks the raw text into words, sentences called tokens. The tokenization helps in interpreting the meaning of the text by analyzing the sequence of the words.</a:t>
            </a:r>
          </a:p>
          <a:p>
            <a:pPr marL="342900" indent="-342900" algn="just">
              <a:buClr>
                <a:schemeClr val="accent2">
                  <a:lumMod val="75000"/>
                </a:schemeClr>
              </a:buCl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342900" indent="-342900" algn="just">
              <a:buClr>
                <a:schemeClr val="accent2">
                  <a:lumMod val="75000"/>
                </a:schemeClr>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BERT provides dense vector representations for natural language by using a deep, pre-trained neural network with the Transformer architecture</a:t>
            </a:r>
          </a:p>
          <a:p>
            <a:pPr marL="342900" indent="-342900" algn="just">
              <a:buClr>
                <a:schemeClr val="accent2">
                  <a:lumMod val="75000"/>
                </a:schemeClr>
              </a:buCl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342900" indent="-342900" algn="just">
              <a:buClr>
                <a:schemeClr val="accent2">
                  <a:lumMod val="75000"/>
                </a:schemeClr>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BERT model chosen is </a:t>
            </a:r>
            <a:r>
              <a:rPr lang="en-IN" dirty="0" err="1">
                <a:latin typeface="Times New Roman" panose="02020603050405020304" pitchFamily="18" charset="0"/>
                <a:cs typeface="Times New Roman" panose="02020603050405020304" pitchFamily="18" charset="0"/>
              </a:rPr>
              <a:t>small_bert_uncased</a:t>
            </a:r>
            <a:r>
              <a:rPr lang="en-IN" dirty="0">
                <a:latin typeface="Times New Roman" panose="02020603050405020304" pitchFamily="18" charset="0"/>
                <a:cs typeface="Times New Roman" panose="02020603050405020304" pitchFamily="18" charset="0"/>
              </a:rPr>
              <a:t> as it is faster to compute.</a:t>
            </a:r>
          </a:p>
          <a:p>
            <a:pPr algn="just">
              <a:buClr>
                <a:schemeClr val="accent2">
                  <a:lumMod val="75000"/>
                </a:schemeClr>
              </a:buClr>
            </a:pPr>
            <a:r>
              <a:rPr lang="en-IN" dirty="0">
                <a:latin typeface="Times New Roman" panose="02020603050405020304" pitchFamily="18" charset="0"/>
                <a:cs typeface="Times New Roman" panose="02020603050405020304" pitchFamily="18" charset="0"/>
              </a:rPr>
              <a:t> </a:t>
            </a:r>
          </a:p>
          <a:p>
            <a:pPr marL="800100" lvl="1" indent="-342900" algn="just">
              <a:buClr>
                <a:schemeClr val="accent2">
                  <a:lumMod val="75000"/>
                </a:schemeClr>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Small BERT models are the BERT architecture with a smaller number of layers  combined with a smaller hidden size. </a:t>
            </a:r>
          </a:p>
          <a:p>
            <a:pPr marL="342900" indent="-342900" algn="just">
              <a:buClr>
                <a:schemeClr val="accent2">
                  <a:lumMod val="75000"/>
                </a:schemeClr>
              </a:buCl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342900" indent="-342900" algn="just">
              <a:buClr>
                <a:schemeClr val="accent2">
                  <a:lumMod val="75000"/>
                </a:schemeClr>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After the Preprocessing step, the log lines are given to Bert model for feature extraction. </a:t>
            </a:r>
          </a:p>
        </p:txBody>
      </p:sp>
      <p:sp>
        <p:nvSpPr>
          <p:cNvPr id="3" name="TextBox 2">
            <a:extLst>
              <a:ext uri="{FF2B5EF4-FFF2-40B4-BE49-F238E27FC236}">
                <a16:creationId xmlns:a16="http://schemas.microsoft.com/office/drawing/2014/main" id="{91B25D1E-232D-0BF8-EE2E-C58F7D28965D}"/>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
        <p:nvSpPr>
          <p:cNvPr id="5" name="Rectangle 4">
            <a:extLst>
              <a:ext uri="{FF2B5EF4-FFF2-40B4-BE49-F238E27FC236}">
                <a16:creationId xmlns:a16="http://schemas.microsoft.com/office/drawing/2014/main" id="{3D03550C-DA45-604F-535E-5B0CCB8D9750}"/>
              </a:ext>
            </a:extLst>
          </p:cNvPr>
          <p:cNvSpPr/>
          <p:nvPr/>
        </p:nvSpPr>
        <p:spPr>
          <a:xfrm>
            <a:off x="2127325" y="3013487"/>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66900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1847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a:ea typeface="Times New Roman"/>
                <a:cs typeface="Times New Roman"/>
                <a:sym typeface="Times New Roman"/>
              </a:rPr>
              <a:t>Data Up-Sampling</a:t>
            </a:r>
            <a:endParaRPr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2" name="Rectangle 1">
            <a:extLst>
              <a:ext uri="{FF2B5EF4-FFF2-40B4-BE49-F238E27FC236}">
                <a16:creationId xmlns:a16="http://schemas.microsoft.com/office/drawing/2014/main" id="{36FE30A4-41FB-C134-1E67-94F30FBCDE52}"/>
              </a:ext>
            </a:extLst>
          </p:cNvPr>
          <p:cNvSpPr/>
          <p:nvPr/>
        </p:nvSpPr>
        <p:spPr>
          <a:xfrm>
            <a:off x="2133600" y="3858261"/>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6214A27-3D52-B35A-D7F4-78833C63E32C}"/>
              </a:ext>
            </a:extLst>
          </p:cNvPr>
          <p:cNvSpPr txBox="1"/>
          <p:nvPr/>
        </p:nvSpPr>
        <p:spPr>
          <a:xfrm>
            <a:off x="4206239" y="1552569"/>
            <a:ext cx="7326999" cy="2616101"/>
          </a:xfrm>
          <a:prstGeom prst="rect">
            <a:avLst/>
          </a:prstGeom>
          <a:noFill/>
        </p:spPr>
        <p:txBody>
          <a:bodyPr wrap="square">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Smote(Synthetic Minority Oversampling Technique) is a statistical technique for increasing the number of cases in our dataset in order to make it balanced.</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SMOTE takes the entire dataset as an input, but it increases the percentage of only the minority cases.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9" name="Google Shape;140;p22">
            <a:extLst>
              <a:ext uri="{FF2B5EF4-FFF2-40B4-BE49-F238E27FC236}">
                <a16:creationId xmlns:a16="http://schemas.microsoft.com/office/drawing/2014/main" id="{874F9BBC-AFCB-4DFB-17D0-D48673EB5D75}"/>
              </a:ext>
            </a:extLst>
          </p:cNvPr>
          <p:cNvGraphicFramePr/>
          <p:nvPr>
            <p:extLst>
              <p:ext uri="{D42A27DB-BD31-4B8C-83A1-F6EECF244321}">
                <p14:modId xmlns:p14="http://schemas.microsoft.com/office/powerpoint/2010/main" val="4232054949"/>
              </p:ext>
            </p:extLst>
          </p:nvPr>
        </p:nvGraphicFramePr>
        <p:xfrm>
          <a:off x="4085464" y="4171152"/>
          <a:ext cx="7568547" cy="1645950"/>
        </p:xfrm>
        <a:graphic>
          <a:graphicData uri="http://schemas.openxmlformats.org/drawingml/2006/table">
            <a:tbl>
              <a:tblPr firstRow="1" bandRow="1">
                <a:noFill/>
                <a:tableStyleId>{753DE1AE-FBD0-41B5-A111-0DF8E0E16DF2}</a:tableStyleId>
              </a:tblPr>
              <a:tblGrid>
                <a:gridCol w="2344843">
                  <a:extLst>
                    <a:ext uri="{9D8B030D-6E8A-4147-A177-3AD203B41FA5}">
                      <a16:colId xmlns:a16="http://schemas.microsoft.com/office/drawing/2014/main" val="95284796"/>
                    </a:ext>
                  </a:extLst>
                </a:gridCol>
                <a:gridCol w="1915039">
                  <a:extLst>
                    <a:ext uri="{9D8B030D-6E8A-4147-A177-3AD203B41FA5}">
                      <a16:colId xmlns:a16="http://schemas.microsoft.com/office/drawing/2014/main" val="20000"/>
                    </a:ext>
                  </a:extLst>
                </a:gridCol>
                <a:gridCol w="1495796">
                  <a:extLst>
                    <a:ext uri="{9D8B030D-6E8A-4147-A177-3AD203B41FA5}">
                      <a16:colId xmlns:a16="http://schemas.microsoft.com/office/drawing/2014/main" val="20002"/>
                    </a:ext>
                  </a:extLst>
                </a:gridCol>
                <a:gridCol w="1812869">
                  <a:extLst>
                    <a:ext uri="{9D8B030D-6E8A-4147-A177-3AD203B41FA5}">
                      <a16:colId xmlns:a16="http://schemas.microsoft.com/office/drawing/2014/main" val="20003"/>
                    </a:ext>
                  </a:extLst>
                </a:gridCol>
              </a:tblGrid>
              <a:tr h="342030">
                <a:tc>
                  <a:txBody>
                    <a:bodyPr/>
                    <a:lstStyle/>
                    <a:p>
                      <a:pPr marL="0" marR="0" lvl="0" indent="0" algn="l" rtl="0">
                        <a:spcBef>
                          <a:spcPts val="0"/>
                        </a:spcBef>
                        <a:spcAft>
                          <a:spcPts val="0"/>
                        </a:spcAft>
                        <a:buNone/>
                      </a:pPr>
                      <a:r>
                        <a:rPr lang="en-US" sz="1800" dirty="0"/>
                        <a:t>(Appling for entire dataset)</a:t>
                      </a:r>
                      <a:endParaRPr sz="1800" dirty="0"/>
                    </a:p>
                  </a:txBody>
                  <a:tcPr marL="91450" marR="91450" marT="45725" marB="45725"/>
                </a:tc>
                <a:tc>
                  <a:txBody>
                    <a:bodyPr/>
                    <a:lstStyle/>
                    <a:p>
                      <a:pPr marL="0" marR="0" lvl="0" indent="0" algn="l" rtl="0">
                        <a:spcBef>
                          <a:spcPts val="0"/>
                        </a:spcBef>
                        <a:spcAft>
                          <a:spcPts val="0"/>
                        </a:spcAft>
                        <a:buNone/>
                      </a:pPr>
                      <a:r>
                        <a:rPr lang="en-IN" sz="1800" dirty="0"/>
                        <a:t>TOTAL</a:t>
                      </a:r>
                      <a:endParaRPr sz="1800" dirty="0"/>
                    </a:p>
                  </a:txBody>
                  <a:tcPr marL="91450" marR="91450" marT="45725" marB="45725"/>
                </a:tc>
                <a:tc>
                  <a:txBody>
                    <a:bodyPr/>
                    <a:lstStyle/>
                    <a:p>
                      <a:pPr marL="0" marR="0" lvl="0" indent="0" algn="l" rtl="0">
                        <a:spcBef>
                          <a:spcPts val="0"/>
                        </a:spcBef>
                        <a:spcAft>
                          <a:spcPts val="0"/>
                        </a:spcAft>
                        <a:buNone/>
                      </a:pPr>
                      <a:r>
                        <a:rPr lang="en-US" sz="1800" dirty="0"/>
                        <a:t>NO OF NORMAL LOGS</a:t>
                      </a:r>
                      <a:endParaRPr sz="1800" dirty="0"/>
                    </a:p>
                  </a:txBody>
                  <a:tcPr marL="91450" marR="91450" marT="45725" marB="45725"/>
                </a:tc>
                <a:tc>
                  <a:txBody>
                    <a:bodyPr/>
                    <a:lstStyle/>
                    <a:p>
                      <a:pPr marL="0" marR="0" lvl="0" indent="0" algn="l" rtl="0">
                        <a:spcBef>
                          <a:spcPts val="0"/>
                        </a:spcBef>
                        <a:spcAft>
                          <a:spcPts val="0"/>
                        </a:spcAft>
                        <a:buNone/>
                      </a:pPr>
                      <a:r>
                        <a:rPr lang="en-IN" sz="1800" dirty="0"/>
                        <a:t>NO OF ANOMOLY LOGS</a:t>
                      </a:r>
                      <a:endParaRPr sz="1800" dirty="0"/>
                    </a:p>
                  </a:txBody>
                  <a:tcPr marL="91450" marR="91450" marT="45725" marB="45725"/>
                </a:tc>
                <a:extLst>
                  <a:ext uri="{0D108BD9-81ED-4DB2-BD59-A6C34878D82A}">
                    <a16:rowId xmlns:a16="http://schemas.microsoft.com/office/drawing/2014/main" val="10000"/>
                  </a:ext>
                </a:extLst>
              </a:tr>
              <a:tr h="281485">
                <a:tc>
                  <a:txBody>
                    <a:bodyPr/>
                    <a:lstStyle/>
                    <a:p>
                      <a:pPr marL="0" marR="0" lvl="0" indent="0" algn="l" rtl="0">
                        <a:lnSpc>
                          <a:spcPct val="100000"/>
                        </a:lnSpc>
                        <a:spcBef>
                          <a:spcPts val="0"/>
                        </a:spcBef>
                        <a:spcAft>
                          <a:spcPts val="0"/>
                        </a:spcAft>
                        <a:buClr>
                          <a:srgbClr val="000000"/>
                        </a:buClr>
                        <a:buFont typeface="Arial"/>
                        <a:buNone/>
                      </a:pPr>
                      <a:r>
                        <a:rPr lang="en-IN" sz="1600" b="0" i="0" u="none" strike="noStrike" cap="none" dirty="0">
                          <a:solidFill>
                            <a:schemeClr val="dk1"/>
                          </a:solidFill>
                          <a:latin typeface="Times New Roman" panose="02020603050405020304" pitchFamily="18" charset="0"/>
                          <a:cs typeface="Times New Roman" panose="02020603050405020304" pitchFamily="18" charset="0"/>
                          <a:sym typeface="Arial"/>
                        </a:rPr>
                        <a:t>Original Dataset</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104815</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101544</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3271</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281485">
                <a:tc>
                  <a:txBody>
                    <a:bodyPr/>
                    <a:lstStyle/>
                    <a:p>
                      <a:pPr marL="0" marR="0" lvl="0" indent="0" algn="l" rtl="0">
                        <a:lnSpc>
                          <a:spcPct val="100000"/>
                        </a:lnSpc>
                        <a:spcBef>
                          <a:spcPts val="0"/>
                        </a:spcBef>
                        <a:spcAft>
                          <a:spcPts val="0"/>
                        </a:spcAft>
                        <a:buClr>
                          <a:srgbClr val="000000"/>
                        </a:buClr>
                        <a:buFont typeface="Arial"/>
                        <a:buNone/>
                      </a:pPr>
                      <a:r>
                        <a:rPr lang="en-IN" sz="1600" b="0" i="0" u="none" strike="noStrike" cap="none" dirty="0">
                          <a:solidFill>
                            <a:schemeClr val="dk1"/>
                          </a:solidFill>
                          <a:latin typeface="Times New Roman" panose="02020603050405020304" pitchFamily="18" charset="0"/>
                          <a:cs typeface="Times New Roman" panose="02020603050405020304" pitchFamily="18" charset="0"/>
                          <a:sym typeface="Arial"/>
                        </a:rPr>
                        <a:t>After applying SMOTE</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203088</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101544</a:t>
                      </a: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101544</a:t>
                      </a:r>
                    </a:p>
                  </a:txBody>
                  <a:tcPr marL="91450" marR="91450" marT="45725" marB="45725"/>
                </a:tc>
                <a:extLst>
                  <a:ext uri="{0D108BD9-81ED-4DB2-BD59-A6C34878D82A}">
                    <a16:rowId xmlns:a16="http://schemas.microsoft.com/office/drawing/2014/main" val="2786777111"/>
                  </a:ext>
                </a:extLst>
              </a:tr>
            </a:tbl>
          </a:graphicData>
        </a:graphic>
      </p:graphicFrame>
      <p:sp>
        <p:nvSpPr>
          <p:cNvPr id="3" name="TextBox 2">
            <a:extLst>
              <a:ext uri="{FF2B5EF4-FFF2-40B4-BE49-F238E27FC236}">
                <a16:creationId xmlns:a16="http://schemas.microsoft.com/office/drawing/2014/main" id="{DE6D8684-3E23-AC0C-88A9-D5F04D4C8650}"/>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Tree>
    <p:extLst>
      <p:ext uri="{BB962C8B-B14F-4D97-AF65-F5344CB8AC3E}">
        <p14:creationId xmlns:p14="http://schemas.microsoft.com/office/powerpoint/2010/main" val="649347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500" y="23938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a:ea typeface="Times New Roman"/>
                <a:cs typeface="Times New Roman"/>
                <a:sym typeface="Times New Roman"/>
              </a:rPr>
              <a:t>METHODOLOGY</a:t>
            </a:r>
            <a:endParaRPr sz="4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2" name="Rectangle 1">
            <a:extLst>
              <a:ext uri="{FF2B5EF4-FFF2-40B4-BE49-F238E27FC236}">
                <a16:creationId xmlns:a16="http://schemas.microsoft.com/office/drawing/2014/main" id="{F92A20A9-666C-81F8-4D15-26E46CC8A9E7}"/>
              </a:ext>
            </a:extLst>
          </p:cNvPr>
          <p:cNvSpPr/>
          <p:nvPr/>
        </p:nvSpPr>
        <p:spPr>
          <a:xfrm>
            <a:off x="2133600" y="4742181"/>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F60E0BC-FD05-3D41-F5A7-C8D0479937FE}"/>
              </a:ext>
            </a:extLst>
          </p:cNvPr>
          <p:cNvSpPr txBox="1"/>
          <p:nvPr/>
        </p:nvSpPr>
        <p:spPr>
          <a:xfrm>
            <a:off x="3941813" y="2166818"/>
            <a:ext cx="7660252" cy="3233706"/>
          </a:xfrm>
          <a:prstGeom prst="rect">
            <a:avLst/>
          </a:prstGeom>
          <a:noFill/>
        </p:spPr>
        <p:txBody>
          <a:bodyPr wrap="square" rtlCol="0" anchor="ctr">
            <a:spAutoFit/>
          </a:bodyPr>
          <a:lstStyle/>
          <a:p>
            <a:pPr marL="114300" algn="just">
              <a:lnSpc>
                <a:spcPct val="90000"/>
              </a:lnSpc>
              <a:spcBef>
                <a:spcPts val="1000"/>
              </a:spcBef>
              <a:buClr>
                <a:schemeClr val="dk1"/>
              </a:buClr>
              <a:buSzPts val="1800"/>
            </a:pPr>
            <a:r>
              <a:rPr lang="en-IN" dirty="0">
                <a:solidFill>
                  <a:schemeClr val="dk1"/>
                </a:solidFill>
                <a:latin typeface="Times New Roman"/>
                <a:cs typeface="Times New Roman"/>
              </a:rPr>
              <a:t>Various important Algorithms used for training models are:</a:t>
            </a:r>
          </a:p>
          <a:p>
            <a:pPr marL="457200" indent="-342900" algn="just">
              <a:lnSpc>
                <a:spcPct val="90000"/>
              </a:lnSpc>
              <a:spcBef>
                <a:spcPts val="1000"/>
              </a:spcBef>
              <a:buClr>
                <a:schemeClr val="dk1"/>
              </a:buClr>
              <a:buSzPts val="1800"/>
              <a:buFont typeface="Wingdings" panose="05000000000000000000" pitchFamily="2" charset="2"/>
              <a:buChar char="q"/>
            </a:pPr>
            <a:r>
              <a:rPr lang="en-IN" dirty="0">
                <a:solidFill>
                  <a:schemeClr val="dk1"/>
                </a:solidFill>
                <a:latin typeface="Times New Roman"/>
                <a:cs typeface="Times New Roman"/>
              </a:rPr>
              <a:t>One-Class SVM (Support Vector Machine)</a:t>
            </a:r>
          </a:p>
          <a:p>
            <a:pPr marL="457200" indent="-342900" algn="just">
              <a:lnSpc>
                <a:spcPct val="90000"/>
              </a:lnSpc>
              <a:spcBef>
                <a:spcPts val="1000"/>
              </a:spcBef>
              <a:buClr>
                <a:schemeClr val="dk1"/>
              </a:buClr>
              <a:buSzPts val="1800"/>
              <a:buFont typeface="Wingdings" panose="05000000000000000000" pitchFamily="2" charset="2"/>
              <a:buChar char="q"/>
            </a:pPr>
            <a:r>
              <a:rPr lang="en-IN" dirty="0">
                <a:solidFill>
                  <a:schemeClr val="dk1"/>
                </a:solidFill>
                <a:latin typeface="Times New Roman"/>
                <a:cs typeface="Times New Roman"/>
              </a:rPr>
              <a:t>Isolation Forrest</a:t>
            </a:r>
          </a:p>
          <a:p>
            <a:pPr marL="457200" indent="-342900" algn="just">
              <a:lnSpc>
                <a:spcPct val="90000"/>
              </a:lnSpc>
              <a:spcBef>
                <a:spcPts val="1000"/>
              </a:spcBef>
              <a:buClr>
                <a:schemeClr val="dk1"/>
              </a:buClr>
              <a:buSzPts val="1800"/>
              <a:buFont typeface="Wingdings" panose="05000000000000000000" pitchFamily="2" charset="2"/>
              <a:buChar char="q"/>
            </a:pPr>
            <a:r>
              <a:rPr lang="en-IN" dirty="0">
                <a:solidFill>
                  <a:schemeClr val="dk1"/>
                </a:solidFill>
                <a:latin typeface="Times New Roman"/>
                <a:cs typeface="Times New Roman"/>
              </a:rPr>
              <a:t>Quadratic Discriminative Analysis (QDA)</a:t>
            </a:r>
          </a:p>
          <a:p>
            <a:pPr marL="457200" indent="-342900" algn="just">
              <a:lnSpc>
                <a:spcPct val="90000"/>
              </a:lnSpc>
              <a:spcBef>
                <a:spcPts val="1000"/>
              </a:spcBef>
              <a:buClr>
                <a:schemeClr val="dk1"/>
              </a:buClr>
              <a:buSzPts val="1800"/>
              <a:buFont typeface="Wingdings" panose="05000000000000000000" pitchFamily="2" charset="2"/>
              <a:buChar char="q"/>
            </a:pPr>
            <a:r>
              <a:rPr lang="en-US" dirty="0">
                <a:latin typeface="Times New Roman"/>
                <a:cs typeface="Times New Roman"/>
              </a:rPr>
              <a:t>RNN &amp; Bidirectional-RNN (Recurrent Neural Network)</a:t>
            </a:r>
          </a:p>
          <a:p>
            <a:pPr marL="457200" indent="-342900" algn="just">
              <a:lnSpc>
                <a:spcPct val="90000"/>
              </a:lnSpc>
              <a:spcBef>
                <a:spcPts val="1000"/>
              </a:spcBef>
              <a:buClr>
                <a:schemeClr val="dk1"/>
              </a:buClr>
              <a:buSzPts val="1800"/>
              <a:buFont typeface="Wingdings" panose="05000000000000000000" pitchFamily="2" charset="2"/>
              <a:buChar char="q"/>
            </a:pPr>
            <a:r>
              <a:rPr lang="en-US" dirty="0">
                <a:latin typeface="Times New Roman"/>
                <a:cs typeface="Times New Roman"/>
              </a:rPr>
              <a:t>LSTM &amp; Bidirectional-LSTM (Long Short-Term Memory)</a:t>
            </a:r>
          </a:p>
          <a:p>
            <a:pPr marL="457200" indent="-342900" algn="just">
              <a:lnSpc>
                <a:spcPct val="90000"/>
              </a:lnSpc>
              <a:spcBef>
                <a:spcPts val="1000"/>
              </a:spcBef>
              <a:buClr>
                <a:schemeClr val="dk1"/>
              </a:buClr>
              <a:buSzPts val="1800"/>
              <a:buFont typeface="Wingdings" panose="05000000000000000000" pitchFamily="2" charset="2"/>
              <a:buChar char="q"/>
            </a:pPr>
            <a:r>
              <a:rPr lang="en-US" dirty="0">
                <a:latin typeface="Times New Roman"/>
                <a:cs typeface="Times New Roman"/>
              </a:rPr>
              <a:t>GRU &amp; Bidirectional-GRU (Gated Recurrent Unit)</a:t>
            </a:r>
          </a:p>
          <a:p>
            <a:pPr marL="457200" indent="-342900" algn="just">
              <a:lnSpc>
                <a:spcPct val="90000"/>
              </a:lnSpc>
              <a:spcBef>
                <a:spcPts val="1000"/>
              </a:spcBef>
              <a:buClr>
                <a:schemeClr val="dk1"/>
              </a:buClr>
              <a:buSzPts val="1800"/>
              <a:buFont typeface="Wingdings" panose="05000000000000000000" pitchFamily="2" charset="2"/>
              <a:buChar char="q"/>
            </a:pPr>
            <a:r>
              <a:rPr lang="en-US" dirty="0">
                <a:latin typeface="Times New Roman"/>
                <a:cs typeface="Times New Roman"/>
              </a:rPr>
              <a:t>ANN (Artificial Neural Network – dense layers) &amp; CNN (1D – Convolution Neural Network)</a:t>
            </a:r>
            <a:endParaRPr lang="en-IN" dirty="0">
              <a:solidFill>
                <a:schemeClr val="dk1"/>
              </a:solidFill>
              <a:latin typeface="Times New Roman"/>
              <a:cs typeface="Times New Roman"/>
            </a:endParaRPr>
          </a:p>
        </p:txBody>
      </p:sp>
      <p:sp>
        <p:nvSpPr>
          <p:cNvPr id="3" name="TextBox 2">
            <a:extLst>
              <a:ext uri="{FF2B5EF4-FFF2-40B4-BE49-F238E27FC236}">
                <a16:creationId xmlns:a16="http://schemas.microsoft.com/office/drawing/2014/main" id="{439B0921-35B9-D411-3D45-0190261D0408}"/>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Tree>
    <p:extLst>
      <p:ext uri="{BB962C8B-B14F-4D97-AF65-F5344CB8AC3E}">
        <p14:creationId xmlns:p14="http://schemas.microsoft.com/office/powerpoint/2010/main" val="3150935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32691" y="808557"/>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a:ea typeface="Times New Roman"/>
                <a:cs typeface="Times New Roman"/>
                <a:sym typeface="Times New Roman"/>
              </a:rPr>
              <a:t>METHODOLOGY – Log BERT</a:t>
            </a:r>
            <a:endParaRPr sz="4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AF60E0BC-FD05-3D41-F5A7-C8D0479937FE}"/>
              </a:ext>
            </a:extLst>
          </p:cNvPr>
          <p:cNvSpPr txBox="1"/>
          <p:nvPr/>
        </p:nvSpPr>
        <p:spPr>
          <a:xfrm>
            <a:off x="808728" y="1747385"/>
            <a:ext cx="10574543" cy="4723024"/>
          </a:xfrm>
          <a:prstGeom prst="rect">
            <a:avLst/>
          </a:prstGeom>
          <a:noFill/>
        </p:spPr>
        <p:txBody>
          <a:bodyPr wrap="square" rtlCol="0" anchor="ctr">
            <a:spAutoFit/>
          </a:bodyPr>
          <a:lstStyle/>
          <a:p>
            <a:pPr marL="342900" lvl="0" indent="-342900">
              <a:lnSpc>
                <a:spcPct val="107000"/>
              </a:lnSpc>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Masked log key prediction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which aims to correctly predict log keys in normal log sequences that are randomly masked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342900">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used to train Log-BERT to predict masked log keys in log sequences. </a:t>
            </a:r>
          </a:p>
          <a:p>
            <a:pPr marL="800100" indent="-342900">
              <a:lnSpc>
                <a:spcPct val="107000"/>
              </a:lnSpc>
              <a:buFont typeface="+mj-lt"/>
              <a:buAutoNum type="arabi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Helps in encoding of the information about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normal log sequences.</a:t>
            </a:r>
          </a:p>
          <a:p>
            <a:pPr marL="800100" indent="-342900">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predicting the randomly masked log keys. </a:t>
            </a:r>
          </a:p>
          <a:p>
            <a:pPr marL="800100" indent="-342900">
              <a:lnSpc>
                <a:spcPct val="107000"/>
              </a:lnSpc>
              <a:buFont typeface="+mj-lt"/>
              <a:buAutoNum type="arabi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It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randomly replaces a ratio of log keys in a sequence with a specific MASK token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Volume of hypersphere minimization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which aims to make the normal log sequences close to each other in the embedding space.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342900">
              <a:lnSpc>
                <a:spcPct val="107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approach is inspired by the Deep SVDD approach and aims to regulate the distribution of normal log sequences by minimizing the volume of a data-enclosing hypersphere. </a:t>
            </a:r>
          </a:p>
          <a:p>
            <a:pPr marL="800100" indent="-342900">
              <a:lnSpc>
                <a:spcPct val="107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representations of normal log sequences are derived and the center representation is computed based on the mean operation. </a:t>
            </a:r>
          </a:p>
          <a:p>
            <a:pPr marL="800100" indent="-342900">
              <a:lnSpc>
                <a:spcPct val="107000"/>
              </a:lnSpc>
              <a:spcAft>
                <a:spcPts val="800"/>
              </a:spcAft>
              <a:buFont typeface="+mj-lt"/>
              <a:buAutoNum type="arabi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It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considers the contextual embedding vector of the DIST token as the representation of a log sequence in the embedding space.</a:t>
            </a:r>
            <a:endParaRPr lang="en-IN" sz="2000" dirty="0">
              <a:solidFill>
                <a:schemeClr val="dk1"/>
              </a:solidFill>
              <a:latin typeface="Times New Roman"/>
              <a:cs typeface="Times New Roman"/>
            </a:endParaRPr>
          </a:p>
        </p:txBody>
      </p:sp>
    </p:spTree>
    <p:extLst>
      <p:ext uri="{BB962C8B-B14F-4D97-AF65-F5344CB8AC3E}">
        <p14:creationId xmlns:p14="http://schemas.microsoft.com/office/powerpoint/2010/main" val="283481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8686-8A83-8430-FBA7-059489CF5F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4B3AE611-4B6F-0C4E-79BD-71A00F2A3F65}"/>
              </a:ext>
            </a:extLst>
          </p:cNvPr>
          <p:cNvSpPr>
            <a:spLocks noGrp="1"/>
          </p:cNvSpPr>
          <p:nvPr>
            <p:ph sz="half" idx="1"/>
          </p:nvPr>
        </p:nvSpPr>
        <p:spPr/>
        <p:style>
          <a:lnRef idx="1">
            <a:schemeClr val="dk1"/>
          </a:lnRef>
          <a:fillRef idx="2">
            <a:schemeClr val="dk1"/>
          </a:fillRef>
          <a:effectRef idx="1">
            <a:schemeClr val="dk1"/>
          </a:effectRef>
          <a:fontRef idx="minor">
            <a:schemeClr val="dk1"/>
          </a:fontRef>
        </p:style>
        <p:txBody>
          <a:bodyPr>
            <a:normAutofit fontScale="77500" lnSpcReduction="20000"/>
          </a:bodyPr>
          <a:lstStyle/>
          <a:p>
            <a:pPr marL="114300" indent="0" algn="ctr">
              <a:buNone/>
            </a:pPr>
            <a:r>
              <a:rPr lang="en-US" b="1" dirty="0">
                <a:latin typeface="Times New Roman" panose="02020603050405020304" pitchFamily="18" charset="0"/>
                <a:cs typeface="Times New Roman" panose="02020603050405020304" pitchFamily="18" charset="0"/>
              </a:rPr>
              <a:t>Machine Learning Approaches</a:t>
            </a:r>
          </a:p>
          <a:p>
            <a:pPr marL="114300" indent="0">
              <a:buNone/>
            </a:pPr>
            <a:endParaRPr lang="en-US" sz="1400" dirty="0">
              <a:latin typeface="Times New Roman" panose="02020603050405020304" pitchFamily="18" charset="0"/>
              <a:cs typeface="Times New Roman" panose="02020603050405020304" pitchFamily="18" charset="0"/>
            </a:endParaRPr>
          </a:p>
          <a:p>
            <a:pPr marL="114300" indent="0" algn="just">
              <a:buNone/>
            </a:pPr>
            <a:r>
              <a:rPr lang="en-US" dirty="0">
                <a:latin typeface="Times New Roman" panose="02020603050405020304" pitchFamily="18" charset="0"/>
                <a:cs typeface="Times New Roman" panose="02020603050405020304" pitchFamily="18" charset="0"/>
              </a:rPr>
              <a:t>Results of model trained on not-over-sampled data did not properly classify the log sequences in their resp class as told earlier, so its results are not shown here.</a:t>
            </a:r>
          </a:p>
          <a:p>
            <a:pPr marL="114300" indent="0">
              <a:buNone/>
            </a:pPr>
            <a:r>
              <a:rPr lang="en-US" dirty="0">
                <a:latin typeface="Times New Roman" panose="02020603050405020304" pitchFamily="18" charset="0"/>
                <a:cs typeface="Times New Roman" panose="02020603050405020304" pitchFamily="18" charset="0"/>
              </a:rPr>
              <a:t>Thus, applying ML algorithms on SMOTE(features) extracted from pretrained </a:t>
            </a:r>
            <a:r>
              <a:rPr lang="en-US" dirty="0" err="1">
                <a:latin typeface="Times New Roman" panose="02020603050405020304" pitchFamily="18" charset="0"/>
                <a:cs typeface="Times New Roman" panose="02020603050405020304" pitchFamily="18" charset="0"/>
              </a:rPr>
              <a:t>small_bert_uncased</a:t>
            </a:r>
            <a:r>
              <a:rPr lang="en-US" dirty="0">
                <a:latin typeface="Times New Roman" panose="02020603050405020304" pitchFamily="18" charset="0"/>
                <a:cs typeface="Times New Roman" panose="02020603050405020304" pitchFamily="18" charset="0"/>
              </a:rPr>
              <a:t> model.</a:t>
            </a:r>
          </a:p>
          <a:p>
            <a:pPr marL="114300" indent="0">
              <a:buNone/>
            </a:pPr>
            <a:r>
              <a:rPr lang="en-US" dirty="0">
                <a:latin typeface="Times New Roman" panose="02020603050405020304" pitchFamily="18" charset="0"/>
                <a:cs typeface="Times New Roman" panose="02020603050405020304" pitchFamily="18" charset="0"/>
              </a:rPr>
              <a:t>Dataset size Inputs:</a:t>
            </a:r>
          </a:p>
          <a:p>
            <a:pPr marL="685800" indent="-571500">
              <a:buFont typeface="+mj-lt"/>
              <a:buAutoNum type="romanLcPeriod"/>
            </a:pPr>
            <a:r>
              <a:rPr lang="en-US" dirty="0">
                <a:latin typeface="Times New Roman" panose="02020603050405020304" pitchFamily="18" charset="0"/>
                <a:cs typeface="Times New Roman" panose="02020603050405020304" pitchFamily="18" charset="0"/>
              </a:rPr>
              <a:t>2k log sequences</a:t>
            </a:r>
          </a:p>
          <a:p>
            <a:pPr marL="685800" indent="-571500">
              <a:buFont typeface="+mj-lt"/>
              <a:buAutoNum type="romanLcPeriod"/>
            </a:pPr>
            <a:r>
              <a:rPr lang="en-US" dirty="0">
                <a:latin typeface="Times New Roman" panose="02020603050405020304" pitchFamily="18" charset="0"/>
                <a:cs typeface="Times New Roman" panose="02020603050405020304" pitchFamily="18" charset="0"/>
              </a:rPr>
              <a:t>Entire dataset – around 1lakh log sequences</a:t>
            </a:r>
          </a:p>
        </p:txBody>
      </p:sp>
      <p:sp>
        <p:nvSpPr>
          <p:cNvPr id="4" name="Text Placeholder 3">
            <a:extLst>
              <a:ext uri="{FF2B5EF4-FFF2-40B4-BE49-F238E27FC236}">
                <a16:creationId xmlns:a16="http://schemas.microsoft.com/office/drawing/2014/main" id="{2030DB30-2460-06B3-FBEF-F7D28CC1E511}"/>
              </a:ext>
            </a:extLst>
          </p:cNvPr>
          <p:cNvSpPr>
            <a:spLocks noGrp="1"/>
          </p:cNvSpPr>
          <p:nvPr>
            <p:ph sz="half" idx="2"/>
          </p:nvPr>
        </p:nvSpPr>
        <p:spPr/>
        <p:style>
          <a:lnRef idx="1">
            <a:schemeClr val="dk1"/>
          </a:lnRef>
          <a:fillRef idx="2">
            <a:schemeClr val="dk1"/>
          </a:fillRef>
          <a:effectRef idx="1">
            <a:schemeClr val="dk1"/>
          </a:effectRef>
          <a:fontRef idx="minor">
            <a:schemeClr val="dk1"/>
          </a:fontRef>
        </p:style>
        <p:txBody>
          <a:bodyPr>
            <a:normAutofit fontScale="77500" lnSpcReduction="20000"/>
          </a:bodyPr>
          <a:lstStyle/>
          <a:p>
            <a:pPr marL="114300" indent="0" algn="ctr">
              <a:buNone/>
            </a:pPr>
            <a:r>
              <a:rPr lang="en-US" b="1" dirty="0">
                <a:latin typeface="Times New Roman" panose="02020603050405020304" pitchFamily="18" charset="0"/>
                <a:cs typeface="Times New Roman" panose="02020603050405020304" pitchFamily="18" charset="0"/>
              </a:rPr>
              <a:t>Deep Learning Approaches</a:t>
            </a:r>
          </a:p>
          <a:p>
            <a:pPr marL="114300" indent="0" algn="ctr">
              <a:buNone/>
            </a:pPr>
            <a:r>
              <a:rPr lang="en-US" sz="2400" dirty="0">
                <a:latin typeface="Times New Roman" panose="02020603050405020304" pitchFamily="18" charset="0"/>
                <a:cs typeface="Times New Roman" panose="02020603050405020304" pitchFamily="18" charset="0"/>
              </a:rPr>
              <a:t>(With and Without SMOTE for every model)</a:t>
            </a:r>
          </a:p>
          <a:p>
            <a:pPr marL="11430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RNN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Bi-RNN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LSTM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Bi-LSTM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GRU</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Bi-GRU</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CNN</a:t>
            </a:r>
          </a:p>
        </p:txBody>
      </p:sp>
    </p:spTree>
    <p:extLst>
      <p:ext uri="{BB962C8B-B14F-4D97-AF65-F5344CB8AC3E}">
        <p14:creationId xmlns:p14="http://schemas.microsoft.com/office/powerpoint/2010/main" val="3206214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4421-3213-BA62-AE53-737C8A00226A}"/>
              </a:ext>
            </a:extLst>
          </p:cNvPr>
          <p:cNvSpPr>
            <a:spLocks noGrp="1"/>
          </p:cNvSpPr>
          <p:nvPr>
            <p:ph type="ctrTitle"/>
          </p:nvPr>
        </p:nvSpPr>
        <p:spPr>
          <a:xfrm>
            <a:off x="1524000" y="978423"/>
            <a:ext cx="9144000" cy="797623"/>
          </a:xfrm>
        </p:spPr>
        <p:txBody>
          <a:bodyPr>
            <a:normAutofit/>
          </a:bodyPr>
          <a:lstStyle/>
          <a:p>
            <a:r>
              <a:rPr lang="en-US" dirty="0">
                <a:latin typeface="Times New Roman" panose="02020603050405020304" pitchFamily="18" charset="0"/>
                <a:cs typeface="Times New Roman" panose="02020603050405020304" pitchFamily="18" charset="0"/>
              </a:rPr>
              <a:t>HDFS Dataset Results</a:t>
            </a:r>
            <a:endParaRPr lang="en-IN"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116DCE10-CAD1-725B-6F8D-52823D287B58}"/>
              </a:ext>
            </a:extLst>
          </p:cNvPr>
          <p:cNvSpPr txBox="1">
            <a:spLocks/>
          </p:cNvSpPr>
          <p:nvPr/>
        </p:nvSpPr>
        <p:spPr>
          <a:xfrm>
            <a:off x="5181597" y="5879576"/>
            <a:ext cx="1828801" cy="391387"/>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latin typeface="Times New Roman" panose="02020603050405020304" pitchFamily="18" charset="0"/>
                <a:cs typeface="Times New Roman" panose="02020603050405020304" pitchFamily="18" charset="0"/>
              </a:rPr>
              <a:t>Sample Data</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CEF350-95BF-60CB-37FA-F863B5CE9FAD}"/>
              </a:ext>
            </a:extLst>
          </p:cNvPr>
          <p:cNvPicPr>
            <a:picLocks noChangeAspect="1"/>
          </p:cNvPicPr>
          <p:nvPr/>
        </p:nvPicPr>
        <p:blipFill>
          <a:blip r:embed="rId2"/>
          <a:stretch>
            <a:fillRect/>
          </a:stretch>
        </p:blipFill>
        <p:spPr>
          <a:xfrm>
            <a:off x="2461704" y="1830886"/>
            <a:ext cx="7268589" cy="4048690"/>
          </a:xfrm>
          <a:prstGeom prst="rect">
            <a:avLst/>
          </a:prstGeom>
        </p:spPr>
      </p:pic>
    </p:spTree>
    <p:extLst>
      <p:ext uri="{BB962C8B-B14F-4D97-AF65-F5344CB8AC3E}">
        <p14:creationId xmlns:p14="http://schemas.microsoft.com/office/powerpoint/2010/main" val="3348593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500" y="65694"/>
            <a:ext cx="10287000" cy="938828"/>
          </a:xfrm>
          <a:prstGeom prst="rect">
            <a:avLst/>
          </a:prstGeom>
          <a:noFill/>
          <a:ln>
            <a:noFill/>
          </a:ln>
        </p:spPr>
        <p:txBody>
          <a:bodyPr spcFirstLastPara="1" wrap="square" lIns="91425" tIns="45700" rIns="91425" bIns="45700" anchor="ctr" anchorCtr="0">
            <a:normAutofit fontScale="90000"/>
          </a:bodyPr>
          <a:lstStyle/>
          <a:p>
            <a:pPr marL="114300" algn="ctr"/>
            <a:r>
              <a:rPr lang="en-IN" sz="2400" b="1" dirty="0">
                <a:latin typeface="Times New Roman"/>
                <a:cs typeface="Times New Roman"/>
              </a:rPr>
              <a:t>Results: </a:t>
            </a:r>
            <a:r>
              <a:rPr lang="en-US" sz="2400" b="1" dirty="0">
                <a:latin typeface="Times New Roman"/>
                <a:cs typeface="Times New Roman"/>
              </a:rPr>
              <a:t>ML Models trained on SMOTE (Bert Features)</a:t>
            </a:r>
            <a:br>
              <a:rPr lang="en-US" sz="3200" b="1" dirty="0">
                <a:latin typeface="Times New Roman"/>
                <a:cs typeface="Times New Roman"/>
              </a:rPr>
            </a:b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2k log sequences,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Entire dataset (1lakh log sequences); </a:t>
            </a: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sz="3200" b="1" i="1"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extLst>
              <p:ext uri="{D42A27DB-BD31-4B8C-83A1-F6EECF244321}">
                <p14:modId xmlns:p14="http://schemas.microsoft.com/office/powerpoint/2010/main" val="1353299027"/>
              </p:ext>
            </p:extLst>
          </p:nvPr>
        </p:nvGraphicFramePr>
        <p:xfrm>
          <a:off x="870438" y="1022107"/>
          <a:ext cx="11076513" cy="5758097"/>
        </p:xfrm>
        <a:graphic>
          <a:graphicData uri="http://schemas.openxmlformats.org/drawingml/2006/table">
            <a:tbl>
              <a:tblPr firstRow="1" bandRow="1">
                <a:tableStyleId>{753DE1AE-FBD0-41B5-A111-0DF8E0E16DF2}</a:tableStyleId>
              </a:tblPr>
              <a:tblGrid>
                <a:gridCol w="400418">
                  <a:extLst>
                    <a:ext uri="{9D8B030D-6E8A-4147-A177-3AD203B41FA5}">
                      <a16:colId xmlns:a16="http://schemas.microsoft.com/office/drawing/2014/main" val="1129549265"/>
                    </a:ext>
                  </a:extLst>
                </a:gridCol>
                <a:gridCol w="1960915">
                  <a:extLst>
                    <a:ext uri="{9D8B030D-6E8A-4147-A177-3AD203B41FA5}">
                      <a16:colId xmlns:a16="http://schemas.microsoft.com/office/drawing/2014/main" val="371963621"/>
                    </a:ext>
                  </a:extLst>
                </a:gridCol>
                <a:gridCol w="1045822">
                  <a:extLst>
                    <a:ext uri="{9D8B030D-6E8A-4147-A177-3AD203B41FA5}">
                      <a16:colId xmlns:a16="http://schemas.microsoft.com/office/drawing/2014/main" val="1446812705"/>
                    </a:ext>
                  </a:extLst>
                </a:gridCol>
                <a:gridCol w="1045822">
                  <a:extLst>
                    <a:ext uri="{9D8B030D-6E8A-4147-A177-3AD203B41FA5}">
                      <a16:colId xmlns:a16="http://schemas.microsoft.com/office/drawing/2014/main" val="4090348250"/>
                    </a:ext>
                  </a:extLst>
                </a:gridCol>
                <a:gridCol w="1132973">
                  <a:extLst>
                    <a:ext uri="{9D8B030D-6E8A-4147-A177-3AD203B41FA5}">
                      <a16:colId xmlns:a16="http://schemas.microsoft.com/office/drawing/2014/main" val="829292882"/>
                    </a:ext>
                  </a:extLst>
                </a:gridCol>
                <a:gridCol w="1132973">
                  <a:extLst>
                    <a:ext uri="{9D8B030D-6E8A-4147-A177-3AD203B41FA5}">
                      <a16:colId xmlns:a16="http://schemas.microsoft.com/office/drawing/2014/main" val="1480512401"/>
                    </a:ext>
                  </a:extLst>
                </a:gridCol>
                <a:gridCol w="1045822">
                  <a:extLst>
                    <a:ext uri="{9D8B030D-6E8A-4147-A177-3AD203B41FA5}">
                      <a16:colId xmlns:a16="http://schemas.microsoft.com/office/drawing/2014/main" val="2058109129"/>
                    </a:ext>
                  </a:extLst>
                </a:gridCol>
                <a:gridCol w="1045822">
                  <a:extLst>
                    <a:ext uri="{9D8B030D-6E8A-4147-A177-3AD203B41FA5}">
                      <a16:colId xmlns:a16="http://schemas.microsoft.com/office/drawing/2014/main" val="1152766314"/>
                    </a:ext>
                  </a:extLst>
                </a:gridCol>
                <a:gridCol w="1132973">
                  <a:extLst>
                    <a:ext uri="{9D8B030D-6E8A-4147-A177-3AD203B41FA5}">
                      <a16:colId xmlns:a16="http://schemas.microsoft.com/office/drawing/2014/main" val="1079141892"/>
                    </a:ext>
                  </a:extLst>
                </a:gridCol>
                <a:gridCol w="1132973">
                  <a:extLst>
                    <a:ext uri="{9D8B030D-6E8A-4147-A177-3AD203B41FA5}">
                      <a16:colId xmlns:a16="http://schemas.microsoft.com/office/drawing/2014/main" val="669602258"/>
                    </a:ext>
                  </a:extLst>
                </a:gridCol>
              </a:tblGrid>
              <a:tr h="817478">
                <a:tc>
                  <a:txBody>
                    <a:bodyPr/>
                    <a:lstStyle/>
                    <a:p>
                      <a:pPr algn="ctr"/>
                      <a:r>
                        <a:rPr lang="en-IN" sz="1600" dirty="0"/>
                        <a:t>S.No</a:t>
                      </a:r>
                    </a:p>
                  </a:txBody>
                  <a:tcPr anchor="ctr"/>
                </a:tc>
                <a:tc>
                  <a:txBody>
                    <a:bodyPr/>
                    <a:lstStyle/>
                    <a:p>
                      <a:pPr algn="ctr"/>
                      <a:r>
                        <a:rPr lang="en-IN" sz="1600" dirty="0"/>
                        <a:t>Model</a:t>
                      </a:r>
                    </a:p>
                  </a:txBody>
                  <a:tcPr anchor="ctr"/>
                </a:tc>
                <a:tc>
                  <a:txBody>
                    <a:bodyPr/>
                    <a:lstStyle/>
                    <a:p>
                      <a:pPr algn="ctr"/>
                      <a:r>
                        <a:rPr lang="en-IN" sz="1600" dirty="0"/>
                        <a:t>(</a:t>
                      </a:r>
                      <a:r>
                        <a:rPr lang="en-IN" sz="1600" dirty="0" err="1"/>
                        <a:t>i</a:t>
                      </a:r>
                      <a:r>
                        <a:rPr lang="en-IN" sz="1600" dirty="0"/>
                        <a:t>) - </a:t>
                      </a:r>
                      <a:r>
                        <a:rPr lang="en-IN" sz="1600" b="1" dirty="0"/>
                        <a:t>Class-0 </a:t>
                      </a:r>
                    </a:p>
                    <a:p>
                      <a:pPr algn="ctr"/>
                      <a:r>
                        <a:rPr lang="en-IN" sz="1600" b="1" dirty="0" err="1"/>
                        <a:t>Acc</a:t>
                      </a:r>
                      <a:r>
                        <a:rPr lang="en-IN" sz="1600" b="1" dirty="0"/>
                        <a:t> (%)</a:t>
                      </a:r>
                    </a:p>
                  </a:txBody>
                  <a:tcPr anchor="ctr"/>
                </a:tc>
                <a:tc>
                  <a:txBody>
                    <a:bodyPr/>
                    <a:lstStyle/>
                    <a:p>
                      <a:pPr algn="ctr"/>
                      <a:r>
                        <a:rPr lang="en-IN" sz="1600" dirty="0"/>
                        <a:t>(</a:t>
                      </a:r>
                      <a:r>
                        <a:rPr lang="en-IN" sz="1600" dirty="0" err="1"/>
                        <a:t>i</a:t>
                      </a:r>
                      <a:r>
                        <a:rPr lang="en-IN" sz="1600" dirty="0"/>
                        <a:t>) - Class-1 </a:t>
                      </a:r>
                    </a:p>
                    <a:p>
                      <a:pPr algn="ctr"/>
                      <a:r>
                        <a:rPr lang="en-IN" sz="1600" dirty="0" err="1"/>
                        <a:t>Acc</a:t>
                      </a:r>
                      <a:r>
                        <a:rPr lang="en-IN" sz="1600" dirty="0"/>
                        <a:t> (%)</a:t>
                      </a:r>
                    </a:p>
                  </a:txBody>
                  <a:tcPr anchor="ctr"/>
                </a:tc>
                <a:tc>
                  <a:txBody>
                    <a:bodyPr/>
                    <a:lstStyle/>
                    <a:p>
                      <a:pPr algn="ctr"/>
                      <a:r>
                        <a:rPr lang="en-IN" sz="1600" dirty="0"/>
                        <a:t>(</a:t>
                      </a:r>
                      <a:r>
                        <a:rPr lang="en-IN" sz="1600" dirty="0" err="1"/>
                        <a:t>i</a:t>
                      </a:r>
                      <a:r>
                        <a:rPr lang="en-IN" sz="1600" dirty="0"/>
                        <a:t>) – Total Accuracy (%)</a:t>
                      </a:r>
                    </a:p>
                  </a:txBody>
                  <a:tcPr anchor="ctr"/>
                </a:tc>
                <a:tc>
                  <a:txBody>
                    <a:bodyPr/>
                    <a:lstStyle/>
                    <a:p>
                      <a:pPr algn="ctr"/>
                      <a:r>
                        <a:rPr lang="en-IN" sz="1600" dirty="0"/>
                        <a:t>(</a:t>
                      </a:r>
                      <a:r>
                        <a:rPr lang="en-IN" sz="1600" dirty="0" err="1"/>
                        <a:t>i</a:t>
                      </a:r>
                      <a:r>
                        <a:rPr lang="en-IN" sz="1600" dirty="0"/>
                        <a:t>) - Training time (s)</a:t>
                      </a:r>
                    </a:p>
                  </a:txBody>
                  <a:tcPr anchor="ctr"/>
                </a:tc>
                <a:tc>
                  <a:txBody>
                    <a:bodyPr/>
                    <a:lstStyle/>
                    <a:p>
                      <a:pPr algn="ctr"/>
                      <a:r>
                        <a:rPr lang="en-IN" sz="1600" dirty="0"/>
                        <a:t>(ii) - </a:t>
                      </a:r>
                      <a:r>
                        <a:rPr lang="en-IN" sz="1600" b="1" dirty="0"/>
                        <a:t>Class-0 </a:t>
                      </a:r>
                    </a:p>
                    <a:p>
                      <a:pPr algn="ctr"/>
                      <a:r>
                        <a:rPr lang="en-IN" sz="1600" b="1" dirty="0" err="1"/>
                        <a:t>Acc</a:t>
                      </a:r>
                      <a:r>
                        <a:rPr lang="en-IN" sz="1600" b="1" dirty="0"/>
                        <a:t> (%)</a:t>
                      </a:r>
                    </a:p>
                  </a:txBody>
                  <a:tcPr anchor="ctr"/>
                </a:tc>
                <a:tc>
                  <a:txBody>
                    <a:bodyPr/>
                    <a:lstStyle/>
                    <a:p>
                      <a:pPr algn="ctr"/>
                      <a:r>
                        <a:rPr lang="en-IN" sz="1600" dirty="0"/>
                        <a:t>(ii) - Class-1 </a:t>
                      </a:r>
                    </a:p>
                    <a:p>
                      <a:pPr algn="ctr"/>
                      <a:r>
                        <a:rPr lang="en-IN" sz="1600" dirty="0" err="1"/>
                        <a:t>Acc</a:t>
                      </a:r>
                      <a:r>
                        <a:rPr lang="en-IN" sz="1600" dirty="0"/>
                        <a:t> (%)</a:t>
                      </a:r>
                    </a:p>
                  </a:txBody>
                  <a:tcPr anchor="ctr"/>
                </a:tc>
                <a:tc>
                  <a:txBody>
                    <a:bodyPr/>
                    <a:lstStyle/>
                    <a:p>
                      <a:pPr algn="ctr"/>
                      <a:r>
                        <a:rPr lang="en-IN" sz="1600" dirty="0"/>
                        <a:t>(ii) – Total Accuracy (%)</a:t>
                      </a:r>
                    </a:p>
                  </a:txBody>
                  <a:tcPr anchor="ctr"/>
                </a:tc>
                <a:tc>
                  <a:txBody>
                    <a:bodyPr/>
                    <a:lstStyle/>
                    <a:p>
                      <a:pPr algn="ctr"/>
                      <a:r>
                        <a:rPr lang="en-IN" sz="1600" dirty="0"/>
                        <a:t>(ii) - Training time (s)</a:t>
                      </a:r>
                    </a:p>
                  </a:txBody>
                  <a:tcPr anchor="ctr"/>
                </a:tc>
                <a:extLst>
                  <a:ext uri="{0D108BD9-81ED-4DB2-BD59-A6C34878D82A}">
                    <a16:rowId xmlns:a16="http://schemas.microsoft.com/office/drawing/2014/main" val="1125606760"/>
                  </a:ext>
                </a:extLst>
              </a:tr>
              <a:tr h="675021">
                <a:tc>
                  <a:txBody>
                    <a:bodyPr/>
                    <a:lstStyle/>
                    <a:p>
                      <a:pPr algn="ctr"/>
                      <a:r>
                        <a:rPr lang="en-IN" sz="1600" dirty="0"/>
                        <a:t>1</a:t>
                      </a:r>
                    </a:p>
                  </a:txBody>
                  <a:tcPr anchor="ctr"/>
                </a:tc>
                <a:tc>
                  <a:txBody>
                    <a:bodyPr/>
                    <a:lstStyle/>
                    <a:p>
                      <a:pPr marR="0" algn="ctr" rtl="0" fontAlgn="ctr">
                        <a:lnSpc>
                          <a:spcPct val="100000"/>
                        </a:lnSpc>
                        <a:spcBef>
                          <a:spcPts val="0"/>
                        </a:spcBef>
                        <a:spcAft>
                          <a:spcPts val="0"/>
                        </a:spcAft>
                        <a:buClr>
                          <a:srgbClr val="000000"/>
                        </a:buClr>
                        <a:buFont typeface="Arial"/>
                      </a:pPr>
                      <a:r>
                        <a:rPr lang="en-IN" sz="1200" b="1" i="0" u="none" strike="noStrike" cap="none" dirty="0">
                          <a:solidFill>
                            <a:schemeClr val="dk1"/>
                          </a:solidFill>
                          <a:effectLst/>
                          <a:latin typeface="Calibri"/>
                          <a:ea typeface="Calibri"/>
                          <a:cs typeface="Calibri"/>
                          <a:sym typeface="Arial"/>
                        </a:rPr>
                        <a:t>Quadratic Discriminant Analysis</a:t>
                      </a:r>
                      <a:endParaRPr lang="en-IN" sz="1200" b="1" i="0" u="none" strike="noStrike" cap="none" dirty="0">
                        <a:solidFill>
                          <a:schemeClr val="dk1"/>
                        </a:solidFill>
                        <a:effectLst/>
                        <a:latin typeface="Calibri"/>
                        <a:cs typeface="Calibri"/>
                        <a:sym typeface="Arial"/>
                      </a:endParaRP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100.00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100.00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1.2752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85.29</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92.42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88.88</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33.2717</a:t>
                      </a:r>
                    </a:p>
                  </a:txBody>
                  <a:tcPr anchor="ctr"/>
                </a:tc>
                <a:extLst>
                  <a:ext uri="{0D108BD9-81ED-4DB2-BD59-A6C34878D82A}">
                    <a16:rowId xmlns:a16="http://schemas.microsoft.com/office/drawing/2014/main" val="2933122934"/>
                  </a:ext>
                </a:extLst>
              </a:tr>
              <a:tr h="478140">
                <a:tc>
                  <a:txBody>
                    <a:bodyPr/>
                    <a:lstStyle/>
                    <a:p>
                      <a:pPr algn="ctr"/>
                      <a:r>
                        <a:rPr lang="en-IN" sz="1600" dirty="0"/>
                        <a:t>2</a:t>
                      </a:r>
                    </a:p>
                  </a:txBody>
                  <a:tcPr anchor="ctr"/>
                </a:tc>
                <a:tc>
                  <a:txBody>
                    <a:bodyPr/>
                    <a:lstStyle/>
                    <a:p>
                      <a:pPr algn="ctr"/>
                      <a:r>
                        <a:rPr lang="en-IN" sz="1200" b="1" i="0" u="none" strike="noStrike" cap="none" dirty="0">
                          <a:solidFill>
                            <a:schemeClr val="dk1"/>
                          </a:solidFill>
                          <a:effectLst/>
                          <a:latin typeface="Calibri"/>
                          <a:ea typeface="Calibri"/>
                          <a:cs typeface="Calibri"/>
                          <a:sym typeface="Arial"/>
                        </a:rPr>
                        <a:t>Random Forest</a:t>
                      </a:r>
                      <a:endParaRPr lang="en-IN" sz="1600" dirty="0"/>
                    </a:p>
                  </a:txBody>
                  <a:tcPr anchor="ctr"/>
                </a:tc>
                <a:tc>
                  <a:txBody>
                    <a:bodyPr/>
                    <a:lstStyle/>
                    <a:p>
                      <a:pPr algn="ctr"/>
                      <a:r>
                        <a:rPr lang="en-IN" sz="1600" dirty="0">
                          <a:latin typeface="Times New Roman" panose="02020603050405020304" pitchFamily="18" charset="0"/>
                          <a:cs typeface="Times New Roman" panose="02020603050405020304" pitchFamily="18" charset="0"/>
                        </a:rPr>
                        <a:t>98.93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99.48</a:t>
                      </a: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6.1784</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893053165"/>
                  </a:ext>
                </a:extLst>
              </a:tr>
              <a:tr h="488551">
                <a:tc>
                  <a:txBody>
                    <a:bodyPr/>
                    <a:lstStyle/>
                    <a:p>
                      <a:pPr algn="ctr"/>
                      <a:r>
                        <a:rPr lang="en-IN" sz="1600" dirty="0"/>
                        <a:t>3</a:t>
                      </a:r>
                    </a:p>
                  </a:txBody>
                  <a:tcPr anchor="ctr"/>
                </a:tc>
                <a:tc>
                  <a:txBody>
                    <a:bodyPr/>
                    <a:lstStyle/>
                    <a:p>
                      <a:pPr algn="ctr"/>
                      <a:r>
                        <a:rPr lang="en-IN" sz="1200" b="1" i="0" u="none" strike="noStrike" cap="none" dirty="0">
                          <a:solidFill>
                            <a:schemeClr val="dk1"/>
                          </a:solidFill>
                          <a:effectLst/>
                          <a:latin typeface="Calibri"/>
                          <a:ea typeface="Calibri"/>
                          <a:cs typeface="Calibri"/>
                          <a:sym typeface="Arial"/>
                        </a:rPr>
                        <a:t>Light Gradient Boost Machine</a:t>
                      </a:r>
                      <a:endParaRPr lang="en-IN" sz="1600" dirty="0"/>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98.67</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99.35</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2.55360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86.32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85.32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85.82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40.6208</a:t>
                      </a:r>
                    </a:p>
                  </a:txBody>
                  <a:tcPr anchor="ctr"/>
                </a:tc>
                <a:extLst>
                  <a:ext uri="{0D108BD9-81ED-4DB2-BD59-A6C34878D82A}">
                    <a16:rowId xmlns:a16="http://schemas.microsoft.com/office/drawing/2014/main" val="1842241238"/>
                  </a:ext>
                </a:extLst>
              </a:tr>
              <a:tr h="488551">
                <a:tc>
                  <a:txBody>
                    <a:bodyPr/>
                    <a:lstStyle/>
                    <a:p>
                      <a:pPr algn="ctr"/>
                      <a:r>
                        <a:rPr lang="en-IN" sz="1600" dirty="0"/>
                        <a:t>4</a:t>
                      </a:r>
                    </a:p>
                  </a:txBody>
                  <a:tcPr anchor="ctr"/>
                </a:tc>
                <a:tc>
                  <a:txBody>
                    <a:bodyPr/>
                    <a:lstStyle/>
                    <a:p>
                      <a:pPr algn="ctr"/>
                      <a:r>
                        <a:rPr lang="en-US" sz="1200" b="1" i="0" u="none" strike="noStrike" cap="none" dirty="0">
                          <a:solidFill>
                            <a:schemeClr val="dk1"/>
                          </a:solidFill>
                          <a:effectLst/>
                          <a:latin typeface="Calibri"/>
                          <a:ea typeface="Calibri"/>
                          <a:cs typeface="Calibri"/>
                          <a:sym typeface="Arial"/>
                        </a:rPr>
                        <a:t>Gradient Boosting Classifier</a:t>
                      </a:r>
                      <a:endParaRPr lang="en-IN" sz="1600" dirty="0"/>
                    </a:p>
                  </a:txBody>
                  <a:tcPr anchor="ctr"/>
                </a:tc>
                <a:tc>
                  <a:txBody>
                    <a:bodyPr/>
                    <a:lstStyle/>
                    <a:p>
                      <a:pPr algn="ctr"/>
                      <a:r>
                        <a:rPr lang="en-IN" sz="1600" dirty="0">
                          <a:latin typeface="Times New Roman" panose="02020603050405020304" pitchFamily="18" charset="0"/>
                          <a:cs typeface="Times New Roman" panose="02020603050405020304" pitchFamily="18" charset="0"/>
                        </a:rPr>
                        <a:t>96.02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99.74</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97.93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92.8647</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898902635"/>
                  </a:ext>
                </a:extLst>
              </a:tr>
              <a:tr h="446407">
                <a:tc>
                  <a:txBody>
                    <a:bodyPr/>
                    <a:lstStyle/>
                    <a:p>
                      <a:pPr algn="ctr"/>
                      <a:r>
                        <a:rPr lang="en-IN" sz="1600" dirty="0"/>
                        <a:t>5</a:t>
                      </a:r>
                    </a:p>
                  </a:txBody>
                  <a:tcPr anchor="ctr"/>
                </a:tc>
                <a:tc>
                  <a:txBody>
                    <a:bodyPr/>
                    <a:lstStyle/>
                    <a:p>
                      <a:pPr algn="ctr" fontAlgn="ctr"/>
                      <a:r>
                        <a:rPr lang="en-IN" sz="1600" b="1" dirty="0">
                          <a:effectLst/>
                        </a:rPr>
                        <a:t>Gaussian Process</a:t>
                      </a: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88.06</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98.98</a:t>
                      </a: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93.66</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fontAlgn="ctr"/>
                      <a:r>
                        <a:rPr lang="en-IN" sz="1600" dirty="0">
                          <a:effectLst/>
                          <a:latin typeface="Times New Roman" panose="02020603050405020304" pitchFamily="18" charset="0"/>
                          <a:cs typeface="Times New Roman" panose="02020603050405020304" pitchFamily="18" charset="0"/>
                        </a:rPr>
                        <a:t>19.2995</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167252144"/>
                  </a:ext>
                </a:extLst>
              </a:tr>
              <a:tr h="446407">
                <a:tc>
                  <a:txBody>
                    <a:bodyPr/>
                    <a:lstStyle/>
                    <a:p>
                      <a:pPr algn="ctr"/>
                      <a:r>
                        <a:rPr lang="en-IN" sz="1600" dirty="0"/>
                        <a:t>6</a:t>
                      </a:r>
                    </a:p>
                  </a:txBody>
                  <a:tcPr anchor="ctr"/>
                </a:tc>
                <a:tc>
                  <a:txBody>
                    <a:bodyPr/>
                    <a:lstStyle/>
                    <a:p>
                      <a:pPr algn="ctr"/>
                      <a:r>
                        <a:rPr lang="en-IN" sz="1200" b="1" i="0" u="none" strike="noStrike" cap="none" dirty="0">
                          <a:solidFill>
                            <a:schemeClr val="dk1"/>
                          </a:solidFill>
                          <a:effectLst/>
                          <a:latin typeface="Calibri"/>
                          <a:ea typeface="Calibri"/>
                          <a:cs typeface="Calibri"/>
                          <a:sym typeface="Arial"/>
                        </a:rPr>
                        <a:t>Decision Tree</a:t>
                      </a:r>
                      <a:endParaRPr lang="en-IN" sz="1600" dirty="0"/>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86.20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97.72</a:t>
                      </a: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92.10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3.0783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67.24</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74.63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70.96</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221.2428</a:t>
                      </a:r>
                    </a:p>
                  </a:txBody>
                  <a:tcPr anchor="ctr"/>
                </a:tc>
                <a:extLst>
                  <a:ext uri="{0D108BD9-81ED-4DB2-BD59-A6C34878D82A}">
                    <a16:rowId xmlns:a16="http://schemas.microsoft.com/office/drawing/2014/main" val="3323497304"/>
                  </a:ext>
                </a:extLst>
              </a:tr>
              <a:tr h="488551">
                <a:tc>
                  <a:txBody>
                    <a:bodyPr/>
                    <a:lstStyle/>
                    <a:p>
                      <a:pPr algn="ctr"/>
                      <a:r>
                        <a:rPr lang="en-IN" sz="1600" dirty="0"/>
                        <a:t>7</a:t>
                      </a:r>
                    </a:p>
                  </a:txBody>
                  <a:tcPr anchor="ctr"/>
                </a:tc>
                <a:tc>
                  <a:txBody>
                    <a:bodyPr/>
                    <a:lstStyle/>
                    <a:p>
                      <a:pPr algn="ctr"/>
                      <a:r>
                        <a:rPr lang="en-IN" sz="1200" b="1" i="0" u="none" strike="noStrike" cap="none" dirty="0">
                          <a:solidFill>
                            <a:schemeClr val="dk1"/>
                          </a:solidFill>
                          <a:effectLst/>
                          <a:latin typeface="Calibri"/>
                          <a:ea typeface="Calibri"/>
                          <a:cs typeface="Calibri"/>
                          <a:sym typeface="Arial"/>
                        </a:rPr>
                        <a:t>Linear Support Vector Machine</a:t>
                      </a:r>
                      <a:endParaRPr lang="en-IN" sz="1600" dirty="0"/>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73.20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98.48</a:t>
                      </a: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86.15</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2.3370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674207643"/>
                  </a:ext>
                </a:extLst>
              </a:tr>
              <a:tr h="488551">
                <a:tc>
                  <a:txBody>
                    <a:bodyPr/>
                    <a:lstStyle/>
                    <a:p>
                      <a:pPr algn="ctr"/>
                      <a:r>
                        <a:rPr lang="en-IN" sz="1600" dirty="0"/>
                        <a:t>8</a:t>
                      </a:r>
                    </a:p>
                  </a:txBody>
                  <a:tcPr anchor="ctr"/>
                </a:tc>
                <a:tc>
                  <a:txBody>
                    <a:bodyPr/>
                    <a:lstStyle/>
                    <a:p>
                      <a:pPr algn="ctr"/>
                      <a:r>
                        <a:rPr lang="en-US" sz="1200" b="1" i="0" u="none" strike="noStrike" cap="none" dirty="0">
                          <a:solidFill>
                            <a:schemeClr val="dk1"/>
                          </a:solidFill>
                          <a:effectLst/>
                          <a:latin typeface="Calibri"/>
                          <a:ea typeface="Calibri"/>
                          <a:cs typeface="Calibri"/>
                          <a:sym typeface="Arial"/>
                        </a:rPr>
                        <a:t>Logistic Regression (</a:t>
                      </a:r>
                      <a:r>
                        <a:rPr lang="en-US" sz="1200" b="1" i="0" u="none" strike="noStrike" cap="none" dirty="0" err="1">
                          <a:solidFill>
                            <a:schemeClr val="dk1"/>
                          </a:solidFill>
                          <a:effectLst/>
                          <a:latin typeface="Calibri"/>
                          <a:ea typeface="Calibri"/>
                          <a:cs typeface="Calibri"/>
                          <a:sym typeface="Arial"/>
                        </a:rPr>
                        <a:t>lbfgs</a:t>
                      </a:r>
                      <a:r>
                        <a:rPr lang="en-US" sz="1200" b="1" i="0" u="none" strike="noStrike" cap="none" dirty="0">
                          <a:solidFill>
                            <a:schemeClr val="dk1"/>
                          </a:solidFill>
                          <a:effectLst/>
                          <a:latin typeface="Calibri"/>
                          <a:ea typeface="Calibri"/>
                          <a:cs typeface="Calibri"/>
                          <a:sym typeface="Arial"/>
                        </a:rPr>
                        <a:t>)</a:t>
                      </a:r>
                      <a:endParaRPr lang="en-IN" sz="1600" dirty="0"/>
                    </a:p>
                  </a:txBody>
                  <a:tcPr anchor="ctr"/>
                </a:tc>
                <a:tc>
                  <a:txBody>
                    <a:bodyPr/>
                    <a:lstStyle/>
                    <a:p>
                      <a:pPr algn="ctr"/>
                      <a:r>
                        <a:rPr lang="en-IN" sz="1600" dirty="0">
                          <a:latin typeface="Times New Roman" panose="02020603050405020304" pitchFamily="18" charset="0"/>
                          <a:cs typeface="Times New Roman" panose="02020603050405020304" pitchFamily="18" charset="0"/>
                        </a:rPr>
                        <a:t>76.92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88.63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82.92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0.2958</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68.05</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50.64</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59.29</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19.1826</a:t>
                      </a:r>
                    </a:p>
                  </a:txBody>
                  <a:tcPr anchor="ctr"/>
                </a:tc>
                <a:extLst>
                  <a:ext uri="{0D108BD9-81ED-4DB2-BD59-A6C34878D82A}">
                    <a16:rowId xmlns:a16="http://schemas.microsoft.com/office/drawing/2014/main" val="2129449010"/>
                  </a:ext>
                </a:extLst>
              </a:tr>
              <a:tr h="446407">
                <a:tc>
                  <a:txBody>
                    <a:bodyPr/>
                    <a:lstStyle/>
                    <a:p>
                      <a:pPr algn="ctr"/>
                      <a:r>
                        <a:rPr lang="en-IN" sz="1600" dirty="0"/>
                        <a:t>9</a:t>
                      </a:r>
                    </a:p>
                  </a:txBody>
                  <a:tcPr anchor="ctr"/>
                </a:tc>
                <a:tc>
                  <a:txBody>
                    <a:bodyPr/>
                    <a:lstStyle/>
                    <a:p>
                      <a:pPr algn="ctr"/>
                      <a:r>
                        <a:rPr lang="en-IN" sz="1200" b="1" i="0" u="none" strike="noStrike" cap="none" dirty="0">
                          <a:solidFill>
                            <a:schemeClr val="dk1"/>
                          </a:solidFill>
                          <a:effectLst/>
                          <a:latin typeface="Calibri"/>
                          <a:ea typeface="Calibri"/>
                          <a:cs typeface="Calibri"/>
                          <a:sym typeface="Arial"/>
                        </a:rPr>
                        <a:t>K-Nearest Neighbour</a:t>
                      </a:r>
                      <a:endParaRPr lang="en-IN" sz="1600" dirty="0"/>
                    </a:p>
                  </a:txBody>
                  <a:tcPr anchor="ctr"/>
                </a:tc>
                <a:tc>
                  <a:txBody>
                    <a:bodyPr/>
                    <a:lstStyle/>
                    <a:p>
                      <a:pPr algn="ctr"/>
                      <a:r>
                        <a:rPr lang="en-IN" sz="1600" dirty="0">
                          <a:latin typeface="Times New Roman" panose="02020603050405020304" pitchFamily="18" charset="0"/>
                          <a:cs typeface="Times New Roman" panose="02020603050405020304" pitchFamily="18" charset="0"/>
                        </a:rPr>
                        <a:t>57.55</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100.00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79.30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0.0059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61.87</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99.99</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81.05</a:t>
                      </a:r>
                    </a:p>
                  </a:txBody>
                  <a:tcPr anchor="ctr"/>
                </a:tc>
                <a:tc>
                  <a:txBody>
                    <a:bodyPr/>
                    <a:lstStyle/>
                    <a:p>
                      <a:pPr algn="ctr"/>
                      <a:r>
                        <a:rPr lang="en-IN" sz="1600">
                          <a:latin typeface="Times New Roman" panose="02020603050405020304" pitchFamily="18" charset="0"/>
                          <a:cs typeface="Times New Roman" panose="02020603050405020304" pitchFamily="18" charset="0"/>
                        </a:rPr>
                        <a:t>0.2104</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96616993"/>
                  </a:ext>
                </a:extLst>
              </a:tr>
              <a:tr h="488551">
                <a:tc>
                  <a:txBody>
                    <a:bodyPr/>
                    <a:lstStyle/>
                    <a:p>
                      <a:pPr algn="ctr"/>
                      <a:r>
                        <a:rPr lang="en-IN" sz="1600" dirty="0"/>
                        <a:t>10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a:solidFill>
                            <a:schemeClr val="dk1"/>
                          </a:solidFill>
                          <a:effectLst/>
                          <a:latin typeface="Calibri"/>
                          <a:ea typeface="Calibri"/>
                          <a:cs typeface="Calibri"/>
                          <a:sym typeface="Arial"/>
                        </a:rPr>
                        <a:t>Logistic Regression (saga)</a:t>
                      </a:r>
                      <a:endParaRPr lang="en-IN" sz="1600" dirty="0"/>
                    </a:p>
                  </a:txBody>
                  <a:tcPr anchor="ctr"/>
                </a:tc>
                <a:tc>
                  <a:txBody>
                    <a:bodyPr/>
                    <a:lstStyle/>
                    <a:p>
                      <a:pPr algn="ctr"/>
                      <a:r>
                        <a:rPr lang="en-IN" sz="1600" dirty="0">
                          <a:latin typeface="Times New Roman" panose="02020603050405020304" pitchFamily="18" charset="0"/>
                          <a:cs typeface="Times New Roman" panose="02020603050405020304" pitchFamily="18" charset="0"/>
                        </a:rPr>
                        <a:t>74.27</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83.83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Times New Roman" panose="02020603050405020304" pitchFamily="18" charset="0"/>
                          <a:cs typeface="Times New Roman" panose="02020603050405020304" pitchFamily="18" charset="0"/>
                        </a:rPr>
                        <a:t>79.17</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2.0684</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72.72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63.27</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67.96</a:t>
                      </a:r>
                    </a:p>
                  </a:txBody>
                  <a:tcPr anchor="ctr"/>
                </a:tc>
                <a:tc>
                  <a:txBody>
                    <a:bodyPr/>
                    <a:lstStyle/>
                    <a:p>
                      <a:pPr algn="ctr"/>
                      <a:r>
                        <a:rPr lang="en-US"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125.4104</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63095247"/>
                  </a:ext>
                </a:extLst>
              </a:tr>
            </a:tbl>
          </a:graphicData>
        </a:graphic>
      </p:graphicFrame>
    </p:spTree>
    <p:extLst>
      <p:ext uri="{BB962C8B-B14F-4D97-AF65-F5344CB8AC3E}">
        <p14:creationId xmlns:p14="http://schemas.microsoft.com/office/powerpoint/2010/main" val="26026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499" y="209686"/>
            <a:ext cx="10287000" cy="369303"/>
          </a:xfrm>
          <a:prstGeom prst="rect">
            <a:avLst/>
          </a:prstGeom>
          <a:noFill/>
          <a:ln>
            <a:noFill/>
          </a:ln>
        </p:spPr>
        <p:txBody>
          <a:bodyPr spcFirstLastPara="1" wrap="square" lIns="91425" tIns="45700" rIns="91425" bIns="45700" anchor="ctr" anchorCtr="0">
            <a:normAutofit fontScale="90000"/>
          </a:bodyPr>
          <a:lstStyle/>
          <a:p>
            <a:pPr marL="114300" algn="ct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2k log sequences,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Entire dataset (1lakh log sequences); </a:t>
            </a: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sz="3200" b="1" i="1"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extLst>
              <p:ext uri="{D42A27DB-BD31-4B8C-83A1-F6EECF244321}">
                <p14:modId xmlns:p14="http://schemas.microsoft.com/office/powerpoint/2010/main" val="319120822"/>
              </p:ext>
            </p:extLst>
          </p:nvPr>
        </p:nvGraphicFramePr>
        <p:xfrm>
          <a:off x="375616" y="685800"/>
          <a:ext cx="11440768" cy="6095464"/>
        </p:xfrm>
        <a:graphic>
          <a:graphicData uri="http://schemas.openxmlformats.org/drawingml/2006/table">
            <a:tbl>
              <a:tblPr firstRow="1" bandRow="1">
                <a:tableStyleId>{753DE1AE-FBD0-41B5-A111-0DF8E0E16DF2}</a:tableStyleId>
              </a:tblPr>
              <a:tblGrid>
                <a:gridCol w="413587">
                  <a:extLst>
                    <a:ext uri="{9D8B030D-6E8A-4147-A177-3AD203B41FA5}">
                      <a16:colId xmlns:a16="http://schemas.microsoft.com/office/drawing/2014/main" val="1129549265"/>
                    </a:ext>
                  </a:extLst>
                </a:gridCol>
                <a:gridCol w="2025401">
                  <a:extLst>
                    <a:ext uri="{9D8B030D-6E8A-4147-A177-3AD203B41FA5}">
                      <a16:colId xmlns:a16="http://schemas.microsoft.com/office/drawing/2014/main" val="371963621"/>
                    </a:ext>
                  </a:extLst>
                </a:gridCol>
                <a:gridCol w="1080214">
                  <a:extLst>
                    <a:ext uri="{9D8B030D-6E8A-4147-A177-3AD203B41FA5}">
                      <a16:colId xmlns:a16="http://schemas.microsoft.com/office/drawing/2014/main" val="1446812705"/>
                    </a:ext>
                  </a:extLst>
                </a:gridCol>
                <a:gridCol w="1080214">
                  <a:extLst>
                    <a:ext uri="{9D8B030D-6E8A-4147-A177-3AD203B41FA5}">
                      <a16:colId xmlns:a16="http://schemas.microsoft.com/office/drawing/2014/main" val="4090348250"/>
                    </a:ext>
                  </a:extLst>
                </a:gridCol>
                <a:gridCol w="1170231">
                  <a:extLst>
                    <a:ext uri="{9D8B030D-6E8A-4147-A177-3AD203B41FA5}">
                      <a16:colId xmlns:a16="http://schemas.microsoft.com/office/drawing/2014/main" val="829292882"/>
                    </a:ext>
                  </a:extLst>
                </a:gridCol>
                <a:gridCol w="1170231">
                  <a:extLst>
                    <a:ext uri="{9D8B030D-6E8A-4147-A177-3AD203B41FA5}">
                      <a16:colId xmlns:a16="http://schemas.microsoft.com/office/drawing/2014/main" val="1480512401"/>
                    </a:ext>
                  </a:extLst>
                </a:gridCol>
                <a:gridCol w="1080214">
                  <a:extLst>
                    <a:ext uri="{9D8B030D-6E8A-4147-A177-3AD203B41FA5}">
                      <a16:colId xmlns:a16="http://schemas.microsoft.com/office/drawing/2014/main" val="2058109129"/>
                    </a:ext>
                  </a:extLst>
                </a:gridCol>
                <a:gridCol w="1080214">
                  <a:extLst>
                    <a:ext uri="{9D8B030D-6E8A-4147-A177-3AD203B41FA5}">
                      <a16:colId xmlns:a16="http://schemas.microsoft.com/office/drawing/2014/main" val="1152766314"/>
                    </a:ext>
                  </a:extLst>
                </a:gridCol>
                <a:gridCol w="1170231">
                  <a:extLst>
                    <a:ext uri="{9D8B030D-6E8A-4147-A177-3AD203B41FA5}">
                      <a16:colId xmlns:a16="http://schemas.microsoft.com/office/drawing/2014/main" val="1079141892"/>
                    </a:ext>
                  </a:extLst>
                </a:gridCol>
                <a:gridCol w="1170231">
                  <a:extLst>
                    <a:ext uri="{9D8B030D-6E8A-4147-A177-3AD203B41FA5}">
                      <a16:colId xmlns:a16="http://schemas.microsoft.com/office/drawing/2014/main" val="669602258"/>
                    </a:ext>
                  </a:extLst>
                </a:gridCol>
              </a:tblGrid>
              <a:tr h="811395">
                <a:tc>
                  <a:txBody>
                    <a:bodyPr/>
                    <a:lstStyle/>
                    <a:p>
                      <a:pPr algn="ctr"/>
                      <a:r>
                        <a:rPr lang="en-IN" sz="1600" dirty="0"/>
                        <a:t>S.No</a:t>
                      </a:r>
                    </a:p>
                  </a:txBody>
                  <a:tcPr anchor="ctr"/>
                </a:tc>
                <a:tc>
                  <a:txBody>
                    <a:bodyPr/>
                    <a:lstStyle/>
                    <a:p>
                      <a:pPr algn="ctr"/>
                      <a:r>
                        <a:rPr lang="en-IN" sz="1600" dirty="0"/>
                        <a:t>Model</a:t>
                      </a:r>
                    </a:p>
                  </a:txBody>
                  <a:tcPr anchor="ctr"/>
                </a:tc>
                <a:tc>
                  <a:txBody>
                    <a:bodyPr/>
                    <a:lstStyle/>
                    <a:p>
                      <a:pPr algn="ctr"/>
                      <a:r>
                        <a:rPr lang="en-IN" sz="1600" dirty="0"/>
                        <a:t>(</a:t>
                      </a:r>
                      <a:r>
                        <a:rPr lang="en-IN" sz="1600" dirty="0" err="1"/>
                        <a:t>i</a:t>
                      </a:r>
                      <a:r>
                        <a:rPr lang="en-IN" sz="1600" dirty="0"/>
                        <a:t>) - </a:t>
                      </a:r>
                      <a:r>
                        <a:rPr lang="en-IN" sz="1600" b="1" dirty="0"/>
                        <a:t>Class-0 </a:t>
                      </a:r>
                    </a:p>
                    <a:p>
                      <a:pPr algn="ctr"/>
                      <a:r>
                        <a:rPr lang="en-IN" sz="1600" b="1" dirty="0" err="1"/>
                        <a:t>Acc</a:t>
                      </a:r>
                      <a:r>
                        <a:rPr lang="en-IN" sz="1600" b="1" dirty="0"/>
                        <a:t> (%)</a:t>
                      </a:r>
                    </a:p>
                  </a:txBody>
                  <a:tcPr anchor="ctr"/>
                </a:tc>
                <a:tc>
                  <a:txBody>
                    <a:bodyPr/>
                    <a:lstStyle/>
                    <a:p>
                      <a:pPr algn="ctr"/>
                      <a:r>
                        <a:rPr lang="en-IN" sz="1600" dirty="0"/>
                        <a:t>(</a:t>
                      </a:r>
                      <a:r>
                        <a:rPr lang="en-IN" sz="1600" dirty="0" err="1"/>
                        <a:t>i</a:t>
                      </a:r>
                      <a:r>
                        <a:rPr lang="en-IN" sz="1600" dirty="0"/>
                        <a:t>) - Class-1 </a:t>
                      </a:r>
                    </a:p>
                    <a:p>
                      <a:pPr algn="ctr"/>
                      <a:r>
                        <a:rPr lang="en-IN" sz="1600" dirty="0" err="1"/>
                        <a:t>Acc</a:t>
                      </a:r>
                      <a:r>
                        <a:rPr lang="en-IN" sz="1600" dirty="0"/>
                        <a:t> (%)</a:t>
                      </a:r>
                    </a:p>
                  </a:txBody>
                  <a:tcPr anchor="ctr"/>
                </a:tc>
                <a:tc>
                  <a:txBody>
                    <a:bodyPr/>
                    <a:lstStyle/>
                    <a:p>
                      <a:pPr algn="ctr"/>
                      <a:r>
                        <a:rPr lang="en-IN" sz="1600" dirty="0"/>
                        <a:t>(</a:t>
                      </a:r>
                      <a:r>
                        <a:rPr lang="en-IN" sz="1600" dirty="0" err="1"/>
                        <a:t>i</a:t>
                      </a:r>
                      <a:r>
                        <a:rPr lang="en-IN" sz="1600" dirty="0"/>
                        <a:t>) – Total Accuracy (%)</a:t>
                      </a:r>
                    </a:p>
                  </a:txBody>
                  <a:tcPr anchor="ctr"/>
                </a:tc>
                <a:tc>
                  <a:txBody>
                    <a:bodyPr/>
                    <a:lstStyle/>
                    <a:p>
                      <a:pPr algn="ctr"/>
                      <a:r>
                        <a:rPr lang="en-IN" sz="1600" dirty="0"/>
                        <a:t>(</a:t>
                      </a:r>
                      <a:r>
                        <a:rPr lang="en-IN" sz="1600" dirty="0" err="1"/>
                        <a:t>i</a:t>
                      </a:r>
                      <a:r>
                        <a:rPr lang="en-IN" sz="1600" dirty="0"/>
                        <a:t>) - Training time (s)</a:t>
                      </a:r>
                    </a:p>
                  </a:txBody>
                  <a:tcPr anchor="ctr"/>
                </a:tc>
                <a:tc>
                  <a:txBody>
                    <a:bodyPr/>
                    <a:lstStyle/>
                    <a:p>
                      <a:pPr algn="ctr"/>
                      <a:r>
                        <a:rPr lang="en-IN" sz="1600" dirty="0"/>
                        <a:t>(ii) - </a:t>
                      </a:r>
                      <a:r>
                        <a:rPr lang="en-IN" sz="1600" b="1" dirty="0"/>
                        <a:t>Class-0 </a:t>
                      </a:r>
                    </a:p>
                    <a:p>
                      <a:pPr algn="ctr"/>
                      <a:r>
                        <a:rPr lang="en-IN" sz="1600" b="1" dirty="0" err="1"/>
                        <a:t>Acc</a:t>
                      </a:r>
                      <a:r>
                        <a:rPr lang="en-IN" sz="1600" b="1" dirty="0"/>
                        <a:t> (%)</a:t>
                      </a:r>
                    </a:p>
                  </a:txBody>
                  <a:tcPr anchor="ctr"/>
                </a:tc>
                <a:tc>
                  <a:txBody>
                    <a:bodyPr/>
                    <a:lstStyle/>
                    <a:p>
                      <a:pPr algn="ctr"/>
                      <a:r>
                        <a:rPr lang="en-IN" sz="1600" dirty="0"/>
                        <a:t>(ii) - Class-1 </a:t>
                      </a:r>
                    </a:p>
                    <a:p>
                      <a:pPr algn="ctr"/>
                      <a:r>
                        <a:rPr lang="en-IN" sz="1600" dirty="0" err="1"/>
                        <a:t>Acc</a:t>
                      </a:r>
                      <a:r>
                        <a:rPr lang="en-IN" sz="1600" dirty="0"/>
                        <a:t> (%)</a:t>
                      </a:r>
                    </a:p>
                  </a:txBody>
                  <a:tcPr anchor="ctr"/>
                </a:tc>
                <a:tc>
                  <a:txBody>
                    <a:bodyPr/>
                    <a:lstStyle/>
                    <a:p>
                      <a:pPr algn="ctr"/>
                      <a:r>
                        <a:rPr lang="en-IN" sz="1600" dirty="0"/>
                        <a:t>(ii) – Total Accuracy (%)</a:t>
                      </a:r>
                    </a:p>
                  </a:txBody>
                  <a:tcPr anchor="ctr"/>
                </a:tc>
                <a:tc>
                  <a:txBody>
                    <a:bodyPr/>
                    <a:lstStyle/>
                    <a:p>
                      <a:pPr algn="ctr"/>
                      <a:r>
                        <a:rPr lang="en-IN" sz="1600" dirty="0"/>
                        <a:t>(ii) - Training time (s)</a:t>
                      </a:r>
                    </a:p>
                  </a:txBody>
                  <a:tcPr anchor="ctr"/>
                </a:tc>
                <a:extLst>
                  <a:ext uri="{0D108BD9-81ED-4DB2-BD59-A6C34878D82A}">
                    <a16:rowId xmlns:a16="http://schemas.microsoft.com/office/drawing/2014/main" val="1125606760"/>
                  </a:ext>
                </a:extLst>
              </a:tr>
              <a:tr h="504868">
                <a:tc>
                  <a:txBody>
                    <a:bodyPr/>
                    <a:lstStyle/>
                    <a:p>
                      <a:pPr algn="ctr"/>
                      <a:r>
                        <a:rPr lang="en-IN" sz="1600" dirty="0"/>
                        <a:t>11</a:t>
                      </a:r>
                    </a:p>
                  </a:txBody>
                  <a:tcPr anchor="ctr"/>
                </a:tc>
                <a:tc>
                  <a:txBody>
                    <a:bodyPr/>
                    <a:lstStyle/>
                    <a:p>
                      <a:pPr algn="ctr"/>
                      <a:r>
                        <a:rPr lang="en-IN" sz="1200" b="1" i="0" u="none" strike="noStrike" cap="none" dirty="0">
                          <a:solidFill>
                            <a:schemeClr val="dk1"/>
                          </a:solidFill>
                          <a:effectLst/>
                          <a:latin typeface="Calibri"/>
                          <a:ea typeface="Calibri"/>
                          <a:cs typeface="Calibri"/>
                          <a:sym typeface="Arial"/>
                        </a:rPr>
                        <a:t>Stochastic Gradient Descent</a:t>
                      </a:r>
                      <a:endParaRPr lang="en-IN"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Times New Roman" panose="02020603050405020304" pitchFamily="18" charset="0"/>
                          <a:cs typeface="Times New Roman" panose="02020603050405020304" pitchFamily="18" charset="0"/>
                        </a:rPr>
                        <a:t>41.11</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98.98</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70.7632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0.6050</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84.36</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36.50</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60.27</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25.1147</a:t>
                      </a:r>
                    </a:p>
                  </a:txBody>
                  <a:tcPr anchor="ctr"/>
                </a:tc>
                <a:extLst>
                  <a:ext uri="{0D108BD9-81ED-4DB2-BD59-A6C34878D82A}">
                    <a16:rowId xmlns:a16="http://schemas.microsoft.com/office/drawing/2014/main" val="2933122934"/>
                  </a:ext>
                </a:extLst>
              </a:tr>
              <a:tr h="499991">
                <a:tc>
                  <a:txBody>
                    <a:bodyPr/>
                    <a:lstStyle/>
                    <a:p>
                      <a:pPr algn="ctr"/>
                      <a:r>
                        <a:rPr lang="en-IN" sz="1600" dirty="0"/>
                        <a:t>12</a:t>
                      </a:r>
                    </a:p>
                  </a:txBody>
                  <a:tcPr anchor="ctr"/>
                </a:tc>
                <a:tc>
                  <a:txBody>
                    <a:bodyPr/>
                    <a:lstStyle/>
                    <a:p>
                      <a:pPr marR="0" algn="ctr" rtl="0" fontAlgn="ctr">
                        <a:lnSpc>
                          <a:spcPct val="100000"/>
                        </a:lnSpc>
                        <a:spcBef>
                          <a:spcPts val="0"/>
                        </a:spcBef>
                        <a:spcAft>
                          <a:spcPts val="0"/>
                        </a:spcAft>
                        <a:buClr>
                          <a:srgbClr val="000000"/>
                        </a:buClr>
                        <a:buFont typeface="Arial"/>
                      </a:pPr>
                      <a:r>
                        <a:rPr lang="en-IN" sz="1200" b="1" i="0" u="none" strike="noStrike" cap="none" dirty="0">
                          <a:solidFill>
                            <a:schemeClr val="dk1"/>
                          </a:solidFill>
                          <a:effectLst/>
                          <a:latin typeface="Calibri"/>
                          <a:ea typeface="Calibri"/>
                          <a:cs typeface="Calibri"/>
                          <a:sym typeface="Arial"/>
                        </a:rPr>
                        <a:t>Local outlier factor</a:t>
                      </a:r>
                      <a:endParaRPr lang="en-IN" sz="1200" b="1" i="0" u="none" strike="noStrike" cap="none" dirty="0">
                        <a:solidFill>
                          <a:schemeClr val="dk1"/>
                        </a:solidFill>
                        <a:effectLst/>
                        <a:latin typeface="Calibri"/>
                        <a:cs typeface="Calibri"/>
                        <a:sym typeface="Arial"/>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49.07</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83.83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66.88</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0.2227</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893053165"/>
                  </a:ext>
                </a:extLst>
              </a:tr>
              <a:tr h="499991">
                <a:tc>
                  <a:txBody>
                    <a:bodyPr/>
                    <a:lstStyle/>
                    <a:p>
                      <a:pPr algn="ctr"/>
                      <a:r>
                        <a:rPr lang="en-IN" sz="1600" dirty="0"/>
                        <a:t>13</a:t>
                      </a:r>
                    </a:p>
                  </a:txBody>
                  <a:tcPr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IN" sz="1200" b="1" i="0" u="none" strike="noStrike" cap="none" dirty="0">
                          <a:solidFill>
                            <a:schemeClr val="dk1"/>
                          </a:solidFill>
                          <a:effectLst/>
                          <a:latin typeface="Calibri"/>
                          <a:ea typeface="Calibri"/>
                          <a:cs typeface="Calibri"/>
                          <a:sym typeface="Arial"/>
                        </a:rPr>
                        <a:t>Neural Net</a:t>
                      </a:r>
                      <a:endParaRPr lang="en-IN" sz="1600" dirty="0"/>
                    </a:p>
                  </a:txBody>
                  <a:tcPr anchor="ctr"/>
                </a:tc>
                <a:tc>
                  <a:txBody>
                    <a:bodyPr/>
                    <a:lstStyle/>
                    <a:p>
                      <a:pPr algn="ctr"/>
                      <a:r>
                        <a:rPr lang="en-IN" sz="1600" dirty="0">
                          <a:latin typeface="Times New Roman" panose="02020603050405020304" pitchFamily="18" charset="0"/>
                          <a:cs typeface="Times New Roman" panose="02020603050405020304" pitchFamily="18" charset="0"/>
                        </a:rPr>
                        <a:t>57.82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71.71</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64.94</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2.7369</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64.12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60.72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62.41</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861.8844</a:t>
                      </a:r>
                    </a:p>
                  </a:txBody>
                  <a:tcPr anchor="ctr"/>
                </a:tc>
                <a:extLst>
                  <a:ext uri="{0D108BD9-81ED-4DB2-BD59-A6C34878D82A}">
                    <a16:rowId xmlns:a16="http://schemas.microsoft.com/office/drawing/2014/main" val="2263695065"/>
                  </a:ext>
                </a:extLst>
              </a:tr>
              <a:tr h="466809">
                <a:tc>
                  <a:txBody>
                    <a:bodyPr/>
                    <a:lstStyle/>
                    <a:p>
                      <a:pPr algn="ctr"/>
                      <a:r>
                        <a:rPr lang="en-IN" sz="1600" dirty="0"/>
                        <a:t>14</a:t>
                      </a:r>
                    </a:p>
                  </a:txBody>
                  <a:tcPr anchor="ctr"/>
                </a:tc>
                <a:tc>
                  <a:txBody>
                    <a:bodyPr/>
                    <a:lstStyle/>
                    <a:p>
                      <a:pPr algn="ctr"/>
                      <a:r>
                        <a:rPr lang="en-US" sz="1200" b="1" i="0" u="none" strike="noStrike" cap="none" dirty="0">
                          <a:solidFill>
                            <a:schemeClr val="dk1"/>
                          </a:solidFill>
                          <a:effectLst/>
                          <a:latin typeface="Calibri"/>
                          <a:ea typeface="Calibri"/>
                          <a:cs typeface="Calibri"/>
                          <a:sym typeface="Arial"/>
                        </a:rPr>
                        <a:t>SVM (Poly)</a:t>
                      </a:r>
                      <a:endParaRPr lang="en-IN" sz="1600" dirty="0"/>
                    </a:p>
                  </a:txBody>
                  <a:tcPr anchor="ctr"/>
                </a:tc>
                <a:tc>
                  <a:txBody>
                    <a:bodyPr/>
                    <a:lstStyle/>
                    <a:p>
                      <a:pPr algn="ctr"/>
                      <a:r>
                        <a:rPr lang="en-IN" sz="1600" dirty="0">
                          <a:latin typeface="Times New Roman" panose="02020603050405020304" pitchFamily="18" charset="0"/>
                          <a:cs typeface="Times New Roman" panose="02020603050405020304" pitchFamily="18" charset="0"/>
                        </a:rPr>
                        <a:t>39.52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78.53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59.50</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3.2008</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842241238"/>
                  </a:ext>
                </a:extLst>
              </a:tr>
              <a:tr h="466809">
                <a:tc>
                  <a:txBody>
                    <a:bodyPr/>
                    <a:lstStyle/>
                    <a:p>
                      <a:pPr algn="ctr"/>
                      <a:r>
                        <a:rPr lang="en-IN" sz="1600" dirty="0"/>
                        <a:t>15</a:t>
                      </a:r>
                    </a:p>
                  </a:txBody>
                  <a:tcPr anchor="ctr"/>
                </a:tc>
                <a:tc>
                  <a:txBody>
                    <a:bodyPr/>
                    <a:lstStyle/>
                    <a:p>
                      <a:pPr algn="ctr"/>
                      <a:r>
                        <a:rPr lang="en-US" sz="1200" b="1" i="0" u="none" strike="noStrike" cap="none" dirty="0">
                          <a:solidFill>
                            <a:schemeClr val="dk1"/>
                          </a:solidFill>
                          <a:effectLst/>
                          <a:latin typeface="Calibri"/>
                          <a:ea typeface="Calibri"/>
                          <a:cs typeface="Calibri"/>
                          <a:sym typeface="Arial"/>
                        </a:rPr>
                        <a:t>SVM (</a:t>
                      </a:r>
                      <a:r>
                        <a:rPr lang="en-IN" sz="1200" b="1" i="0" u="none" strike="noStrike" cap="none" dirty="0">
                          <a:solidFill>
                            <a:schemeClr val="dk1"/>
                          </a:solidFill>
                          <a:effectLst/>
                          <a:latin typeface="Calibri"/>
                          <a:ea typeface="Calibri"/>
                          <a:cs typeface="Calibri"/>
                          <a:sym typeface="Arial"/>
                        </a:rPr>
                        <a:t>Radial Basis Function</a:t>
                      </a:r>
                      <a:r>
                        <a:rPr lang="en-US" sz="1200" b="1" i="0" u="none" strike="noStrike" cap="none" dirty="0">
                          <a:solidFill>
                            <a:schemeClr val="dk1"/>
                          </a:solidFill>
                          <a:effectLst/>
                          <a:latin typeface="Calibri"/>
                          <a:ea typeface="Calibri"/>
                          <a:cs typeface="Calibri"/>
                          <a:sym typeface="Arial"/>
                        </a:rPr>
                        <a:t>)</a:t>
                      </a:r>
                      <a:endParaRPr lang="en-IN" sz="1600" dirty="0"/>
                    </a:p>
                  </a:txBody>
                  <a:tcPr anchor="ctr"/>
                </a:tc>
                <a:tc>
                  <a:txBody>
                    <a:bodyPr/>
                    <a:lstStyle/>
                    <a:p>
                      <a:pPr algn="ctr"/>
                      <a:r>
                        <a:rPr lang="en-IN" sz="1600" dirty="0">
                          <a:latin typeface="Times New Roman" panose="02020603050405020304" pitchFamily="18" charset="0"/>
                          <a:cs typeface="Times New Roman" panose="02020603050405020304" pitchFamily="18" charset="0"/>
                        </a:rPr>
                        <a:t>39.52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78.03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59.24</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3.8390</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275600698"/>
                  </a:ext>
                </a:extLst>
              </a:tr>
              <a:tr h="466809">
                <a:tc>
                  <a:txBody>
                    <a:bodyPr/>
                    <a:lstStyle/>
                    <a:p>
                      <a:pPr algn="ctr"/>
                      <a:r>
                        <a:rPr lang="en-IN" sz="1600" dirty="0"/>
                        <a:t>16</a:t>
                      </a:r>
                    </a:p>
                  </a:txBody>
                  <a:tcPr anchor="ctr"/>
                </a:tc>
                <a:tc>
                  <a:txBody>
                    <a:bodyPr/>
                    <a:lstStyle/>
                    <a:p>
                      <a:pPr algn="ctr"/>
                      <a:r>
                        <a:rPr lang="en-US" sz="1200" b="1" i="0" u="none" strike="noStrike" cap="none" dirty="0">
                          <a:solidFill>
                            <a:schemeClr val="dk1"/>
                          </a:solidFill>
                          <a:effectLst/>
                          <a:latin typeface="Calibri"/>
                          <a:ea typeface="Calibri"/>
                          <a:cs typeface="Calibri"/>
                          <a:sym typeface="Arial"/>
                        </a:rPr>
                        <a:t>Naive Bayes</a:t>
                      </a:r>
                      <a:endParaRPr lang="en-IN" sz="1600" dirty="0"/>
                    </a:p>
                  </a:txBody>
                  <a:tcPr anchor="ctr"/>
                </a:tc>
                <a:tc>
                  <a:txBody>
                    <a:bodyPr/>
                    <a:lstStyle/>
                    <a:p>
                      <a:pPr algn="ctr"/>
                      <a:r>
                        <a:rPr lang="en-IN" sz="1600" dirty="0">
                          <a:latin typeface="Times New Roman" panose="02020603050405020304" pitchFamily="18" charset="0"/>
                          <a:cs typeface="Times New Roman" panose="02020603050405020304" pitchFamily="18" charset="0"/>
                        </a:rPr>
                        <a:t>31.83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82.32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57.69</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0.0388</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25.62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79.73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52.86</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2.3346</a:t>
                      </a:r>
                    </a:p>
                  </a:txBody>
                  <a:tcPr anchor="ctr"/>
                </a:tc>
                <a:extLst>
                  <a:ext uri="{0D108BD9-81ED-4DB2-BD59-A6C34878D82A}">
                    <a16:rowId xmlns:a16="http://schemas.microsoft.com/office/drawing/2014/main" val="2898902635"/>
                  </a:ext>
                </a:extLst>
              </a:tr>
              <a:tr h="466809">
                <a:tc>
                  <a:txBody>
                    <a:bodyPr/>
                    <a:lstStyle/>
                    <a:p>
                      <a:pPr algn="ctr"/>
                      <a:r>
                        <a:rPr lang="en-IN" sz="1600" dirty="0"/>
                        <a:t>17</a:t>
                      </a:r>
                    </a:p>
                  </a:txBody>
                  <a:tcPr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IN" sz="1200" b="1" i="0" u="none" strike="noStrike" cap="none" dirty="0">
                          <a:solidFill>
                            <a:schemeClr val="dk1"/>
                          </a:solidFill>
                          <a:effectLst/>
                          <a:latin typeface="Calibri"/>
                          <a:ea typeface="Calibri"/>
                          <a:cs typeface="Calibri"/>
                          <a:sym typeface="Arial"/>
                        </a:rPr>
                        <a:t>One-Class SVM (RBF)</a:t>
                      </a:r>
                      <a:endParaRPr lang="en-IN" sz="1600" b="1" dirty="0">
                        <a:effectLst/>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59.94</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50.00</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54.85</a:t>
                      </a:r>
                    </a:p>
                  </a:txBody>
                  <a:tcPr anchor="ctr"/>
                </a:tc>
                <a:tc>
                  <a:txBody>
                    <a:bodyPr/>
                    <a:lstStyle/>
                    <a:p>
                      <a:pPr algn="ctr" fontAlgn="ctr"/>
                      <a:r>
                        <a:rPr lang="en-IN" sz="1600" dirty="0">
                          <a:effectLst/>
                          <a:latin typeface="Times New Roman" panose="02020603050405020304" pitchFamily="18" charset="0"/>
                          <a:cs typeface="Times New Roman" panose="02020603050405020304" pitchFamily="18" charset="0"/>
                        </a:rPr>
                        <a:t>2.4848</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167252144"/>
                  </a:ext>
                </a:extLst>
              </a:tr>
              <a:tr h="466809">
                <a:tc>
                  <a:txBody>
                    <a:bodyPr/>
                    <a:lstStyle/>
                    <a:p>
                      <a:pPr algn="ctr"/>
                      <a:r>
                        <a:rPr lang="en-IN" sz="1600" dirty="0"/>
                        <a:t>18</a:t>
                      </a:r>
                    </a:p>
                  </a:txBody>
                  <a:tcPr anchor="ctr"/>
                </a:tc>
                <a:tc>
                  <a:txBody>
                    <a:bodyPr/>
                    <a:lstStyle/>
                    <a:p>
                      <a:pPr algn="ctr"/>
                      <a:r>
                        <a:rPr lang="en-US" sz="1200" b="1" i="0" u="none" strike="noStrike" cap="none" dirty="0">
                          <a:solidFill>
                            <a:schemeClr val="dk1"/>
                          </a:solidFill>
                          <a:effectLst/>
                          <a:latin typeface="Calibri"/>
                          <a:ea typeface="Calibri"/>
                          <a:cs typeface="Calibri"/>
                          <a:sym typeface="Arial"/>
                        </a:rPr>
                        <a:t>Isolation Forest</a:t>
                      </a:r>
                      <a:endParaRPr lang="en-IN" sz="1600" dirty="0"/>
                    </a:p>
                  </a:txBody>
                  <a:tcPr anchor="ctr"/>
                </a:tc>
                <a:tc>
                  <a:txBody>
                    <a:bodyPr/>
                    <a:lstStyle/>
                    <a:p>
                      <a:pPr algn="ctr"/>
                      <a:r>
                        <a:rPr lang="en-IN" sz="1600" dirty="0">
                          <a:latin typeface="Times New Roman" panose="02020603050405020304" pitchFamily="18" charset="0"/>
                          <a:cs typeface="Times New Roman" panose="02020603050405020304" pitchFamily="18" charset="0"/>
                        </a:rPr>
                        <a:t>12.73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93.43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54.07</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1.2244</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14.88</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82.01</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48.67</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68.8572</a:t>
                      </a:r>
                    </a:p>
                  </a:txBody>
                  <a:tcPr anchor="ctr"/>
                </a:tc>
                <a:extLst>
                  <a:ext uri="{0D108BD9-81ED-4DB2-BD59-A6C34878D82A}">
                    <a16:rowId xmlns:a16="http://schemas.microsoft.com/office/drawing/2014/main" val="3323497304"/>
                  </a:ext>
                </a:extLst>
              </a:tr>
              <a:tr h="466809">
                <a:tc>
                  <a:txBody>
                    <a:bodyPr/>
                    <a:lstStyle/>
                    <a:p>
                      <a:pPr algn="ctr"/>
                      <a:r>
                        <a:rPr lang="en-IN" sz="1600" dirty="0"/>
                        <a:t>19</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err="1">
                          <a:solidFill>
                            <a:schemeClr val="dk1"/>
                          </a:solidFill>
                          <a:effectLst/>
                          <a:latin typeface="Calibri"/>
                          <a:ea typeface="Calibri"/>
                          <a:cs typeface="Calibri"/>
                          <a:sym typeface="Arial"/>
                        </a:rPr>
                        <a:t>OneClassSVM</a:t>
                      </a:r>
                      <a:r>
                        <a:rPr lang="en-US" sz="1200" b="1" i="0" u="none" strike="noStrike" cap="none" dirty="0">
                          <a:solidFill>
                            <a:schemeClr val="dk1"/>
                          </a:solidFill>
                          <a:effectLst/>
                          <a:latin typeface="Calibri"/>
                          <a:ea typeface="Calibri"/>
                          <a:cs typeface="Calibri"/>
                          <a:sym typeface="Arial"/>
                        </a:rPr>
                        <a:t> – SGD (Linear)</a:t>
                      </a:r>
                      <a:endParaRPr lang="en-IN" sz="1600" dirty="0"/>
                    </a:p>
                  </a:txBody>
                  <a:tcPr anchor="ctr"/>
                </a:tc>
                <a:tc>
                  <a:txBody>
                    <a:bodyPr/>
                    <a:lstStyle/>
                    <a:p>
                      <a:pPr algn="ctr"/>
                      <a:r>
                        <a:rPr lang="en-IN" sz="1600" dirty="0">
                          <a:latin typeface="Times New Roman" panose="02020603050405020304" pitchFamily="18" charset="0"/>
                          <a:cs typeface="Times New Roman" panose="02020603050405020304" pitchFamily="18" charset="0"/>
                        </a:rPr>
                        <a:t>2.91</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98.98</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52.13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0.0339</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1.90</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98.06</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50.30</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2.1651</a:t>
                      </a:r>
                    </a:p>
                  </a:txBody>
                  <a:tcPr anchor="ctr"/>
                </a:tc>
                <a:extLst>
                  <a:ext uri="{0D108BD9-81ED-4DB2-BD59-A6C34878D82A}">
                    <a16:rowId xmlns:a16="http://schemas.microsoft.com/office/drawing/2014/main" val="807547609"/>
                  </a:ext>
                </a:extLst>
              </a:tr>
              <a:tr h="499991">
                <a:tc>
                  <a:txBody>
                    <a:bodyPr/>
                    <a:lstStyle/>
                    <a:p>
                      <a:pPr algn="ctr"/>
                      <a:r>
                        <a:rPr lang="en-IN" sz="1600" dirty="0"/>
                        <a:t>20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a:solidFill>
                            <a:schemeClr val="dk1"/>
                          </a:solidFill>
                          <a:effectLst/>
                          <a:latin typeface="Calibri"/>
                          <a:ea typeface="Calibri"/>
                          <a:cs typeface="Calibri"/>
                          <a:sym typeface="Arial"/>
                        </a:rPr>
                        <a:t>SVM (Sigmoid)</a:t>
                      </a:r>
                      <a:endParaRPr lang="en-IN" sz="1600" dirty="0"/>
                    </a:p>
                  </a:txBody>
                  <a:tcPr anchor="ctr"/>
                </a:tc>
                <a:tc>
                  <a:txBody>
                    <a:bodyPr/>
                    <a:lstStyle/>
                    <a:p>
                      <a:pPr algn="ctr"/>
                      <a:r>
                        <a:rPr lang="en-IN" sz="1600" dirty="0">
                          <a:latin typeface="Times New Roman" panose="02020603050405020304" pitchFamily="18" charset="0"/>
                          <a:cs typeface="Times New Roman" panose="02020603050405020304" pitchFamily="18" charset="0"/>
                        </a:rPr>
                        <a:t>86.73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15.65</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50.32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3.7776</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129449010"/>
                  </a:ext>
                </a:extLst>
              </a:tr>
              <a:tr h="466809">
                <a:tc>
                  <a:txBody>
                    <a:bodyPr/>
                    <a:lstStyle/>
                    <a:p>
                      <a:pPr algn="ctr"/>
                      <a:r>
                        <a:rPr lang="en-IN" sz="1600" dirty="0"/>
                        <a:t>21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b="1" i="0" u="none" strike="noStrike" cap="none" dirty="0">
                          <a:solidFill>
                            <a:schemeClr val="dk1"/>
                          </a:solidFill>
                          <a:effectLst/>
                          <a:latin typeface="Calibri"/>
                          <a:ea typeface="Calibri"/>
                          <a:cs typeface="Calibri"/>
                          <a:sym typeface="Arial"/>
                        </a:rPr>
                        <a:t>One-Class SVM (Sigmoid/Linear)</a:t>
                      </a:r>
                      <a:endParaRPr lang="en-IN" sz="1600" b="1" dirty="0">
                        <a:effectLst/>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51.19</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45.45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Times New Roman" panose="02020603050405020304" pitchFamily="18" charset="0"/>
                          <a:cs typeface="Times New Roman" panose="02020603050405020304" pitchFamily="18" charset="0"/>
                        </a:rPr>
                        <a:t>48.25</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2.3931</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796616993"/>
                  </a:ext>
                </a:extLst>
              </a:tr>
            </a:tbl>
          </a:graphicData>
        </a:graphic>
      </p:graphicFrame>
    </p:spTree>
    <p:extLst>
      <p:ext uri="{BB962C8B-B14F-4D97-AF65-F5344CB8AC3E}">
        <p14:creationId xmlns:p14="http://schemas.microsoft.com/office/powerpoint/2010/main" val="1558361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499" y="341896"/>
            <a:ext cx="10287000" cy="1126685"/>
          </a:xfrm>
          <a:prstGeom prst="rect">
            <a:avLst/>
          </a:prstGeom>
          <a:noFill/>
          <a:ln>
            <a:noFill/>
          </a:ln>
        </p:spPr>
        <p:txBody>
          <a:bodyPr spcFirstLastPara="1" wrap="square" lIns="91425" tIns="45700" rIns="91425" bIns="45700" anchor="ctr" anchorCtr="0">
            <a:normAutofit fontScale="90000"/>
          </a:bodyPr>
          <a:lstStyle/>
          <a:p>
            <a:pPr marL="114300" algn="ctr"/>
            <a:r>
              <a:rPr lang="en-IN" sz="2700" b="1" dirty="0">
                <a:latin typeface="Times New Roman"/>
                <a:cs typeface="Times New Roman"/>
              </a:rPr>
              <a:t>Results: </a:t>
            </a:r>
            <a:r>
              <a:rPr lang="en-US" sz="2700" b="1" dirty="0">
                <a:latin typeface="Times New Roman"/>
                <a:cs typeface="Times New Roman"/>
              </a:rPr>
              <a:t>DL Models trained on Tokenized Vectors</a:t>
            </a:r>
            <a:br>
              <a:rPr lang="en-US" sz="3200" b="1" dirty="0">
                <a:latin typeface="Times New Roman"/>
                <a:cs typeface="Times New Roman"/>
              </a:rPr>
            </a:b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with SMOTE (oversampled input-vectors),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without SMOTE (directly); </a:t>
            </a:r>
            <a:br>
              <a:rPr lang="en-US" sz="1800" dirty="0">
                <a:latin typeface="Times New Roman" panose="02020603050405020304" pitchFamily="18" charset="0"/>
                <a:cs typeface="Times New Roman" panose="02020603050405020304" pitchFamily="18" charset="0"/>
              </a:rPr>
            </a:b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 </a:t>
            </a:r>
            <a:r>
              <a:rPr lang="en-US" sz="1800" u="sng" dirty="0">
                <a:latin typeface="Times New Roman" panose="02020603050405020304" pitchFamily="18" charset="0"/>
                <a:cs typeface="Times New Roman" panose="02020603050405020304" pitchFamily="18" charset="0"/>
                <a:sym typeface="Wingdings" panose="05000000000000000000" pitchFamily="2" charset="2"/>
              </a:rPr>
              <a:t>[time taken is given for 5 epochs]</a:t>
            </a:r>
            <a:endParaRPr sz="3200" b="1" u="sng"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nvGraphicFramePr>
        <p:xfrm>
          <a:off x="285239" y="1687125"/>
          <a:ext cx="11621521" cy="4836724"/>
        </p:xfrm>
        <a:graphic>
          <a:graphicData uri="http://schemas.openxmlformats.org/drawingml/2006/table">
            <a:tbl>
              <a:tblPr firstRow="1" bandRow="1">
                <a:tableStyleId>{753DE1AE-FBD0-41B5-A111-0DF8E0E16DF2}</a:tableStyleId>
              </a:tblPr>
              <a:tblGrid>
                <a:gridCol w="420121">
                  <a:extLst>
                    <a:ext uri="{9D8B030D-6E8A-4147-A177-3AD203B41FA5}">
                      <a16:colId xmlns:a16="http://schemas.microsoft.com/office/drawing/2014/main" val="1129549265"/>
                    </a:ext>
                  </a:extLst>
                </a:gridCol>
                <a:gridCol w="2057400">
                  <a:extLst>
                    <a:ext uri="{9D8B030D-6E8A-4147-A177-3AD203B41FA5}">
                      <a16:colId xmlns:a16="http://schemas.microsoft.com/office/drawing/2014/main" val="371963621"/>
                    </a:ext>
                  </a:extLst>
                </a:gridCol>
                <a:gridCol w="1097280">
                  <a:extLst>
                    <a:ext uri="{9D8B030D-6E8A-4147-A177-3AD203B41FA5}">
                      <a16:colId xmlns:a16="http://schemas.microsoft.com/office/drawing/2014/main" val="1446812705"/>
                    </a:ext>
                  </a:extLst>
                </a:gridCol>
                <a:gridCol w="1097280">
                  <a:extLst>
                    <a:ext uri="{9D8B030D-6E8A-4147-A177-3AD203B41FA5}">
                      <a16:colId xmlns:a16="http://schemas.microsoft.com/office/drawing/2014/main" val="4090348250"/>
                    </a:ext>
                  </a:extLst>
                </a:gridCol>
                <a:gridCol w="1188720">
                  <a:extLst>
                    <a:ext uri="{9D8B030D-6E8A-4147-A177-3AD203B41FA5}">
                      <a16:colId xmlns:a16="http://schemas.microsoft.com/office/drawing/2014/main" val="829292882"/>
                    </a:ext>
                  </a:extLst>
                </a:gridCol>
                <a:gridCol w="1169160">
                  <a:extLst>
                    <a:ext uri="{9D8B030D-6E8A-4147-A177-3AD203B41FA5}">
                      <a16:colId xmlns:a16="http://schemas.microsoft.com/office/drawing/2014/main" val="1480512401"/>
                    </a:ext>
                  </a:extLst>
                </a:gridCol>
                <a:gridCol w="1116840">
                  <a:extLst>
                    <a:ext uri="{9D8B030D-6E8A-4147-A177-3AD203B41FA5}">
                      <a16:colId xmlns:a16="http://schemas.microsoft.com/office/drawing/2014/main" val="2058109129"/>
                    </a:ext>
                  </a:extLst>
                </a:gridCol>
                <a:gridCol w="1097280">
                  <a:extLst>
                    <a:ext uri="{9D8B030D-6E8A-4147-A177-3AD203B41FA5}">
                      <a16:colId xmlns:a16="http://schemas.microsoft.com/office/drawing/2014/main" val="1152766314"/>
                    </a:ext>
                  </a:extLst>
                </a:gridCol>
                <a:gridCol w="1188720">
                  <a:extLst>
                    <a:ext uri="{9D8B030D-6E8A-4147-A177-3AD203B41FA5}">
                      <a16:colId xmlns:a16="http://schemas.microsoft.com/office/drawing/2014/main" val="1079141892"/>
                    </a:ext>
                  </a:extLst>
                </a:gridCol>
                <a:gridCol w="1188720">
                  <a:extLst>
                    <a:ext uri="{9D8B030D-6E8A-4147-A177-3AD203B41FA5}">
                      <a16:colId xmlns:a16="http://schemas.microsoft.com/office/drawing/2014/main" val="669602258"/>
                    </a:ext>
                  </a:extLst>
                </a:gridCol>
              </a:tblGrid>
              <a:tr h="507118">
                <a:tc>
                  <a:txBody>
                    <a:bodyPr/>
                    <a:lstStyle/>
                    <a:p>
                      <a:pPr algn="ctr"/>
                      <a:r>
                        <a:rPr lang="en-IN" dirty="0"/>
                        <a:t>S.No</a:t>
                      </a:r>
                    </a:p>
                  </a:txBody>
                  <a:tcPr anchor="ctr"/>
                </a:tc>
                <a:tc>
                  <a:txBody>
                    <a:bodyPr/>
                    <a:lstStyle/>
                    <a:p>
                      <a:pPr algn="ctr"/>
                      <a:r>
                        <a:rPr lang="en-IN" dirty="0"/>
                        <a:t>Model</a:t>
                      </a:r>
                    </a:p>
                  </a:txBody>
                  <a:tcPr anchor="ctr"/>
                </a:tc>
                <a:tc>
                  <a:txBody>
                    <a:bodyPr/>
                    <a:lstStyle/>
                    <a:p>
                      <a:pPr algn="ctr"/>
                      <a:r>
                        <a:rPr lang="en-IN" dirty="0"/>
                        <a:t>(</a:t>
                      </a:r>
                      <a:r>
                        <a:rPr lang="en-IN" dirty="0" err="1"/>
                        <a:t>i</a:t>
                      </a:r>
                      <a:r>
                        <a:rPr lang="en-IN" dirty="0"/>
                        <a:t>) - </a:t>
                      </a:r>
                      <a:r>
                        <a:rPr lang="en-IN" b="1" dirty="0"/>
                        <a:t>Class-0 </a:t>
                      </a:r>
                    </a:p>
                    <a:p>
                      <a:pPr algn="ctr"/>
                      <a:r>
                        <a:rPr lang="en-IN" b="1" dirty="0" err="1"/>
                        <a:t>Acc</a:t>
                      </a:r>
                      <a:r>
                        <a:rPr lang="en-IN" b="1" dirty="0"/>
                        <a:t> (%)</a:t>
                      </a:r>
                    </a:p>
                  </a:txBody>
                  <a:tcPr anchor="ctr"/>
                </a:tc>
                <a:tc>
                  <a:txBody>
                    <a:bodyPr/>
                    <a:lstStyle/>
                    <a:p>
                      <a:pPr algn="ctr"/>
                      <a:r>
                        <a:rPr lang="en-IN" dirty="0"/>
                        <a:t>(</a:t>
                      </a:r>
                      <a:r>
                        <a:rPr lang="en-IN" dirty="0" err="1"/>
                        <a:t>i</a:t>
                      </a:r>
                      <a:r>
                        <a:rPr lang="en-IN" dirty="0"/>
                        <a:t>) - Class-1 </a:t>
                      </a:r>
                    </a:p>
                    <a:p>
                      <a:pPr algn="ctr"/>
                      <a:r>
                        <a:rPr lang="en-IN" dirty="0" err="1"/>
                        <a:t>Acc</a:t>
                      </a:r>
                      <a:r>
                        <a:rPr lang="en-IN" dirty="0"/>
                        <a:t> (%)</a:t>
                      </a:r>
                    </a:p>
                  </a:txBody>
                  <a:tcPr anchor="ctr"/>
                </a:tc>
                <a:tc>
                  <a:txBody>
                    <a:bodyPr/>
                    <a:lstStyle/>
                    <a:p>
                      <a:pPr algn="ctr"/>
                      <a:r>
                        <a:rPr lang="en-IN" dirty="0"/>
                        <a:t>(</a:t>
                      </a:r>
                      <a:r>
                        <a:rPr lang="en-IN" dirty="0" err="1"/>
                        <a:t>i</a:t>
                      </a:r>
                      <a:r>
                        <a:rPr lang="en-IN" dirty="0"/>
                        <a:t>) – Max Total </a:t>
                      </a:r>
                      <a:r>
                        <a:rPr lang="en-IN" dirty="0" err="1"/>
                        <a:t>Acc</a:t>
                      </a:r>
                      <a:r>
                        <a:rPr lang="en-IN" dirty="0"/>
                        <a:t> (%)</a:t>
                      </a:r>
                    </a:p>
                  </a:txBody>
                  <a:tcPr anchor="ctr"/>
                </a:tc>
                <a:tc>
                  <a:txBody>
                    <a:bodyPr/>
                    <a:lstStyle/>
                    <a:p>
                      <a:pPr algn="ctr"/>
                      <a:r>
                        <a:rPr lang="en-IN" dirty="0"/>
                        <a:t>(</a:t>
                      </a:r>
                      <a:r>
                        <a:rPr lang="en-IN" dirty="0" err="1"/>
                        <a:t>i</a:t>
                      </a:r>
                      <a:r>
                        <a:rPr lang="en-IN" dirty="0"/>
                        <a:t>) - Training time (s)</a:t>
                      </a:r>
                    </a:p>
                  </a:txBody>
                  <a:tcPr anchor="ctr"/>
                </a:tc>
                <a:tc>
                  <a:txBody>
                    <a:bodyPr/>
                    <a:lstStyle/>
                    <a:p>
                      <a:pPr algn="ctr"/>
                      <a:r>
                        <a:rPr lang="en-IN" dirty="0"/>
                        <a:t>(ii) - </a:t>
                      </a:r>
                      <a:r>
                        <a:rPr lang="en-IN" b="1" dirty="0"/>
                        <a:t>Class-0 </a:t>
                      </a:r>
                    </a:p>
                    <a:p>
                      <a:pPr algn="ctr"/>
                      <a:r>
                        <a:rPr lang="en-IN" b="1" dirty="0" err="1"/>
                        <a:t>Acc</a:t>
                      </a:r>
                      <a:r>
                        <a:rPr lang="en-IN" b="1" dirty="0"/>
                        <a:t> (%)</a:t>
                      </a:r>
                    </a:p>
                  </a:txBody>
                  <a:tcPr anchor="ctr"/>
                </a:tc>
                <a:tc>
                  <a:txBody>
                    <a:bodyPr/>
                    <a:lstStyle/>
                    <a:p>
                      <a:pPr algn="ctr"/>
                      <a:r>
                        <a:rPr lang="en-IN" dirty="0"/>
                        <a:t>(ii) - Class-1 </a:t>
                      </a:r>
                    </a:p>
                    <a:p>
                      <a:pPr algn="ctr"/>
                      <a:r>
                        <a:rPr lang="en-IN" dirty="0" err="1"/>
                        <a:t>Acc</a:t>
                      </a:r>
                      <a:r>
                        <a:rPr lang="en-IN" dirty="0"/>
                        <a:t> (%)</a:t>
                      </a:r>
                    </a:p>
                  </a:txBody>
                  <a:tcPr anchor="ctr"/>
                </a:tc>
                <a:tc>
                  <a:txBody>
                    <a:bodyPr/>
                    <a:lstStyle/>
                    <a:p>
                      <a:pPr algn="ctr"/>
                      <a:r>
                        <a:rPr lang="en-IN" dirty="0"/>
                        <a:t>(ii) – Max Total </a:t>
                      </a:r>
                      <a:r>
                        <a:rPr lang="en-IN" dirty="0" err="1"/>
                        <a:t>Acc</a:t>
                      </a:r>
                      <a:r>
                        <a:rPr lang="en-IN" dirty="0"/>
                        <a:t> (%)</a:t>
                      </a:r>
                    </a:p>
                  </a:txBody>
                  <a:tcPr anchor="ctr"/>
                </a:tc>
                <a:tc>
                  <a:txBody>
                    <a:bodyPr/>
                    <a:lstStyle/>
                    <a:p>
                      <a:pPr algn="ctr"/>
                      <a:r>
                        <a:rPr lang="en-IN" dirty="0"/>
                        <a:t>(ii) - Training time (s)</a:t>
                      </a:r>
                    </a:p>
                  </a:txBody>
                  <a:tcPr anchor="ctr"/>
                </a:tc>
                <a:extLst>
                  <a:ext uri="{0D108BD9-81ED-4DB2-BD59-A6C34878D82A}">
                    <a16:rowId xmlns:a16="http://schemas.microsoft.com/office/drawing/2014/main" val="1125606760"/>
                  </a:ext>
                </a:extLst>
              </a:tr>
              <a:tr h="507118">
                <a:tc>
                  <a:txBody>
                    <a:bodyPr/>
                    <a:lstStyle/>
                    <a:p>
                      <a:pPr algn="ctr"/>
                      <a:r>
                        <a:rPr lang="en-IN"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RNN</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98.24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89.80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94.03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340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99.39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88.66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99.06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321</a:t>
                      </a:r>
                    </a:p>
                  </a:txBody>
                  <a:tcPr anchor="ctr"/>
                </a:tc>
                <a:extLst>
                  <a:ext uri="{0D108BD9-81ED-4DB2-BD59-A6C34878D82A}">
                    <a16:rowId xmlns:a16="http://schemas.microsoft.com/office/drawing/2014/main" val="2215291411"/>
                  </a:ext>
                </a:extLst>
              </a:tr>
              <a:tr h="507118">
                <a:tc>
                  <a:txBody>
                    <a:bodyPr/>
                    <a:lstStyle/>
                    <a:p>
                      <a:pPr algn="ctr"/>
                      <a:r>
                        <a:rPr lang="en-IN"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Bi-RNN</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89.72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94.69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461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98.16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237</a:t>
                      </a:r>
                    </a:p>
                  </a:txBody>
                  <a:tcPr anchor="ctr"/>
                </a:tc>
                <a:extLst>
                  <a:ext uri="{0D108BD9-81ED-4DB2-BD59-A6C34878D82A}">
                    <a16:rowId xmlns:a16="http://schemas.microsoft.com/office/drawing/2014/main" val="3893053165"/>
                  </a:ext>
                </a:extLst>
              </a:tr>
              <a:tr h="473463">
                <a:tc>
                  <a:txBody>
                    <a:bodyPr/>
                    <a:lstStyle/>
                    <a:p>
                      <a:pPr algn="ctr"/>
                      <a:r>
                        <a:rPr lang="en-IN"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LSTM</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98.76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94.18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97.07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285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97.39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220</a:t>
                      </a:r>
                    </a:p>
                  </a:txBody>
                  <a:tcPr anchor="ctr"/>
                </a:tc>
                <a:extLst>
                  <a:ext uri="{0D108BD9-81ED-4DB2-BD59-A6C34878D82A}">
                    <a16:rowId xmlns:a16="http://schemas.microsoft.com/office/drawing/2014/main" val="1842241238"/>
                  </a:ext>
                </a:extLst>
              </a:tr>
              <a:tr h="473463">
                <a:tc>
                  <a:txBody>
                    <a:bodyPr/>
                    <a:lstStyle/>
                    <a:p>
                      <a:pPr algn="ctr"/>
                      <a:r>
                        <a:rPr lang="en-IN"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Bi-LSTM</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98.98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93.79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96.75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336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96.93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173</a:t>
                      </a:r>
                    </a:p>
                  </a:txBody>
                  <a:tcPr anchor="ctr"/>
                </a:tc>
                <a:extLst>
                  <a:ext uri="{0D108BD9-81ED-4DB2-BD59-A6C34878D82A}">
                    <a16:rowId xmlns:a16="http://schemas.microsoft.com/office/drawing/2014/main" val="2898902635"/>
                  </a:ext>
                </a:extLst>
              </a:tr>
              <a:tr h="473463">
                <a:tc>
                  <a:txBody>
                    <a:bodyPr/>
                    <a:lstStyle/>
                    <a:p>
                      <a:pPr algn="ctr"/>
                      <a:r>
                        <a:rPr lang="en-IN" dirty="0"/>
                        <a:t>5</a:t>
                      </a:r>
                    </a:p>
                  </a:txBody>
                  <a:tcPr anchor="ctr"/>
                </a:tc>
                <a:tc>
                  <a:txBody>
                    <a:bodyPr/>
                    <a:lstStyle/>
                    <a:p>
                      <a:pPr algn="ctr" fontAlgn="ctr"/>
                      <a:r>
                        <a:rPr lang="en-IN" b="1" dirty="0">
                          <a:effectLst/>
                        </a:rPr>
                        <a:t>GRU</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99.65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91.78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96.68</a:t>
                      </a:r>
                    </a:p>
                  </a:txBody>
                  <a:tcPr anchor="ctr"/>
                </a:tc>
                <a:tc>
                  <a:txBody>
                    <a:bodyPr/>
                    <a:lstStyle/>
                    <a:p>
                      <a:pPr algn="ctr" fontAlgn="ctr"/>
                      <a:r>
                        <a:rPr lang="en-IN" sz="1800" dirty="0">
                          <a:effectLst/>
                          <a:latin typeface="Times New Roman" panose="02020603050405020304" pitchFamily="18" charset="0"/>
                          <a:cs typeface="Times New Roman" panose="02020603050405020304" pitchFamily="18" charset="0"/>
                        </a:rPr>
                        <a:t>276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98.46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143</a:t>
                      </a:r>
                    </a:p>
                  </a:txBody>
                  <a:tcPr anchor="ctr"/>
                </a:tc>
                <a:extLst>
                  <a:ext uri="{0D108BD9-81ED-4DB2-BD59-A6C34878D82A}">
                    <a16:rowId xmlns:a16="http://schemas.microsoft.com/office/drawing/2014/main" val="2167252144"/>
                  </a:ext>
                </a:extLst>
              </a:tr>
              <a:tr h="473463">
                <a:tc>
                  <a:txBody>
                    <a:bodyPr/>
                    <a:lstStyle/>
                    <a:p>
                      <a:pPr algn="ctr"/>
                      <a:r>
                        <a:rPr lang="en-IN" dirty="0"/>
                        <a:t>6</a:t>
                      </a:r>
                    </a:p>
                  </a:txBody>
                  <a:tcPr anchor="ctr"/>
                </a:tc>
                <a:tc>
                  <a:txBody>
                    <a:bodyPr/>
                    <a:lstStyle/>
                    <a:p>
                      <a:pPr algn="ctr" fontAlgn="ctr"/>
                      <a:r>
                        <a:rPr lang="en-IN" b="1" dirty="0">
                          <a:effectLst/>
                        </a:rPr>
                        <a:t>Bi-GRU</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99.56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91.33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96.56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318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164</a:t>
                      </a:r>
                    </a:p>
                  </a:txBody>
                  <a:tcPr anchor="ctr"/>
                </a:tc>
                <a:extLst>
                  <a:ext uri="{0D108BD9-81ED-4DB2-BD59-A6C34878D82A}">
                    <a16:rowId xmlns:a16="http://schemas.microsoft.com/office/drawing/2014/main" val="3323497304"/>
                  </a:ext>
                </a:extLst>
              </a:tr>
              <a:tr h="507118">
                <a:tc>
                  <a:txBody>
                    <a:bodyPr/>
                    <a:lstStyle/>
                    <a:p>
                      <a:pPr algn="ctr"/>
                      <a:r>
                        <a:rPr lang="en-IN" dirty="0"/>
                        <a:t>7</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effectLst/>
                        </a:rPr>
                        <a:t>CNN</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98.36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94.01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98.58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151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99.08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100.00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80</a:t>
                      </a:r>
                    </a:p>
                  </a:txBody>
                  <a:tcPr anchor="ctr"/>
                </a:tc>
                <a:extLst>
                  <a:ext uri="{0D108BD9-81ED-4DB2-BD59-A6C34878D82A}">
                    <a16:rowId xmlns:a16="http://schemas.microsoft.com/office/drawing/2014/main" val="2129449010"/>
                  </a:ext>
                </a:extLst>
              </a:tr>
              <a:tr h="507118">
                <a:tc>
                  <a:txBody>
                    <a:bodyPr/>
                    <a:lstStyle/>
                    <a:p>
                      <a:pPr algn="ctr"/>
                      <a:r>
                        <a:rPr lang="en-IN" dirty="0"/>
                        <a:t>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effectLst/>
                        </a:rPr>
                        <a:t>ANN</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110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96.90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96.90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176</a:t>
                      </a:r>
                    </a:p>
                  </a:txBody>
                  <a:tcPr anchor="ctr"/>
                </a:tc>
                <a:extLst>
                  <a:ext uri="{0D108BD9-81ED-4DB2-BD59-A6C34878D82A}">
                    <a16:rowId xmlns:a16="http://schemas.microsoft.com/office/drawing/2014/main" val="1468621916"/>
                  </a:ext>
                </a:extLst>
              </a:tr>
            </a:tbl>
          </a:graphicData>
        </a:graphic>
      </p:graphicFrame>
    </p:spTree>
    <p:extLst>
      <p:ext uri="{BB962C8B-B14F-4D97-AF65-F5344CB8AC3E}">
        <p14:creationId xmlns:p14="http://schemas.microsoft.com/office/powerpoint/2010/main" val="3758983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4421-3213-BA62-AE53-737C8A00226A}"/>
              </a:ext>
            </a:extLst>
          </p:cNvPr>
          <p:cNvSpPr>
            <a:spLocks noGrp="1"/>
          </p:cNvSpPr>
          <p:nvPr>
            <p:ph type="ctrTitle"/>
          </p:nvPr>
        </p:nvSpPr>
        <p:spPr>
          <a:xfrm>
            <a:off x="864577" y="960836"/>
            <a:ext cx="9144000" cy="797623"/>
          </a:xfrm>
        </p:spPr>
        <p:txBody>
          <a:bodyPr>
            <a:normAutofit/>
          </a:bodyPr>
          <a:lstStyle/>
          <a:p>
            <a:r>
              <a:rPr lang="en-US" dirty="0">
                <a:latin typeface="Times New Roman" panose="02020603050405020304" pitchFamily="18" charset="0"/>
                <a:cs typeface="Times New Roman" panose="02020603050405020304" pitchFamily="18" charset="0"/>
              </a:rPr>
              <a:t>BGL Dataset Results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F63945-1C5B-A060-EA35-4908A5614E36}"/>
              </a:ext>
            </a:extLst>
          </p:cNvPr>
          <p:cNvPicPr>
            <a:picLocks noChangeAspect="1"/>
          </p:cNvPicPr>
          <p:nvPr/>
        </p:nvPicPr>
        <p:blipFill>
          <a:blip r:embed="rId2"/>
          <a:stretch>
            <a:fillRect/>
          </a:stretch>
        </p:blipFill>
        <p:spPr>
          <a:xfrm>
            <a:off x="1542414" y="2149846"/>
            <a:ext cx="9107171" cy="3419952"/>
          </a:xfrm>
          <a:prstGeom prst="rect">
            <a:avLst/>
          </a:prstGeom>
        </p:spPr>
      </p:pic>
      <p:sp>
        <p:nvSpPr>
          <p:cNvPr id="6" name="Title 1">
            <a:extLst>
              <a:ext uri="{FF2B5EF4-FFF2-40B4-BE49-F238E27FC236}">
                <a16:creationId xmlns:a16="http://schemas.microsoft.com/office/drawing/2014/main" id="{116DCE10-CAD1-725B-6F8D-52823D287B58}"/>
              </a:ext>
            </a:extLst>
          </p:cNvPr>
          <p:cNvSpPr txBox="1">
            <a:spLocks/>
          </p:cNvSpPr>
          <p:nvPr/>
        </p:nvSpPr>
        <p:spPr>
          <a:xfrm>
            <a:off x="5181598" y="5569798"/>
            <a:ext cx="1828801" cy="391387"/>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latin typeface="Times New Roman" panose="02020603050405020304" pitchFamily="18" charset="0"/>
                <a:cs typeface="Times New Roman" panose="02020603050405020304" pitchFamily="18" charset="0"/>
              </a:rPr>
              <a:t>Sample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59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68145" y="570623"/>
            <a:ext cx="10655709" cy="1325563"/>
          </a:xfrm>
          <a:prstGeom prst="rect">
            <a:avLst/>
          </a:prstGeom>
          <a:noFill/>
          <a:ln>
            <a:noFill/>
          </a:ln>
        </p:spPr>
        <p:txBody>
          <a:bodyPr spcFirstLastPara="1" wrap="square" lIns="91425" tIns="45700" rIns="91425" bIns="45700" anchor="ctr" anchorCtr="0">
            <a:normAutofit/>
          </a:bodyPr>
          <a:lstStyle/>
          <a:p>
            <a:pPr>
              <a:spcBef>
                <a:spcPts val="1000"/>
              </a:spcBef>
            </a:pPr>
            <a:r>
              <a:rPr lang="en-US" sz="3600" dirty="0">
                <a:latin typeface="Times New Roman"/>
                <a:cs typeface="Times New Roman"/>
              </a:rPr>
              <a:t>Problem Definition</a:t>
            </a:r>
            <a:endParaRPr sz="3600" dirty="0">
              <a:latin typeface="Times New Roman"/>
              <a:cs typeface="Times New Roman"/>
            </a:endParaRPr>
          </a:p>
        </p:txBody>
      </p:sp>
      <p:sp>
        <p:nvSpPr>
          <p:cNvPr id="104" name="Google Shape;104;p16"/>
          <p:cNvSpPr txBox="1">
            <a:spLocks noGrp="1"/>
          </p:cNvSpPr>
          <p:nvPr>
            <p:ph idx="1"/>
          </p:nvPr>
        </p:nvSpPr>
        <p:spPr>
          <a:xfrm>
            <a:off x="698091" y="2713871"/>
            <a:ext cx="10655710" cy="1965155"/>
          </a:xfrm>
          <a:prstGeom prst="rect">
            <a:avLst/>
          </a:prstGeom>
          <a:noFill/>
          <a:ln>
            <a:noFill/>
          </a:ln>
        </p:spPr>
        <p:txBody>
          <a:bodyPr spcFirstLastPara="1" wrap="square" lIns="91425" tIns="45700" rIns="91425" bIns="45700" anchor="ctr" anchorCtr="0">
            <a:normAutofit/>
          </a:bodyPr>
          <a:lstStyle/>
          <a:p>
            <a:pPr marL="0" lvl="0" indent="0" algn="l" rtl="0">
              <a:spcBef>
                <a:spcPts val="1000"/>
              </a:spcBef>
              <a:spcAft>
                <a:spcPts val="0"/>
              </a:spcAft>
              <a:buNone/>
            </a:pPr>
            <a:r>
              <a:rPr lang="en-US" sz="2400" dirty="0">
                <a:latin typeface="Times New Roman"/>
                <a:ea typeface="Times New Roman"/>
                <a:cs typeface="Times New Roman"/>
                <a:sym typeface="Times New Roman"/>
              </a:rPr>
              <a:t>Anomaly detection on log sequences utilizes transformers to extract features from the log sequence and detect anomalies using machine learning models and deep learning models.</a:t>
            </a:r>
            <a:endParaRPr sz="2000" dirty="0">
              <a:solidFill>
                <a:srgbClr val="FF0000"/>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B5845B92-4101-98EE-86DB-35DD523F46A8}"/>
              </a:ext>
            </a:extLst>
          </p:cNvPr>
          <p:cNvSpPr/>
          <p:nvPr/>
        </p:nvSpPr>
        <p:spPr>
          <a:xfrm>
            <a:off x="698090" y="2713871"/>
            <a:ext cx="10655710" cy="196515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500" y="206372"/>
            <a:ext cx="10287000" cy="938828"/>
          </a:xfrm>
          <a:prstGeom prst="rect">
            <a:avLst/>
          </a:prstGeom>
          <a:noFill/>
          <a:ln>
            <a:noFill/>
          </a:ln>
        </p:spPr>
        <p:txBody>
          <a:bodyPr spcFirstLastPara="1" wrap="square" lIns="91425" tIns="45700" rIns="91425" bIns="45700" anchor="ctr" anchorCtr="0">
            <a:normAutofit fontScale="90000"/>
          </a:bodyPr>
          <a:lstStyle/>
          <a:p>
            <a:pPr marL="114300" algn="ctr"/>
            <a:r>
              <a:rPr lang="en-IN" sz="2700" b="1" dirty="0">
                <a:latin typeface="Times New Roman"/>
                <a:cs typeface="Times New Roman"/>
              </a:rPr>
              <a:t>Results: </a:t>
            </a:r>
            <a:r>
              <a:rPr lang="en-US" sz="2700" b="1" dirty="0">
                <a:latin typeface="Times New Roman"/>
                <a:cs typeface="Times New Roman"/>
              </a:rPr>
              <a:t>ML Models trained on SMOTE (Bert Features)</a:t>
            </a:r>
            <a:br>
              <a:rPr lang="en-US" sz="3200" b="1" dirty="0">
                <a:latin typeface="Times New Roman"/>
                <a:cs typeface="Times New Roman"/>
              </a:rPr>
            </a:b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2k log sequences,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Entire dataset (1lakh log sequences); </a:t>
            </a: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sz="3200" b="1" i="1"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extLst>
              <p:ext uri="{D42A27DB-BD31-4B8C-83A1-F6EECF244321}">
                <p14:modId xmlns:p14="http://schemas.microsoft.com/office/powerpoint/2010/main" val="1107806960"/>
              </p:ext>
            </p:extLst>
          </p:nvPr>
        </p:nvGraphicFramePr>
        <p:xfrm>
          <a:off x="2242039" y="1323555"/>
          <a:ext cx="8157085" cy="5451166"/>
        </p:xfrm>
        <a:graphic>
          <a:graphicData uri="http://schemas.openxmlformats.org/drawingml/2006/table">
            <a:tbl>
              <a:tblPr firstRow="1" bandRow="1">
                <a:tableStyleId>{753DE1AE-FBD0-41B5-A111-0DF8E0E16DF2}</a:tableStyleId>
              </a:tblPr>
              <a:tblGrid>
                <a:gridCol w="664544">
                  <a:extLst>
                    <a:ext uri="{9D8B030D-6E8A-4147-A177-3AD203B41FA5}">
                      <a16:colId xmlns:a16="http://schemas.microsoft.com/office/drawing/2014/main" val="1129549265"/>
                    </a:ext>
                  </a:extLst>
                </a:gridCol>
                <a:gridCol w="2131279">
                  <a:extLst>
                    <a:ext uri="{9D8B030D-6E8A-4147-A177-3AD203B41FA5}">
                      <a16:colId xmlns:a16="http://schemas.microsoft.com/office/drawing/2014/main" val="371963621"/>
                    </a:ext>
                  </a:extLst>
                </a:gridCol>
                <a:gridCol w="1286703">
                  <a:extLst>
                    <a:ext uri="{9D8B030D-6E8A-4147-A177-3AD203B41FA5}">
                      <a16:colId xmlns:a16="http://schemas.microsoft.com/office/drawing/2014/main" val="1446812705"/>
                    </a:ext>
                  </a:extLst>
                </a:gridCol>
                <a:gridCol w="1286703">
                  <a:extLst>
                    <a:ext uri="{9D8B030D-6E8A-4147-A177-3AD203B41FA5}">
                      <a16:colId xmlns:a16="http://schemas.microsoft.com/office/drawing/2014/main" val="4090348250"/>
                    </a:ext>
                  </a:extLst>
                </a:gridCol>
                <a:gridCol w="1393928">
                  <a:extLst>
                    <a:ext uri="{9D8B030D-6E8A-4147-A177-3AD203B41FA5}">
                      <a16:colId xmlns:a16="http://schemas.microsoft.com/office/drawing/2014/main" val="829292882"/>
                    </a:ext>
                  </a:extLst>
                </a:gridCol>
                <a:gridCol w="1393928">
                  <a:extLst>
                    <a:ext uri="{9D8B030D-6E8A-4147-A177-3AD203B41FA5}">
                      <a16:colId xmlns:a16="http://schemas.microsoft.com/office/drawing/2014/main" val="1480512401"/>
                    </a:ext>
                  </a:extLst>
                </a:gridCol>
              </a:tblGrid>
              <a:tr h="570276">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S.No</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Model</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b="1" dirty="0">
                          <a:latin typeface="Calibri" panose="020F0502020204030204" pitchFamily="34" charset="0"/>
                          <a:ea typeface="Calibri" panose="020F0502020204030204" pitchFamily="34" charset="0"/>
                          <a:cs typeface="Calibri" panose="020F0502020204030204" pitchFamily="34" charset="0"/>
                        </a:rPr>
                        <a:t>Class-0 </a:t>
                      </a:r>
                    </a:p>
                    <a:p>
                      <a:pPr algn="ctr"/>
                      <a:r>
                        <a:rPr lang="en-IN" sz="1600" b="1" dirty="0" err="1">
                          <a:latin typeface="Calibri" panose="020F0502020204030204" pitchFamily="34" charset="0"/>
                          <a:ea typeface="Calibri" panose="020F0502020204030204" pitchFamily="34" charset="0"/>
                          <a:cs typeface="Calibri" panose="020F0502020204030204" pitchFamily="34" charset="0"/>
                        </a:rPr>
                        <a:t>Acc</a:t>
                      </a:r>
                      <a:r>
                        <a:rPr lang="en-IN" sz="1600" b="1" dirty="0">
                          <a:latin typeface="Calibri" panose="020F0502020204030204" pitchFamily="34" charset="0"/>
                          <a:ea typeface="Calibri" panose="020F0502020204030204" pitchFamily="34" charset="0"/>
                          <a:cs typeface="Calibri" panose="020F0502020204030204" pitchFamily="34" charset="0"/>
                        </a:rPr>
                        <a:t> (%)</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 Class-1 </a:t>
                      </a:r>
                    </a:p>
                    <a:p>
                      <a:pPr algn="ctr"/>
                      <a:r>
                        <a:rPr lang="en-IN" sz="1600" dirty="0" err="1">
                          <a:latin typeface="Calibri" panose="020F0502020204030204" pitchFamily="34" charset="0"/>
                          <a:ea typeface="Calibri" panose="020F0502020204030204" pitchFamily="34" charset="0"/>
                          <a:cs typeface="Calibri" panose="020F0502020204030204" pitchFamily="34" charset="0"/>
                        </a:rPr>
                        <a:t>Acc</a:t>
                      </a:r>
                      <a:r>
                        <a:rPr lang="en-IN" sz="1600" dirty="0">
                          <a:latin typeface="Calibri" panose="020F0502020204030204" pitchFamily="34" charset="0"/>
                          <a:ea typeface="Calibri" panose="020F0502020204030204" pitchFamily="34" charset="0"/>
                          <a:cs typeface="Calibri" panose="020F0502020204030204" pitchFamily="34" charset="0"/>
                        </a:rPr>
                        <a:t> (%)</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 Total Accuracy (%)</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 Training time (s)</a:t>
                      </a:r>
                    </a:p>
                  </a:txBody>
                  <a:tcPr anchor="ctr"/>
                </a:tc>
                <a:extLst>
                  <a:ext uri="{0D108BD9-81ED-4DB2-BD59-A6C34878D82A}">
                    <a16:rowId xmlns:a16="http://schemas.microsoft.com/office/drawing/2014/main" val="1125606760"/>
                  </a:ext>
                </a:extLst>
              </a:tr>
              <a:tr h="669170">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a:t>
                      </a:r>
                    </a:p>
                  </a:txBody>
                  <a:tcPr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Light Gradient Boost Machine</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100.00</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100.00</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100.00</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12.93</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33122934"/>
                  </a:ext>
                </a:extLst>
              </a:tr>
              <a:tr h="570276">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Quadratic Discriminant Analysis</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100.00</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100.00</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100.00</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1.09</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893053165"/>
                  </a:ext>
                </a:extLst>
              </a:tr>
              <a:tr h="484316">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3</a:t>
                      </a:r>
                    </a:p>
                  </a:txBody>
                  <a:tcPr anchor="ctr"/>
                </a:tc>
                <a:tc>
                  <a:txBody>
                    <a:bodyPr/>
                    <a:lstStyle/>
                    <a:p>
                      <a:pPr algn="ct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Random Forest</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100.00</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100.00</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100.00</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3.29</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842241238"/>
                  </a:ext>
                </a:extLst>
              </a:tr>
              <a:tr h="570276">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4</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Linear Support Vector Machine</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100.00</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100.00</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100.00</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0.180</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98902635"/>
                  </a:ext>
                </a:extLst>
              </a:tr>
              <a:tr h="570276">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libri" panose="020F0502020204030204" pitchFamily="34" charset="0"/>
                          <a:ea typeface="Calibri" panose="020F0502020204030204" pitchFamily="34" charset="0"/>
                          <a:cs typeface="Calibri" panose="020F0502020204030204" pitchFamily="34" charset="0"/>
                        </a:rPr>
                        <a:t>Gradient Boost</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99.73</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100.00</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99.86</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12.053</a:t>
                      </a:r>
                      <a:endParaRPr lang="en-IN" sz="1600" dirty="0">
                        <a:latin typeface="Calibri" panose="020F0502020204030204" pitchFamily="34" charset="0"/>
                        <a:ea typeface="Calibri" panose="020F0502020204030204" pitchFamily="34" charset="0"/>
                        <a:cs typeface="Calibri" panose="020F0502020204030204" pitchFamily="34" charset="0"/>
                      </a:endParaRP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333362906"/>
                  </a:ext>
                </a:extLst>
              </a:tr>
              <a:tr h="810393">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6</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atin typeface="Calibri" panose="020F0502020204030204" pitchFamily="34" charset="0"/>
                          <a:ea typeface="Calibri" panose="020F0502020204030204" pitchFamily="34" charset="0"/>
                          <a:cs typeface="Calibri" panose="020F0502020204030204" pitchFamily="34" charset="0"/>
                        </a:rPr>
                        <a:t>RBF </a:t>
                      </a: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Support Vector Machine</a:t>
                      </a:r>
                      <a:endParaRPr lang="en-IN" sz="1600" dirty="0">
                        <a:latin typeface="Calibri" panose="020F0502020204030204" pitchFamily="34" charset="0"/>
                        <a:ea typeface="Calibri" panose="020F0502020204030204" pitchFamily="34" charset="0"/>
                        <a:cs typeface="Calibri" panose="020F0502020204030204" pitchFamily="34" charset="0"/>
                      </a:endParaRPr>
                    </a:p>
                    <a:p>
                      <a:pPr algn="ctr"/>
                      <a:endParaRPr lang="en-IN" sz="1600" b="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99.73</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100</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99.86</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font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0.593</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93292061"/>
                  </a:ext>
                </a:extLst>
              </a:tr>
              <a:tr h="570276">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7</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Logistic Regression (</a:t>
                      </a:r>
                      <a:r>
                        <a:rPr lang="en-US" sz="1600" b="1" i="0" u="none" strike="noStrike" cap="none" dirty="0" err="1">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lbfgs</a:t>
                      </a:r>
                      <a:r>
                        <a:rPr lang="en-US"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99.73</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99.86</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0.304</a:t>
                      </a:r>
                      <a:endParaRPr lang="en-IN" sz="1600" dirty="0">
                        <a:latin typeface="Calibri" panose="020F0502020204030204" pitchFamily="34" charset="0"/>
                        <a:ea typeface="Calibri" panose="020F0502020204030204" pitchFamily="34" charset="0"/>
                        <a:cs typeface="Calibri" panose="020F0502020204030204" pitchFamily="34" charset="0"/>
                      </a:endParaRPr>
                    </a:p>
                    <a:p>
                      <a:pPr algn="ctr" fontAlgn="ct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167252144"/>
                  </a:ext>
                </a:extLst>
              </a:tr>
              <a:tr h="570276">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8</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b="1" dirty="0" err="1">
                          <a:latin typeface="Calibri" panose="020F0502020204030204" pitchFamily="34" charset="0"/>
                          <a:ea typeface="Calibri" panose="020F0502020204030204" pitchFamily="34" charset="0"/>
                          <a:cs typeface="Calibri" panose="020F0502020204030204" pitchFamily="34" charset="0"/>
                        </a:rPr>
                        <a:t>Adaboost</a:t>
                      </a:r>
                      <a:endParaRPr lang="en-IN" sz="1600" b="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99.73</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99.73</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99.73</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13.074</a:t>
                      </a:r>
                      <a:endParaRPr lang="en-IN" sz="1600" dirty="0">
                        <a:latin typeface="Calibri" panose="020F0502020204030204" pitchFamily="34" charset="0"/>
                        <a:ea typeface="Calibri" panose="020F0502020204030204" pitchFamily="34" charset="0"/>
                        <a:cs typeface="Calibri" panose="020F0502020204030204" pitchFamily="34" charset="0"/>
                      </a:endParaRP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323497304"/>
                  </a:ext>
                </a:extLst>
              </a:tr>
            </a:tbl>
          </a:graphicData>
        </a:graphic>
      </p:graphicFrame>
    </p:spTree>
    <p:extLst>
      <p:ext uri="{BB962C8B-B14F-4D97-AF65-F5344CB8AC3E}">
        <p14:creationId xmlns:p14="http://schemas.microsoft.com/office/powerpoint/2010/main" val="131189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499" y="209686"/>
            <a:ext cx="10287000" cy="369303"/>
          </a:xfrm>
          <a:prstGeom prst="rect">
            <a:avLst/>
          </a:prstGeom>
          <a:noFill/>
          <a:ln>
            <a:noFill/>
          </a:ln>
        </p:spPr>
        <p:txBody>
          <a:bodyPr spcFirstLastPara="1" wrap="square" lIns="91425" tIns="45700" rIns="91425" bIns="45700" anchor="ctr" anchorCtr="0">
            <a:normAutofit fontScale="90000"/>
          </a:bodyPr>
          <a:lstStyle/>
          <a:p>
            <a:pPr marL="114300" algn="ct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2k log sequences,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Entire dataset (1lakh log sequences); </a:t>
            </a: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sz="3200" b="1" i="1" dirty="0">
              <a:latin typeface="Times New Roman"/>
              <a:cs typeface="Times New Roman"/>
            </a:endParaRPr>
          </a:p>
        </p:txBody>
      </p:sp>
      <p:graphicFrame>
        <p:nvGraphicFramePr>
          <p:cNvPr id="5" name="Table 4">
            <a:extLst>
              <a:ext uri="{FF2B5EF4-FFF2-40B4-BE49-F238E27FC236}">
                <a16:creationId xmlns:a16="http://schemas.microsoft.com/office/drawing/2014/main" id="{537997D1-F150-B37C-3E84-EEF16ECC9DE7}"/>
              </a:ext>
            </a:extLst>
          </p:cNvPr>
          <p:cNvGraphicFramePr>
            <a:graphicFrameLocks noGrp="1"/>
          </p:cNvGraphicFramePr>
          <p:nvPr>
            <p:extLst>
              <p:ext uri="{D42A27DB-BD31-4B8C-83A1-F6EECF244321}">
                <p14:modId xmlns:p14="http://schemas.microsoft.com/office/powerpoint/2010/main" val="1889382631"/>
              </p:ext>
            </p:extLst>
          </p:nvPr>
        </p:nvGraphicFramePr>
        <p:xfrm>
          <a:off x="1718075" y="578988"/>
          <a:ext cx="8736252" cy="6198884"/>
        </p:xfrm>
        <a:graphic>
          <a:graphicData uri="http://schemas.openxmlformats.org/drawingml/2006/table">
            <a:tbl>
              <a:tblPr firstRow="1" bandRow="1">
                <a:tableStyleId>{753DE1AE-FBD0-41B5-A111-0DF8E0E16DF2}</a:tableStyleId>
              </a:tblPr>
              <a:tblGrid>
                <a:gridCol w="835281">
                  <a:extLst>
                    <a:ext uri="{9D8B030D-6E8A-4147-A177-3AD203B41FA5}">
                      <a16:colId xmlns:a16="http://schemas.microsoft.com/office/drawing/2014/main" val="1546627762"/>
                    </a:ext>
                  </a:extLst>
                </a:gridCol>
                <a:gridCol w="2262698">
                  <a:extLst>
                    <a:ext uri="{9D8B030D-6E8A-4147-A177-3AD203B41FA5}">
                      <a16:colId xmlns:a16="http://schemas.microsoft.com/office/drawing/2014/main" val="624359860"/>
                    </a:ext>
                  </a:extLst>
                </a:gridCol>
                <a:gridCol w="1462559">
                  <a:extLst>
                    <a:ext uri="{9D8B030D-6E8A-4147-A177-3AD203B41FA5}">
                      <a16:colId xmlns:a16="http://schemas.microsoft.com/office/drawing/2014/main" val="3517312216"/>
                    </a:ext>
                  </a:extLst>
                </a:gridCol>
                <a:gridCol w="1292988">
                  <a:extLst>
                    <a:ext uri="{9D8B030D-6E8A-4147-A177-3AD203B41FA5}">
                      <a16:colId xmlns:a16="http://schemas.microsoft.com/office/drawing/2014/main" val="3749415666"/>
                    </a:ext>
                  </a:extLst>
                </a:gridCol>
                <a:gridCol w="1632131">
                  <a:extLst>
                    <a:ext uri="{9D8B030D-6E8A-4147-A177-3AD203B41FA5}">
                      <a16:colId xmlns:a16="http://schemas.microsoft.com/office/drawing/2014/main" val="1363818876"/>
                    </a:ext>
                  </a:extLst>
                </a:gridCol>
                <a:gridCol w="1250595">
                  <a:extLst>
                    <a:ext uri="{9D8B030D-6E8A-4147-A177-3AD203B41FA5}">
                      <a16:colId xmlns:a16="http://schemas.microsoft.com/office/drawing/2014/main" val="222130306"/>
                    </a:ext>
                  </a:extLst>
                </a:gridCol>
              </a:tblGrid>
              <a:tr h="940404">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S.</a:t>
                      </a:r>
                    </a:p>
                    <a:p>
                      <a:pPr algn="ctr"/>
                      <a:r>
                        <a:rPr lang="en-US" sz="1600" dirty="0">
                          <a:latin typeface="Calibri" panose="020F0502020204030204" pitchFamily="34" charset="0"/>
                          <a:ea typeface="Calibri" panose="020F0502020204030204" pitchFamily="34" charset="0"/>
                          <a:cs typeface="Calibri" panose="020F0502020204030204" pitchFamily="34" charset="0"/>
                        </a:rPr>
                        <a:t>No</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Model</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b="1" dirty="0">
                          <a:latin typeface="Calibri" panose="020F0502020204030204" pitchFamily="34" charset="0"/>
                          <a:ea typeface="Calibri" panose="020F0502020204030204" pitchFamily="34" charset="0"/>
                          <a:cs typeface="Calibri" panose="020F0502020204030204" pitchFamily="34" charset="0"/>
                        </a:rPr>
                        <a:t>Class-0 </a:t>
                      </a:r>
                    </a:p>
                    <a:p>
                      <a:pPr algn="ctr"/>
                      <a:r>
                        <a:rPr lang="en-IN" sz="1600" b="1" dirty="0" err="1">
                          <a:latin typeface="Calibri" panose="020F0502020204030204" pitchFamily="34" charset="0"/>
                          <a:ea typeface="Calibri" panose="020F0502020204030204" pitchFamily="34" charset="0"/>
                          <a:cs typeface="Calibri" panose="020F0502020204030204" pitchFamily="34" charset="0"/>
                        </a:rPr>
                        <a:t>Acc</a:t>
                      </a:r>
                      <a:r>
                        <a:rPr lang="en-IN" sz="1600" b="1" dirty="0">
                          <a:latin typeface="Calibri" panose="020F0502020204030204" pitchFamily="34" charset="0"/>
                          <a:ea typeface="Calibri" panose="020F0502020204030204" pitchFamily="34" charset="0"/>
                          <a:cs typeface="Calibri" panose="020F0502020204030204" pitchFamily="34" charset="0"/>
                        </a:rPr>
                        <a:t> (%)</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 Class-1 </a:t>
                      </a:r>
                    </a:p>
                    <a:p>
                      <a:pPr algn="ctr"/>
                      <a:r>
                        <a:rPr lang="en-IN" sz="1600" dirty="0" err="1">
                          <a:latin typeface="Calibri" panose="020F0502020204030204" pitchFamily="34" charset="0"/>
                          <a:ea typeface="Calibri" panose="020F0502020204030204" pitchFamily="34" charset="0"/>
                          <a:cs typeface="Calibri" panose="020F0502020204030204" pitchFamily="34" charset="0"/>
                        </a:rPr>
                        <a:t>Acc</a:t>
                      </a:r>
                      <a:r>
                        <a:rPr lang="en-IN" sz="1600" dirty="0">
                          <a:latin typeface="Calibri" panose="020F0502020204030204" pitchFamily="34" charset="0"/>
                          <a:ea typeface="Calibri" panose="020F0502020204030204" pitchFamily="34" charset="0"/>
                          <a:cs typeface="Calibri" panose="020F0502020204030204" pitchFamily="34" charset="0"/>
                        </a:rPr>
                        <a:t> (%)</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 Total Accuracy (%)</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 Training time (s)</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053774576"/>
                  </a:ext>
                </a:extLst>
              </a:tr>
              <a:tr h="661766">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effectLst/>
                          <a:latin typeface="Calibri" panose="020F0502020204030204" pitchFamily="34" charset="0"/>
                          <a:ea typeface="Calibri" panose="020F0502020204030204" pitchFamily="34" charset="0"/>
                          <a:cs typeface="Calibri" panose="020F0502020204030204" pitchFamily="34" charset="0"/>
                        </a:rPr>
                        <a:t>Gaussian Process</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99.46</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99.73</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27.270</a:t>
                      </a:r>
                      <a:endParaRPr lang="en-IN" sz="1600" dirty="0">
                        <a:latin typeface="Calibri" panose="020F0502020204030204" pitchFamily="34" charset="0"/>
                        <a:ea typeface="Calibri" panose="020F0502020204030204" pitchFamily="34" charset="0"/>
                        <a:cs typeface="Calibri" panose="020F0502020204030204" pitchFamily="34" charset="0"/>
                      </a:endParaRP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68842091"/>
                  </a:ext>
                </a:extLst>
              </a:tr>
              <a:tr h="940404">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10</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Logistic Regression (saga)</a:t>
                      </a:r>
                      <a:endParaRPr lang="en-IN" sz="1600" dirty="0">
                        <a:latin typeface="Calibri" panose="020F0502020204030204" pitchFamily="34" charset="0"/>
                        <a:ea typeface="Calibri" panose="020F0502020204030204" pitchFamily="34" charset="0"/>
                        <a:cs typeface="Calibri" panose="020F0502020204030204" pitchFamily="34" charset="0"/>
                      </a:endParaRP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99.46</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99.73</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2.495</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01269266"/>
                  </a:ext>
                </a:extLst>
              </a:tr>
              <a:tr h="51353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libri" panose="020F0502020204030204" pitchFamily="34" charset="0"/>
                          <a:ea typeface="Calibri" panose="020F0502020204030204" pitchFamily="34" charset="0"/>
                          <a:cs typeface="Calibri" panose="020F0502020204030204" pitchFamily="34" charset="0"/>
                        </a:rPr>
                        <a:t>11</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SVM (Poly)</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99.19</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99.59</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0.495</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61537720"/>
                  </a:ext>
                </a:extLst>
              </a:tr>
              <a:tr h="513535">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K-Nearest Neighbour</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Calibri" panose="020F0502020204030204" pitchFamily="34" charset="0"/>
                          <a:ea typeface="Calibri" panose="020F0502020204030204" pitchFamily="34" charset="0"/>
                          <a:cs typeface="Calibri" panose="020F0502020204030204" pitchFamily="34" charset="0"/>
                        </a:rPr>
                        <a:t>99.19</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100.0</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99.59</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0.0075</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15142308"/>
                  </a:ext>
                </a:extLst>
              </a:tr>
              <a:tr h="661766">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13</a:t>
                      </a:r>
                    </a:p>
                  </a:txBody>
                  <a:tcPr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Gradient Boosting Classifier</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100.0</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99.92</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99.46</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93.3</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055901646"/>
                  </a:ext>
                </a:extLst>
              </a:tr>
              <a:tr h="513535">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14</a:t>
                      </a:r>
                    </a:p>
                  </a:txBody>
                  <a:tcPr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Neural Net</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98.38</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100.0</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99.19</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2.7369</a:t>
                      </a:r>
                    </a:p>
                  </a:txBody>
                  <a:tcPr anchor="ctr"/>
                </a:tc>
                <a:extLst>
                  <a:ext uri="{0D108BD9-81ED-4DB2-BD59-A6C34878D82A}">
                    <a16:rowId xmlns:a16="http://schemas.microsoft.com/office/drawing/2014/main" val="4254093696"/>
                  </a:ext>
                </a:extLst>
              </a:tr>
              <a:tr h="513535">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Decision Tree</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98.92</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98.65</a:t>
                      </a: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a:t>
                      </a:r>
                      <a:r>
                        <a:rPr lang="en-IN" sz="1600" dirty="0">
                          <a:latin typeface="Calibri" panose="020F0502020204030204" pitchFamily="34" charset="0"/>
                          <a:ea typeface="Calibri" panose="020F0502020204030204" pitchFamily="34" charset="0"/>
                          <a:cs typeface="Calibri" panose="020F0502020204030204" pitchFamily="34" charset="0"/>
                        </a:rPr>
                        <a:t>8.78</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1.449</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924776785"/>
                  </a:ext>
                </a:extLst>
              </a:tr>
              <a:tr h="940404">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16</a:t>
                      </a:r>
                    </a:p>
                  </a:txBody>
                  <a:tcPr anchor="ctr"/>
                </a:tc>
                <a:tc>
                  <a:txBody>
                    <a:bodyPr/>
                    <a:lstStyle/>
                    <a:p>
                      <a:pPr algn="ctr"/>
                      <a:endPar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endParaRPr>
                    </a:p>
                    <a:p>
                      <a:pPr algn="ct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Stochastic Gradient Descent</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97.30</a:t>
                      </a: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a:t>
                      </a:r>
                      <a:r>
                        <a:rPr lang="en-IN" sz="1600" dirty="0">
                          <a:latin typeface="Calibri" panose="020F0502020204030204" pitchFamily="34" charset="0"/>
                          <a:ea typeface="Calibri" panose="020F0502020204030204" pitchFamily="34" charset="0"/>
                          <a:cs typeface="Calibri" panose="020F0502020204030204" pitchFamily="34" charset="0"/>
                        </a:rPr>
                        <a:t>8.65</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0.064</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70997468"/>
                  </a:ext>
                </a:extLst>
              </a:tr>
            </a:tbl>
          </a:graphicData>
        </a:graphic>
      </p:graphicFrame>
    </p:spTree>
    <p:extLst>
      <p:ext uri="{BB962C8B-B14F-4D97-AF65-F5344CB8AC3E}">
        <p14:creationId xmlns:p14="http://schemas.microsoft.com/office/powerpoint/2010/main" val="4248949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5;p23">
            <a:extLst>
              <a:ext uri="{FF2B5EF4-FFF2-40B4-BE49-F238E27FC236}">
                <a16:creationId xmlns:a16="http://schemas.microsoft.com/office/drawing/2014/main" id="{03DAEB76-D892-B5C2-C009-B9FEDD1E782D}"/>
              </a:ext>
            </a:extLst>
          </p:cNvPr>
          <p:cNvSpPr txBox="1">
            <a:spLocks noGrp="1"/>
          </p:cNvSpPr>
          <p:nvPr>
            <p:ph type="title"/>
          </p:nvPr>
        </p:nvSpPr>
        <p:spPr>
          <a:xfrm>
            <a:off x="952499" y="209686"/>
            <a:ext cx="10287000" cy="369303"/>
          </a:xfrm>
          <a:prstGeom prst="rect">
            <a:avLst/>
          </a:prstGeom>
          <a:noFill/>
          <a:ln>
            <a:noFill/>
          </a:ln>
        </p:spPr>
        <p:txBody>
          <a:bodyPr spcFirstLastPara="1" wrap="square" lIns="91425" tIns="45700" rIns="91425" bIns="45700" anchor="ctr" anchorCtr="0">
            <a:normAutofit fontScale="90000"/>
          </a:bodyPr>
          <a:lstStyle/>
          <a:p>
            <a:pPr marL="114300" algn="ct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2k log sequences,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Entire dataset (1lakh log sequences); </a:t>
            </a: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sz="3200" b="1" i="1" dirty="0">
              <a:latin typeface="Times New Roman"/>
              <a:cs typeface="Times New Roman"/>
            </a:endParaRPr>
          </a:p>
        </p:txBody>
      </p:sp>
      <p:graphicFrame>
        <p:nvGraphicFramePr>
          <p:cNvPr id="5" name="Table 4">
            <a:extLst>
              <a:ext uri="{FF2B5EF4-FFF2-40B4-BE49-F238E27FC236}">
                <a16:creationId xmlns:a16="http://schemas.microsoft.com/office/drawing/2014/main" id="{9139E9AA-3ECB-9771-FA6F-DBC0C3FC2E43}"/>
              </a:ext>
            </a:extLst>
          </p:cNvPr>
          <p:cNvGraphicFramePr>
            <a:graphicFrameLocks noGrp="1"/>
          </p:cNvGraphicFramePr>
          <p:nvPr>
            <p:extLst>
              <p:ext uri="{D42A27DB-BD31-4B8C-83A1-F6EECF244321}">
                <p14:modId xmlns:p14="http://schemas.microsoft.com/office/powerpoint/2010/main" val="254177562"/>
              </p:ext>
            </p:extLst>
          </p:nvPr>
        </p:nvGraphicFramePr>
        <p:xfrm>
          <a:off x="1824435" y="916321"/>
          <a:ext cx="8788400" cy="5491060"/>
        </p:xfrm>
        <a:graphic>
          <a:graphicData uri="http://schemas.openxmlformats.org/drawingml/2006/table">
            <a:tbl>
              <a:tblPr firstRow="1" bandRow="1">
                <a:tableStyleId>{753DE1AE-FBD0-41B5-A111-0DF8E0E16DF2}</a:tableStyleId>
              </a:tblPr>
              <a:tblGrid>
                <a:gridCol w="523750">
                  <a:extLst>
                    <a:ext uri="{9D8B030D-6E8A-4147-A177-3AD203B41FA5}">
                      <a16:colId xmlns:a16="http://schemas.microsoft.com/office/drawing/2014/main" val="1129549265"/>
                    </a:ext>
                  </a:extLst>
                </a:gridCol>
                <a:gridCol w="2564892">
                  <a:extLst>
                    <a:ext uri="{9D8B030D-6E8A-4147-A177-3AD203B41FA5}">
                      <a16:colId xmlns:a16="http://schemas.microsoft.com/office/drawing/2014/main" val="371963621"/>
                    </a:ext>
                  </a:extLst>
                </a:gridCol>
                <a:gridCol w="1367942">
                  <a:extLst>
                    <a:ext uri="{9D8B030D-6E8A-4147-A177-3AD203B41FA5}">
                      <a16:colId xmlns:a16="http://schemas.microsoft.com/office/drawing/2014/main" val="1446812705"/>
                    </a:ext>
                  </a:extLst>
                </a:gridCol>
                <a:gridCol w="1367942">
                  <a:extLst>
                    <a:ext uri="{9D8B030D-6E8A-4147-A177-3AD203B41FA5}">
                      <a16:colId xmlns:a16="http://schemas.microsoft.com/office/drawing/2014/main" val="4090348250"/>
                    </a:ext>
                  </a:extLst>
                </a:gridCol>
                <a:gridCol w="1481937">
                  <a:extLst>
                    <a:ext uri="{9D8B030D-6E8A-4147-A177-3AD203B41FA5}">
                      <a16:colId xmlns:a16="http://schemas.microsoft.com/office/drawing/2014/main" val="829292882"/>
                    </a:ext>
                  </a:extLst>
                </a:gridCol>
                <a:gridCol w="1481937">
                  <a:extLst>
                    <a:ext uri="{9D8B030D-6E8A-4147-A177-3AD203B41FA5}">
                      <a16:colId xmlns:a16="http://schemas.microsoft.com/office/drawing/2014/main" val="1480512401"/>
                    </a:ext>
                  </a:extLst>
                </a:gridCol>
              </a:tblGrid>
              <a:tr h="574121">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S.No</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Model</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b="1" dirty="0">
                          <a:latin typeface="Calibri" panose="020F0502020204030204" pitchFamily="34" charset="0"/>
                          <a:ea typeface="Calibri" panose="020F0502020204030204" pitchFamily="34" charset="0"/>
                          <a:cs typeface="Calibri" panose="020F0502020204030204" pitchFamily="34" charset="0"/>
                        </a:rPr>
                        <a:t>Class-0 </a:t>
                      </a:r>
                    </a:p>
                    <a:p>
                      <a:pPr algn="ctr"/>
                      <a:r>
                        <a:rPr lang="en-IN" sz="1600" b="1" dirty="0" err="1">
                          <a:latin typeface="Calibri" panose="020F0502020204030204" pitchFamily="34" charset="0"/>
                          <a:ea typeface="Calibri" panose="020F0502020204030204" pitchFamily="34" charset="0"/>
                          <a:cs typeface="Calibri" panose="020F0502020204030204" pitchFamily="34" charset="0"/>
                        </a:rPr>
                        <a:t>Acc</a:t>
                      </a:r>
                      <a:r>
                        <a:rPr lang="en-IN" sz="1600" b="1" dirty="0">
                          <a:latin typeface="Calibri" panose="020F0502020204030204" pitchFamily="34" charset="0"/>
                          <a:ea typeface="Calibri" panose="020F0502020204030204" pitchFamily="34" charset="0"/>
                          <a:cs typeface="Calibri" panose="020F0502020204030204" pitchFamily="34" charset="0"/>
                        </a:rPr>
                        <a:t> (%)</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 Class-1 </a:t>
                      </a:r>
                    </a:p>
                    <a:p>
                      <a:pPr algn="ctr"/>
                      <a:r>
                        <a:rPr lang="en-IN" sz="1600" dirty="0" err="1">
                          <a:latin typeface="Calibri" panose="020F0502020204030204" pitchFamily="34" charset="0"/>
                          <a:ea typeface="Calibri" panose="020F0502020204030204" pitchFamily="34" charset="0"/>
                          <a:cs typeface="Calibri" panose="020F0502020204030204" pitchFamily="34" charset="0"/>
                        </a:rPr>
                        <a:t>Acc</a:t>
                      </a:r>
                      <a:r>
                        <a:rPr lang="en-IN" sz="1600" dirty="0">
                          <a:latin typeface="Calibri" panose="020F0502020204030204" pitchFamily="34" charset="0"/>
                          <a:ea typeface="Calibri" panose="020F0502020204030204" pitchFamily="34" charset="0"/>
                          <a:cs typeface="Calibri" panose="020F0502020204030204" pitchFamily="34" charset="0"/>
                        </a:rPr>
                        <a:t> (%)</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 Total Accuracy (%)</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 Training time (s)</a:t>
                      </a:r>
                    </a:p>
                  </a:txBody>
                  <a:tcPr anchor="ctr"/>
                </a:tc>
                <a:extLst>
                  <a:ext uri="{0D108BD9-81ED-4DB2-BD59-A6C34878D82A}">
                    <a16:rowId xmlns:a16="http://schemas.microsoft.com/office/drawing/2014/main" val="1125606760"/>
                  </a:ext>
                </a:extLst>
              </a:tr>
              <a:tr h="574121">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17</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SVM (Sigmoid)</a:t>
                      </a:r>
                    </a:p>
                    <a:p>
                      <a:pPr algn="ctr"/>
                      <a:endParaRPr lang="en-US"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79.83</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74.93</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77.38</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1.919</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98902635"/>
                  </a:ext>
                </a:extLst>
              </a:tr>
              <a:tr h="574121">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18</a:t>
                      </a:r>
                    </a:p>
                  </a:txBody>
                  <a:tcPr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Naive Bayes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endPar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84.40</a:t>
                      </a: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6</a:t>
                      </a:r>
                      <a:r>
                        <a:rPr lang="en-IN" sz="1600" dirty="0">
                          <a:latin typeface="Calibri" panose="020F0502020204030204" pitchFamily="34" charset="0"/>
                          <a:ea typeface="Calibri" panose="020F0502020204030204" pitchFamily="34" charset="0"/>
                          <a:cs typeface="Calibri" panose="020F0502020204030204" pitchFamily="34" charset="0"/>
                        </a:rPr>
                        <a:t>7.73</a:t>
                      </a: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7</a:t>
                      </a:r>
                      <a:r>
                        <a:rPr lang="en-IN" sz="1600" dirty="0">
                          <a:latin typeface="Calibri" panose="020F0502020204030204" pitchFamily="34" charset="0"/>
                          <a:ea typeface="Calibri" panose="020F0502020204030204" pitchFamily="34" charset="0"/>
                          <a:cs typeface="Calibri" panose="020F0502020204030204" pitchFamily="34" charset="0"/>
                        </a:rPr>
                        <a:t>5.90</a:t>
                      </a:r>
                    </a:p>
                  </a:txBody>
                  <a:tcPr anchor="ctr"/>
                </a:tc>
                <a:tc>
                  <a:txBody>
                    <a:bodyPr/>
                    <a:lstStyle/>
                    <a:p>
                      <a:pPr algn="ctr" font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0.042</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167252144"/>
                  </a:ext>
                </a:extLst>
              </a:tr>
              <a:tr h="524596">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19</a:t>
                      </a:r>
                    </a:p>
                  </a:txBody>
                  <a:tcPr anchor="ctr"/>
                </a:tc>
                <a:tc>
                  <a:txBody>
                    <a:bodyPr/>
                    <a:lstStyle/>
                    <a:p>
                      <a:pPr algn="ctr"/>
                      <a:r>
                        <a:rPr lang="en-US"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Isolation Forest</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20.96</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98.65</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59.75</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0.791</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323497304"/>
                  </a:ext>
                </a:extLst>
              </a:tr>
              <a:tr h="574121">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20</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One-Class SVM (RBF)</a:t>
                      </a:r>
                      <a:endParaRPr lang="en-IN" sz="1600" b="1"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55.91</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61.72</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58.81</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2.701</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807547609"/>
                  </a:ext>
                </a:extLst>
              </a:tr>
              <a:tr h="561886">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21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Local outlier factor</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8.87</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97.03</a:t>
                      </a: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52.89</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0.561</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129449010"/>
                  </a:ext>
                </a:extLst>
              </a:tr>
              <a:tr h="574121">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22</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One-Class SVM </a:t>
                      </a:r>
                      <a:r>
                        <a:rPr lang="en-US"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 – SGD (Linear)</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4.301</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99.19</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51.68</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0.038</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763353093"/>
                  </a:ext>
                </a:extLst>
              </a:tr>
              <a:tr h="524596">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23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One-Class SVM (Sigmoid)</a:t>
                      </a:r>
                      <a:endParaRPr lang="en-IN" sz="1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45.96</a:t>
                      </a: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4</a:t>
                      </a:r>
                      <a:r>
                        <a:rPr lang="en-IN" sz="1600" dirty="0">
                          <a:latin typeface="Calibri" panose="020F0502020204030204" pitchFamily="34" charset="0"/>
                          <a:ea typeface="Calibri" panose="020F0502020204030204" pitchFamily="34" charset="0"/>
                          <a:cs typeface="Calibri" panose="020F0502020204030204" pitchFamily="34" charset="0"/>
                        </a:rPr>
                        <a:t>2.58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Calibri" panose="020F0502020204030204" pitchFamily="34" charset="0"/>
                          <a:ea typeface="Calibri" panose="020F0502020204030204" pitchFamily="34" charset="0"/>
                          <a:cs typeface="Calibri" panose="020F0502020204030204" pitchFamily="34" charset="0"/>
                        </a:rPr>
                        <a:t>44.27</a:t>
                      </a: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2.54</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96616993"/>
                  </a:ext>
                </a:extLst>
              </a:tr>
              <a:tr h="405262">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24</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One-Class SVM </a:t>
                      </a:r>
                      <a:r>
                        <a:rPr lang="en-US"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  (Linear)</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45.161</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40.97</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libri" panose="020F0502020204030204" pitchFamily="34" charset="0"/>
                          <a:ea typeface="Calibri" panose="020F0502020204030204" pitchFamily="34" charset="0"/>
                          <a:cs typeface="Calibri" panose="020F0502020204030204" pitchFamily="34" charset="0"/>
                        </a:rPr>
                        <a:t>43.06</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5.01</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49186563"/>
                  </a:ext>
                </a:extLst>
              </a:tr>
              <a:tr h="574121">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25</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One-Class SVM </a:t>
                      </a:r>
                      <a:r>
                        <a:rPr lang="en-US" sz="1600" b="1"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  (Poly)</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40.59</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39.62</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libri" panose="020F0502020204030204" pitchFamily="34" charset="0"/>
                          <a:ea typeface="Calibri" panose="020F0502020204030204" pitchFamily="34" charset="0"/>
                          <a:cs typeface="Calibri" panose="020F0502020204030204" pitchFamily="34" charset="0"/>
                        </a:rPr>
                        <a:t>40.107</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IN" sz="16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3.376</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339269859"/>
                  </a:ext>
                </a:extLst>
              </a:tr>
            </a:tbl>
          </a:graphicData>
        </a:graphic>
      </p:graphicFrame>
    </p:spTree>
    <p:extLst>
      <p:ext uri="{BB962C8B-B14F-4D97-AF65-F5344CB8AC3E}">
        <p14:creationId xmlns:p14="http://schemas.microsoft.com/office/powerpoint/2010/main" val="50682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67860" y="711173"/>
            <a:ext cx="10287000" cy="1126685"/>
          </a:xfrm>
          <a:prstGeom prst="rect">
            <a:avLst/>
          </a:prstGeom>
          <a:noFill/>
          <a:ln>
            <a:noFill/>
          </a:ln>
        </p:spPr>
        <p:txBody>
          <a:bodyPr spcFirstLastPara="1" wrap="square" lIns="91425" tIns="45700" rIns="91425" bIns="45700" anchor="ctr" anchorCtr="0">
            <a:normAutofit fontScale="90000"/>
          </a:bodyPr>
          <a:lstStyle/>
          <a:p>
            <a:pPr marL="114300" algn="ctr"/>
            <a:r>
              <a:rPr lang="en-IN" sz="2700" b="1" dirty="0">
                <a:latin typeface="Times New Roman"/>
                <a:cs typeface="Times New Roman"/>
              </a:rPr>
              <a:t>Results: </a:t>
            </a:r>
            <a:r>
              <a:rPr lang="en-US" sz="2700" b="1" dirty="0">
                <a:latin typeface="Times New Roman"/>
                <a:cs typeface="Times New Roman"/>
              </a:rPr>
              <a:t>DL Models trained on Tokenized Vectors</a:t>
            </a:r>
            <a:br>
              <a:rPr lang="en-US" sz="3200" b="1" dirty="0">
                <a:latin typeface="Times New Roman"/>
                <a:cs typeface="Times New Roman"/>
              </a:rPr>
            </a:b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with SMOTE (oversampled input-vectors),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without SMOTE (directly); </a:t>
            </a:r>
            <a:br>
              <a:rPr lang="en-US" sz="1800" dirty="0">
                <a:latin typeface="Times New Roman" panose="02020603050405020304" pitchFamily="18" charset="0"/>
                <a:cs typeface="Times New Roman" panose="02020603050405020304" pitchFamily="18" charset="0"/>
              </a:rPr>
            </a:b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 </a:t>
            </a:r>
            <a:r>
              <a:rPr lang="en-US" sz="1800" dirty="0">
                <a:latin typeface="Times New Roman" panose="02020603050405020304" pitchFamily="18" charset="0"/>
                <a:cs typeface="Times New Roman" panose="02020603050405020304" pitchFamily="18" charset="0"/>
                <a:sym typeface="Wingdings" panose="05000000000000000000" pitchFamily="2" charset="2"/>
              </a:rPr>
              <a:t>[time taken is given for 5 epochs]</a:t>
            </a:r>
            <a:endParaRPr sz="3200" b="1"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extLst>
              <p:ext uri="{D42A27DB-BD31-4B8C-83A1-F6EECF244321}">
                <p14:modId xmlns:p14="http://schemas.microsoft.com/office/powerpoint/2010/main" val="1582034950"/>
              </p:ext>
            </p:extLst>
          </p:nvPr>
        </p:nvGraphicFramePr>
        <p:xfrm>
          <a:off x="285238" y="2186498"/>
          <a:ext cx="11621521" cy="4329606"/>
        </p:xfrm>
        <a:graphic>
          <a:graphicData uri="http://schemas.openxmlformats.org/drawingml/2006/table">
            <a:tbl>
              <a:tblPr firstRow="1" bandRow="1">
                <a:tableStyleId>{753DE1AE-FBD0-41B5-A111-0DF8E0E16DF2}</a:tableStyleId>
              </a:tblPr>
              <a:tblGrid>
                <a:gridCol w="420121">
                  <a:extLst>
                    <a:ext uri="{9D8B030D-6E8A-4147-A177-3AD203B41FA5}">
                      <a16:colId xmlns:a16="http://schemas.microsoft.com/office/drawing/2014/main" val="1129549265"/>
                    </a:ext>
                  </a:extLst>
                </a:gridCol>
                <a:gridCol w="2057400">
                  <a:extLst>
                    <a:ext uri="{9D8B030D-6E8A-4147-A177-3AD203B41FA5}">
                      <a16:colId xmlns:a16="http://schemas.microsoft.com/office/drawing/2014/main" val="371963621"/>
                    </a:ext>
                  </a:extLst>
                </a:gridCol>
                <a:gridCol w="1097280">
                  <a:extLst>
                    <a:ext uri="{9D8B030D-6E8A-4147-A177-3AD203B41FA5}">
                      <a16:colId xmlns:a16="http://schemas.microsoft.com/office/drawing/2014/main" val="1446812705"/>
                    </a:ext>
                  </a:extLst>
                </a:gridCol>
                <a:gridCol w="1097280">
                  <a:extLst>
                    <a:ext uri="{9D8B030D-6E8A-4147-A177-3AD203B41FA5}">
                      <a16:colId xmlns:a16="http://schemas.microsoft.com/office/drawing/2014/main" val="4090348250"/>
                    </a:ext>
                  </a:extLst>
                </a:gridCol>
                <a:gridCol w="1188720">
                  <a:extLst>
                    <a:ext uri="{9D8B030D-6E8A-4147-A177-3AD203B41FA5}">
                      <a16:colId xmlns:a16="http://schemas.microsoft.com/office/drawing/2014/main" val="829292882"/>
                    </a:ext>
                  </a:extLst>
                </a:gridCol>
                <a:gridCol w="1169160">
                  <a:extLst>
                    <a:ext uri="{9D8B030D-6E8A-4147-A177-3AD203B41FA5}">
                      <a16:colId xmlns:a16="http://schemas.microsoft.com/office/drawing/2014/main" val="1480512401"/>
                    </a:ext>
                  </a:extLst>
                </a:gridCol>
                <a:gridCol w="1116840">
                  <a:extLst>
                    <a:ext uri="{9D8B030D-6E8A-4147-A177-3AD203B41FA5}">
                      <a16:colId xmlns:a16="http://schemas.microsoft.com/office/drawing/2014/main" val="2058109129"/>
                    </a:ext>
                  </a:extLst>
                </a:gridCol>
                <a:gridCol w="1097280">
                  <a:extLst>
                    <a:ext uri="{9D8B030D-6E8A-4147-A177-3AD203B41FA5}">
                      <a16:colId xmlns:a16="http://schemas.microsoft.com/office/drawing/2014/main" val="1152766314"/>
                    </a:ext>
                  </a:extLst>
                </a:gridCol>
                <a:gridCol w="1188720">
                  <a:extLst>
                    <a:ext uri="{9D8B030D-6E8A-4147-A177-3AD203B41FA5}">
                      <a16:colId xmlns:a16="http://schemas.microsoft.com/office/drawing/2014/main" val="1079141892"/>
                    </a:ext>
                  </a:extLst>
                </a:gridCol>
                <a:gridCol w="1188720">
                  <a:extLst>
                    <a:ext uri="{9D8B030D-6E8A-4147-A177-3AD203B41FA5}">
                      <a16:colId xmlns:a16="http://schemas.microsoft.com/office/drawing/2014/main" val="669602258"/>
                    </a:ext>
                  </a:extLst>
                </a:gridCol>
              </a:tblGrid>
              <a:tr h="507118">
                <a:tc>
                  <a:txBody>
                    <a:bodyPr/>
                    <a:lstStyle/>
                    <a:p>
                      <a:pPr algn="ctr"/>
                      <a:r>
                        <a:rPr lang="en-IN" dirty="0"/>
                        <a:t>S.No</a:t>
                      </a:r>
                    </a:p>
                  </a:txBody>
                  <a:tcPr anchor="ctr"/>
                </a:tc>
                <a:tc>
                  <a:txBody>
                    <a:bodyPr/>
                    <a:lstStyle/>
                    <a:p>
                      <a:pPr algn="ctr"/>
                      <a:r>
                        <a:rPr lang="en-IN" dirty="0"/>
                        <a:t>Model</a:t>
                      </a:r>
                    </a:p>
                  </a:txBody>
                  <a:tcPr anchor="ctr"/>
                </a:tc>
                <a:tc>
                  <a:txBody>
                    <a:bodyPr/>
                    <a:lstStyle/>
                    <a:p>
                      <a:pPr algn="ctr"/>
                      <a:r>
                        <a:rPr lang="en-IN" dirty="0"/>
                        <a:t>(</a:t>
                      </a:r>
                      <a:r>
                        <a:rPr lang="en-IN" dirty="0" err="1"/>
                        <a:t>i</a:t>
                      </a:r>
                      <a:r>
                        <a:rPr lang="en-IN" dirty="0"/>
                        <a:t>) - </a:t>
                      </a:r>
                      <a:r>
                        <a:rPr lang="en-IN" b="1" dirty="0"/>
                        <a:t>Class-0 </a:t>
                      </a:r>
                    </a:p>
                    <a:p>
                      <a:pPr algn="ctr"/>
                      <a:r>
                        <a:rPr lang="en-IN" b="1" dirty="0" err="1"/>
                        <a:t>Acc</a:t>
                      </a:r>
                      <a:r>
                        <a:rPr lang="en-IN" b="1" dirty="0"/>
                        <a:t> (%)</a:t>
                      </a:r>
                    </a:p>
                  </a:txBody>
                  <a:tcPr anchor="ctr"/>
                </a:tc>
                <a:tc>
                  <a:txBody>
                    <a:bodyPr/>
                    <a:lstStyle/>
                    <a:p>
                      <a:pPr algn="ctr"/>
                      <a:r>
                        <a:rPr lang="en-IN" dirty="0"/>
                        <a:t>(</a:t>
                      </a:r>
                      <a:r>
                        <a:rPr lang="en-IN" dirty="0" err="1"/>
                        <a:t>i</a:t>
                      </a:r>
                      <a:r>
                        <a:rPr lang="en-IN" dirty="0"/>
                        <a:t>) - Class-1 </a:t>
                      </a:r>
                    </a:p>
                    <a:p>
                      <a:pPr algn="ctr"/>
                      <a:r>
                        <a:rPr lang="en-IN" dirty="0" err="1"/>
                        <a:t>Acc</a:t>
                      </a:r>
                      <a:r>
                        <a:rPr lang="en-IN" dirty="0"/>
                        <a:t> (%)</a:t>
                      </a:r>
                    </a:p>
                  </a:txBody>
                  <a:tcPr anchor="ctr"/>
                </a:tc>
                <a:tc>
                  <a:txBody>
                    <a:bodyPr/>
                    <a:lstStyle/>
                    <a:p>
                      <a:pPr algn="ctr"/>
                      <a:r>
                        <a:rPr lang="en-IN" dirty="0"/>
                        <a:t>(</a:t>
                      </a:r>
                      <a:r>
                        <a:rPr lang="en-IN" dirty="0" err="1"/>
                        <a:t>i</a:t>
                      </a:r>
                      <a:r>
                        <a:rPr lang="en-IN" dirty="0"/>
                        <a:t>) – Max Total </a:t>
                      </a:r>
                      <a:r>
                        <a:rPr lang="en-IN" dirty="0" err="1"/>
                        <a:t>Acc</a:t>
                      </a:r>
                      <a:r>
                        <a:rPr lang="en-IN" dirty="0"/>
                        <a:t> (%)</a:t>
                      </a:r>
                    </a:p>
                  </a:txBody>
                  <a:tcPr anchor="ctr"/>
                </a:tc>
                <a:tc>
                  <a:txBody>
                    <a:bodyPr/>
                    <a:lstStyle/>
                    <a:p>
                      <a:pPr algn="ctr"/>
                      <a:r>
                        <a:rPr lang="en-IN" dirty="0"/>
                        <a:t>(</a:t>
                      </a:r>
                      <a:r>
                        <a:rPr lang="en-IN" dirty="0" err="1"/>
                        <a:t>i</a:t>
                      </a:r>
                      <a:r>
                        <a:rPr lang="en-IN" dirty="0"/>
                        <a:t>) - Training time (s)</a:t>
                      </a:r>
                    </a:p>
                  </a:txBody>
                  <a:tcPr anchor="ctr"/>
                </a:tc>
                <a:tc>
                  <a:txBody>
                    <a:bodyPr/>
                    <a:lstStyle/>
                    <a:p>
                      <a:pPr algn="ctr"/>
                      <a:r>
                        <a:rPr lang="en-IN" dirty="0"/>
                        <a:t>(ii) - </a:t>
                      </a:r>
                      <a:r>
                        <a:rPr lang="en-IN" b="1" dirty="0"/>
                        <a:t>Class-0 </a:t>
                      </a:r>
                    </a:p>
                    <a:p>
                      <a:pPr algn="ctr"/>
                      <a:r>
                        <a:rPr lang="en-IN" b="1" dirty="0" err="1"/>
                        <a:t>Acc</a:t>
                      </a:r>
                      <a:r>
                        <a:rPr lang="en-IN" b="1" dirty="0"/>
                        <a:t> (%)</a:t>
                      </a:r>
                    </a:p>
                  </a:txBody>
                  <a:tcPr anchor="ctr"/>
                </a:tc>
                <a:tc>
                  <a:txBody>
                    <a:bodyPr/>
                    <a:lstStyle/>
                    <a:p>
                      <a:pPr algn="ctr"/>
                      <a:r>
                        <a:rPr lang="en-IN" dirty="0"/>
                        <a:t>(ii) - Class-1 </a:t>
                      </a:r>
                    </a:p>
                    <a:p>
                      <a:pPr algn="ctr"/>
                      <a:r>
                        <a:rPr lang="en-IN" dirty="0" err="1"/>
                        <a:t>Acc</a:t>
                      </a:r>
                      <a:r>
                        <a:rPr lang="en-IN" dirty="0"/>
                        <a:t> (%)</a:t>
                      </a:r>
                    </a:p>
                  </a:txBody>
                  <a:tcPr anchor="ctr"/>
                </a:tc>
                <a:tc>
                  <a:txBody>
                    <a:bodyPr/>
                    <a:lstStyle/>
                    <a:p>
                      <a:pPr algn="ctr"/>
                      <a:r>
                        <a:rPr lang="en-IN" dirty="0"/>
                        <a:t>(ii) – Max Total </a:t>
                      </a:r>
                      <a:r>
                        <a:rPr lang="en-IN" dirty="0" err="1"/>
                        <a:t>Acc</a:t>
                      </a:r>
                      <a:r>
                        <a:rPr lang="en-IN" dirty="0"/>
                        <a:t> (%)</a:t>
                      </a:r>
                    </a:p>
                  </a:txBody>
                  <a:tcPr anchor="ctr"/>
                </a:tc>
                <a:tc>
                  <a:txBody>
                    <a:bodyPr/>
                    <a:lstStyle/>
                    <a:p>
                      <a:pPr algn="ctr"/>
                      <a:r>
                        <a:rPr lang="en-IN" dirty="0"/>
                        <a:t>(ii) - Training time (s)</a:t>
                      </a:r>
                    </a:p>
                  </a:txBody>
                  <a:tcPr anchor="ctr"/>
                </a:tc>
                <a:extLst>
                  <a:ext uri="{0D108BD9-81ED-4DB2-BD59-A6C34878D82A}">
                    <a16:rowId xmlns:a16="http://schemas.microsoft.com/office/drawing/2014/main" val="1125606760"/>
                  </a:ext>
                </a:extLst>
              </a:tr>
              <a:tr h="507118">
                <a:tc>
                  <a:txBody>
                    <a:bodyPr/>
                    <a:lstStyle/>
                    <a:p>
                      <a:pPr algn="ctr"/>
                      <a:r>
                        <a:rPr lang="en-IN"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RNN</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1</a:t>
                      </a:r>
                      <a:r>
                        <a:rPr lang="en-IN" sz="1800" dirty="0">
                          <a:latin typeface="Times New Roman" panose="02020603050405020304" pitchFamily="18" charset="0"/>
                          <a:cs typeface="Times New Roman" panose="02020603050405020304" pitchFamily="18" charset="0"/>
                        </a:rPr>
                        <a:t>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2940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1475</a:t>
                      </a:r>
                    </a:p>
                  </a:txBody>
                  <a:tcPr anchor="ctr"/>
                </a:tc>
                <a:extLst>
                  <a:ext uri="{0D108BD9-81ED-4DB2-BD59-A6C34878D82A}">
                    <a16:rowId xmlns:a16="http://schemas.microsoft.com/office/drawing/2014/main" val="2215291411"/>
                  </a:ext>
                </a:extLst>
              </a:tr>
              <a:tr h="507118">
                <a:tc>
                  <a:txBody>
                    <a:bodyPr/>
                    <a:lstStyle/>
                    <a:p>
                      <a:pPr algn="ctr"/>
                      <a:r>
                        <a:rPr lang="en-IN"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Bi-RNN</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2525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1640</a:t>
                      </a:r>
                    </a:p>
                  </a:txBody>
                  <a:tcPr anchor="ctr"/>
                </a:tc>
                <a:extLst>
                  <a:ext uri="{0D108BD9-81ED-4DB2-BD59-A6C34878D82A}">
                    <a16:rowId xmlns:a16="http://schemas.microsoft.com/office/drawing/2014/main" val="3893053165"/>
                  </a:ext>
                </a:extLst>
              </a:tr>
              <a:tr h="473463">
                <a:tc>
                  <a:txBody>
                    <a:bodyPr/>
                    <a:lstStyle/>
                    <a:p>
                      <a:pPr algn="ctr"/>
                      <a:r>
                        <a:rPr lang="en-IN"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LSTM</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99.98</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3545</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3520</a:t>
                      </a:r>
                    </a:p>
                  </a:txBody>
                  <a:tcPr anchor="ctr"/>
                </a:tc>
                <a:extLst>
                  <a:ext uri="{0D108BD9-81ED-4DB2-BD59-A6C34878D82A}">
                    <a16:rowId xmlns:a16="http://schemas.microsoft.com/office/drawing/2014/main" val="1842241238"/>
                  </a:ext>
                </a:extLst>
              </a:tr>
              <a:tr h="473463">
                <a:tc>
                  <a:txBody>
                    <a:bodyPr/>
                    <a:lstStyle/>
                    <a:p>
                      <a:pPr algn="ctr"/>
                      <a:r>
                        <a:rPr lang="en-IN"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Bi-LSTM</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2090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1950</a:t>
                      </a:r>
                    </a:p>
                  </a:txBody>
                  <a:tcPr anchor="ctr"/>
                </a:tc>
                <a:extLst>
                  <a:ext uri="{0D108BD9-81ED-4DB2-BD59-A6C34878D82A}">
                    <a16:rowId xmlns:a16="http://schemas.microsoft.com/office/drawing/2014/main" val="2898902635"/>
                  </a:ext>
                </a:extLst>
              </a:tr>
              <a:tr h="473463">
                <a:tc>
                  <a:txBody>
                    <a:bodyPr/>
                    <a:lstStyle/>
                    <a:p>
                      <a:pPr algn="ctr"/>
                      <a:r>
                        <a:rPr lang="en-IN" dirty="0"/>
                        <a:t>5</a:t>
                      </a:r>
                    </a:p>
                  </a:txBody>
                  <a:tcPr anchor="ctr"/>
                </a:tc>
                <a:tc>
                  <a:txBody>
                    <a:bodyPr/>
                    <a:lstStyle/>
                    <a:p>
                      <a:pPr algn="ctr" fontAlgn="ctr"/>
                      <a:r>
                        <a:rPr lang="en-IN" b="1" dirty="0">
                          <a:effectLst/>
                        </a:rPr>
                        <a:t>GRU</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99.99</a:t>
                      </a:r>
                    </a:p>
                  </a:txBody>
                  <a:tcPr anchor="ctr"/>
                </a:tc>
                <a:tc>
                  <a:txBody>
                    <a:bodyPr/>
                    <a:lstStyle/>
                    <a:p>
                      <a:pPr algn="ctr" fontAlgn="ctr"/>
                      <a:r>
                        <a:rPr lang="en-IN" sz="1800" dirty="0">
                          <a:effectLst/>
                          <a:latin typeface="Times New Roman" panose="02020603050405020304" pitchFamily="18" charset="0"/>
                          <a:cs typeface="Times New Roman" panose="02020603050405020304" pitchFamily="18" charset="0"/>
                        </a:rPr>
                        <a:t>4270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3560</a:t>
                      </a:r>
                    </a:p>
                  </a:txBody>
                  <a:tcPr anchor="ctr"/>
                </a:tc>
                <a:extLst>
                  <a:ext uri="{0D108BD9-81ED-4DB2-BD59-A6C34878D82A}">
                    <a16:rowId xmlns:a16="http://schemas.microsoft.com/office/drawing/2014/main" val="2167252144"/>
                  </a:ext>
                </a:extLst>
              </a:tr>
              <a:tr h="473463">
                <a:tc>
                  <a:txBody>
                    <a:bodyPr/>
                    <a:lstStyle/>
                    <a:p>
                      <a:pPr algn="ctr"/>
                      <a:r>
                        <a:rPr lang="en-IN" dirty="0"/>
                        <a:t>6</a:t>
                      </a:r>
                    </a:p>
                  </a:txBody>
                  <a:tcPr anchor="ctr"/>
                </a:tc>
                <a:tc>
                  <a:txBody>
                    <a:bodyPr/>
                    <a:lstStyle/>
                    <a:p>
                      <a:pPr algn="ctr" fontAlgn="ctr"/>
                      <a:r>
                        <a:rPr lang="en-IN" b="1" dirty="0">
                          <a:effectLst/>
                        </a:rPr>
                        <a:t>Bi-GRU</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3020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2820</a:t>
                      </a:r>
                    </a:p>
                  </a:txBody>
                  <a:tcPr anchor="ctr"/>
                </a:tc>
                <a:extLst>
                  <a:ext uri="{0D108BD9-81ED-4DB2-BD59-A6C34878D82A}">
                    <a16:rowId xmlns:a16="http://schemas.microsoft.com/office/drawing/2014/main" val="3323497304"/>
                  </a:ext>
                </a:extLst>
              </a:tr>
              <a:tr h="507118">
                <a:tc>
                  <a:txBody>
                    <a:bodyPr/>
                    <a:lstStyle/>
                    <a:p>
                      <a:pPr algn="ctr"/>
                      <a:r>
                        <a:rPr lang="en-IN" dirty="0"/>
                        <a:t>7</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effectLst/>
                        </a:rPr>
                        <a:t>CNN</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1450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100.00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1730</a:t>
                      </a:r>
                    </a:p>
                  </a:txBody>
                  <a:tcPr anchor="ctr"/>
                </a:tc>
                <a:extLst>
                  <a:ext uri="{0D108BD9-81ED-4DB2-BD59-A6C34878D82A}">
                    <a16:rowId xmlns:a16="http://schemas.microsoft.com/office/drawing/2014/main" val="2129449010"/>
                  </a:ext>
                </a:extLst>
              </a:tr>
            </a:tbl>
          </a:graphicData>
        </a:graphic>
      </p:graphicFrame>
    </p:spTree>
    <p:extLst>
      <p:ext uri="{BB962C8B-B14F-4D97-AF65-F5344CB8AC3E}">
        <p14:creationId xmlns:p14="http://schemas.microsoft.com/office/powerpoint/2010/main" val="3366112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751790" y="6153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latin typeface="Times New Roman" panose="02020603050405020304" pitchFamily="18" charset="0"/>
                <a:ea typeface="Calibri" panose="020F0502020204030204" pitchFamily="34" charset="0"/>
                <a:cs typeface="Times New Roman" panose="02020603050405020304" pitchFamily="18" charset="0"/>
              </a:rPr>
              <a:t>Tentative Timeline</a:t>
            </a:r>
            <a:endParaRPr sz="40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62" name="Google Shape;162;p24"/>
          <p:cNvGrpSpPr/>
          <p:nvPr/>
        </p:nvGrpSpPr>
        <p:grpSpPr>
          <a:xfrm>
            <a:off x="1619810" y="3331490"/>
            <a:ext cx="9422765" cy="1161552"/>
            <a:chOff x="2861" y="2441029"/>
            <a:chExt cx="9422765" cy="1161552"/>
          </a:xfrm>
        </p:grpSpPr>
        <p:sp>
          <p:nvSpPr>
            <p:cNvPr id="163" name="Google Shape;163;p24"/>
            <p:cNvSpPr/>
            <p:nvPr/>
          </p:nvSpPr>
          <p:spPr>
            <a:xfrm>
              <a:off x="2861" y="2441029"/>
              <a:ext cx="2546693" cy="1018677"/>
            </a:xfrm>
            <a:prstGeom prst="chevron">
              <a:avLst>
                <a:gd name="adj" fmla="val 50000"/>
              </a:avLst>
            </a:prstGeom>
            <a:solidFill>
              <a:srgbClr val="4372C3">
                <a:alpha val="8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sp>
          <p:nvSpPr>
            <p:cNvPr id="164" name="Google Shape;164;p24"/>
            <p:cNvSpPr txBox="1"/>
            <p:nvPr/>
          </p:nvSpPr>
          <p:spPr>
            <a:xfrm>
              <a:off x="533665" y="2571541"/>
              <a:ext cx="1528016" cy="1018677"/>
            </a:xfrm>
            <a:prstGeom prst="rect">
              <a:avLst/>
            </a:prstGeom>
            <a:noFill/>
            <a:ln>
              <a:noFill/>
            </a:ln>
          </p:spPr>
          <p:txBody>
            <a:bodyPr spcFirstLastPara="1" wrap="square" lIns="76000" tIns="25325" rIns="25325" bIns="25325" anchor="ctr" anchorCtr="0">
              <a:noAutofit/>
            </a:bodyPr>
            <a:lstStyle/>
            <a:p>
              <a:pPr algn="ctr">
                <a:lnSpc>
                  <a:spcPct val="90000"/>
                </a:lnSpc>
                <a:buClr>
                  <a:schemeClr val="lt1"/>
                </a:buClr>
                <a:buSzPts val="1900"/>
              </a:pPr>
              <a:r>
                <a:rPr lang="en-US" sz="19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Calibri"/>
                </a:rPr>
                <a:t>Designing the problem statement</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lnSpc>
                  <a:spcPct val="90000"/>
                </a:lnSpc>
                <a:spcBef>
                  <a:spcPts val="0"/>
                </a:spcBef>
                <a:spcAft>
                  <a:spcPts val="0"/>
                </a:spcAft>
                <a:buClr>
                  <a:schemeClr val="lt1"/>
                </a:buClr>
                <a:buSzPts val="1900"/>
                <a:buFont typeface="Calibri"/>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sp>
          <p:nvSpPr>
            <p:cNvPr id="165" name="Google Shape;165;p24"/>
            <p:cNvSpPr/>
            <p:nvPr/>
          </p:nvSpPr>
          <p:spPr>
            <a:xfrm>
              <a:off x="2294885" y="2452521"/>
              <a:ext cx="2546693" cy="1018677"/>
            </a:xfrm>
            <a:prstGeom prst="chevron">
              <a:avLst>
                <a:gd name="adj" fmla="val 50000"/>
              </a:avLst>
            </a:prstGeom>
            <a:solidFill>
              <a:srgbClr val="4372C3">
                <a:alpha val="80000"/>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Calibri" panose="020F0502020204030204" pitchFamily="34" charset="0"/>
                <a:ea typeface="Calibri" panose="020F0502020204030204" pitchFamily="34" charset="0"/>
                <a:cs typeface="Calibri" panose="020F0502020204030204" pitchFamily="34" charset="0"/>
              </a:endParaRPr>
            </a:p>
          </p:txBody>
        </p:sp>
        <p:sp>
          <p:nvSpPr>
            <p:cNvPr id="166" name="Google Shape;166;p24"/>
            <p:cNvSpPr txBox="1"/>
            <p:nvPr/>
          </p:nvSpPr>
          <p:spPr>
            <a:xfrm>
              <a:off x="2793189" y="2571541"/>
              <a:ext cx="1528016" cy="1018677"/>
            </a:xfrm>
            <a:prstGeom prst="rect">
              <a:avLst/>
            </a:prstGeom>
            <a:noFill/>
            <a:ln>
              <a:noFill/>
            </a:ln>
          </p:spPr>
          <p:txBody>
            <a:bodyPr spcFirstLastPara="1" wrap="square" lIns="76000" tIns="25325" rIns="25325" bIns="25325" anchor="ctr" anchorCtr="0">
              <a:noAutofit/>
            </a:bodyPr>
            <a:lstStyle/>
            <a:p>
              <a:pPr algn="ctr">
                <a:lnSpc>
                  <a:spcPct val="90000"/>
                </a:lnSpc>
                <a:buClr>
                  <a:schemeClr val="lt1"/>
                </a:buClr>
                <a:buSzPts val="1900"/>
              </a:pPr>
              <a:r>
                <a:rPr lang="en-US" sz="19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Calibri"/>
                </a:rPr>
                <a:t>Pre-Processing &amp; Encoding</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lnSpc>
                  <a:spcPct val="90000"/>
                </a:lnSpc>
                <a:spcBef>
                  <a:spcPts val="0"/>
                </a:spcBef>
                <a:spcAft>
                  <a:spcPts val="0"/>
                </a:spcAft>
                <a:buClr>
                  <a:schemeClr val="lt1"/>
                </a:buClr>
                <a:buSzPts val="1900"/>
                <a:buFont typeface="Calibri"/>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sp>
          <p:nvSpPr>
            <p:cNvPr id="167" name="Google Shape;167;p24"/>
            <p:cNvSpPr/>
            <p:nvPr/>
          </p:nvSpPr>
          <p:spPr>
            <a:xfrm>
              <a:off x="4586909" y="2441029"/>
              <a:ext cx="2546693" cy="1018677"/>
            </a:xfrm>
            <a:prstGeom prst="chevron">
              <a:avLst>
                <a:gd name="adj" fmla="val 50000"/>
              </a:avLst>
            </a:prstGeom>
            <a:solidFill>
              <a:srgbClr val="4372C3">
                <a:alpha val="6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sp>
          <p:nvSpPr>
            <p:cNvPr id="168" name="Google Shape;168;p24"/>
            <p:cNvSpPr txBox="1"/>
            <p:nvPr/>
          </p:nvSpPr>
          <p:spPr>
            <a:xfrm>
              <a:off x="5085592" y="2583904"/>
              <a:ext cx="1528016" cy="1018677"/>
            </a:xfrm>
            <a:prstGeom prst="rect">
              <a:avLst/>
            </a:prstGeom>
            <a:noFill/>
            <a:ln>
              <a:noFill/>
            </a:ln>
          </p:spPr>
          <p:txBody>
            <a:bodyPr spcFirstLastPara="1" wrap="square" lIns="76000" tIns="25325" rIns="25325" bIns="25325" anchor="ctr" anchorCtr="0">
              <a:noAutofit/>
            </a:bodyPr>
            <a:lstStyle/>
            <a:p>
              <a:pPr algn="ctr">
                <a:lnSpc>
                  <a:spcPct val="90000"/>
                </a:lnSpc>
                <a:buClr>
                  <a:schemeClr val="lt1"/>
                </a:buClr>
                <a:buSzPts val="1900"/>
              </a:pPr>
              <a:r>
                <a:rPr lang="en-US" sz="19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Calibri"/>
                </a:rPr>
                <a:t>Training </a:t>
              </a:r>
              <a:r>
                <a:rPr lang="en-US" sz="1900" dirty="0">
                  <a:solidFill>
                    <a:schemeClr val="lt1"/>
                  </a:solidFill>
                  <a:latin typeface="Calibri" panose="020F0502020204030204" pitchFamily="34" charset="0"/>
                  <a:ea typeface="Calibri" panose="020F0502020204030204" pitchFamily="34" charset="0"/>
                  <a:cs typeface="Calibri" panose="020F0502020204030204" pitchFamily="34" charset="0"/>
                  <a:sym typeface="Calibri"/>
                </a:rPr>
                <a:t>and improvement of </a:t>
              </a:r>
              <a:r>
                <a:rPr lang="en-US" sz="19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Calibri"/>
                </a:rPr>
                <a:t>the Model</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lnSpc>
                  <a:spcPct val="90000"/>
                </a:lnSpc>
                <a:spcBef>
                  <a:spcPts val="0"/>
                </a:spcBef>
                <a:spcAft>
                  <a:spcPts val="0"/>
                </a:spcAft>
                <a:buClr>
                  <a:schemeClr val="lt1"/>
                </a:buClr>
                <a:buSzPts val="1900"/>
                <a:buFont typeface="Calibri"/>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sp>
          <p:nvSpPr>
            <p:cNvPr id="169" name="Google Shape;169;p24"/>
            <p:cNvSpPr/>
            <p:nvPr/>
          </p:nvSpPr>
          <p:spPr>
            <a:xfrm>
              <a:off x="6878933" y="2441029"/>
              <a:ext cx="2546693" cy="1018677"/>
            </a:xfrm>
            <a:prstGeom prst="chevron">
              <a:avLst>
                <a:gd name="adj" fmla="val 50000"/>
              </a:avLst>
            </a:prstGeom>
            <a:solidFill>
              <a:srgbClr val="4372C3">
                <a:alpha val="60000"/>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Calibri" panose="020F0502020204030204" pitchFamily="34" charset="0"/>
                <a:ea typeface="Calibri" panose="020F0502020204030204" pitchFamily="34" charset="0"/>
                <a:cs typeface="Calibri" panose="020F0502020204030204" pitchFamily="34" charset="0"/>
              </a:endParaRPr>
            </a:p>
          </p:txBody>
        </p:sp>
        <p:sp>
          <p:nvSpPr>
            <p:cNvPr id="170" name="Google Shape;170;p24"/>
            <p:cNvSpPr txBox="1"/>
            <p:nvPr/>
          </p:nvSpPr>
          <p:spPr>
            <a:xfrm>
              <a:off x="7377181" y="2571541"/>
              <a:ext cx="1646933" cy="1018677"/>
            </a:xfrm>
            <a:prstGeom prst="rect">
              <a:avLst/>
            </a:prstGeom>
            <a:noFill/>
            <a:ln>
              <a:noFill/>
            </a:ln>
          </p:spPr>
          <p:txBody>
            <a:bodyPr spcFirstLastPara="1" wrap="square" lIns="76000" tIns="25325" rIns="25325" bIns="25325" anchor="ctr" anchorCtr="0">
              <a:noAutofit/>
            </a:bodyPr>
            <a:lstStyle/>
            <a:p>
              <a:pPr algn="ctr">
                <a:lnSpc>
                  <a:spcPct val="90000"/>
                </a:lnSpc>
                <a:buClr>
                  <a:schemeClr val="lt1"/>
                </a:buClr>
                <a:buSzPts val="1900"/>
              </a:pPr>
              <a:r>
                <a:rPr lang="en-US" sz="19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Calibri"/>
                </a:rPr>
                <a:t>Final results</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lnSpc>
                  <a:spcPct val="90000"/>
                </a:lnSpc>
                <a:spcBef>
                  <a:spcPts val="0"/>
                </a:spcBef>
                <a:spcAft>
                  <a:spcPts val="0"/>
                </a:spcAft>
                <a:buClr>
                  <a:schemeClr val="lt1"/>
                </a:buClr>
                <a:buSzPts val="1900"/>
                <a:buFont typeface="Calibri"/>
                <a:buNone/>
              </a:pPr>
              <a:endParaRPr lang="en-US" sz="1900" dirty="0">
                <a:latin typeface="Calibri" panose="020F0502020204030204" pitchFamily="34" charset="0"/>
                <a:ea typeface="Calibri" panose="020F0502020204030204" pitchFamily="34" charset="0"/>
                <a:cs typeface="Calibri" panose="020F0502020204030204" pitchFamily="34" charset="0"/>
              </a:endParaRPr>
            </a:p>
          </p:txBody>
        </p:sp>
      </p:grpSp>
      <p:cxnSp>
        <p:nvCxnSpPr>
          <p:cNvPr id="173" name="Google Shape;173;p24"/>
          <p:cNvCxnSpPr/>
          <p:nvPr/>
        </p:nvCxnSpPr>
        <p:spPr>
          <a:xfrm rot="10800000">
            <a:off x="2757087" y="2745703"/>
            <a:ext cx="0" cy="585787"/>
          </a:xfrm>
          <a:prstGeom prst="straightConnector1">
            <a:avLst/>
          </a:prstGeom>
          <a:noFill/>
          <a:ln w="9525" cap="flat" cmpd="sng">
            <a:solidFill>
              <a:schemeClr val="accent1"/>
            </a:solidFill>
            <a:prstDash val="solid"/>
            <a:miter lim="800000"/>
            <a:headEnd type="none" w="sm" len="sm"/>
            <a:tailEnd type="triangle" w="med" len="med"/>
          </a:ln>
        </p:spPr>
      </p:cxnSp>
      <p:sp>
        <p:nvSpPr>
          <p:cNvPr id="174" name="Google Shape;174;p24"/>
          <p:cNvSpPr/>
          <p:nvPr/>
        </p:nvSpPr>
        <p:spPr>
          <a:xfrm>
            <a:off x="1835543" y="2059903"/>
            <a:ext cx="1843087" cy="68580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900" dirty="0">
                <a:highlight>
                  <a:srgbClr val="C0C0C0"/>
                </a:highlight>
                <a:latin typeface="Calibri" panose="020F0502020204030204" pitchFamily="34" charset="0"/>
                <a:ea typeface="Calibri" panose="020F0502020204030204" pitchFamily="34" charset="0"/>
                <a:cs typeface="Calibri" panose="020F0502020204030204" pitchFamily="34" charset="0"/>
              </a:rPr>
              <a:t>REVIEW-1</a:t>
            </a:r>
            <a:endParaRPr sz="1900" dirty="0">
              <a:highlight>
                <a:srgbClr val="C0C0C0"/>
              </a:highlight>
              <a:latin typeface="Calibri" panose="020F0502020204030204" pitchFamily="34" charset="0"/>
              <a:ea typeface="Calibri" panose="020F0502020204030204" pitchFamily="34" charset="0"/>
              <a:cs typeface="Calibri" panose="020F0502020204030204" pitchFamily="34" charset="0"/>
            </a:endParaRPr>
          </a:p>
        </p:txBody>
      </p:sp>
      <p:cxnSp>
        <p:nvCxnSpPr>
          <p:cNvPr id="175" name="Google Shape;175;p24"/>
          <p:cNvCxnSpPr/>
          <p:nvPr/>
        </p:nvCxnSpPr>
        <p:spPr>
          <a:xfrm>
            <a:off x="5095475" y="4312566"/>
            <a:ext cx="0" cy="661987"/>
          </a:xfrm>
          <a:prstGeom prst="straightConnector1">
            <a:avLst/>
          </a:prstGeom>
          <a:noFill/>
          <a:ln w="9525" cap="flat" cmpd="sng">
            <a:solidFill>
              <a:schemeClr val="accent1"/>
            </a:solidFill>
            <a:prstDash val="solid"/>
            <a:miter lim="800000"/>
            <a:headEnd type="none" w="sm" len="sm"/>
            <a:tailEnd type="triangle" w="med" len="med"/>
          </a:ln>
        </p:spPr>
      </p:cxnSp>
      <p:sp>
        <p:nvSpPr>
          <p:cNvPr id="176" name="Google Shape;176;p24"/>
          <p:cNvSpPr/>
          <p:nvPr/>
        </p:nvSpPr>
        <p:spPr>
          <a:xfrm>
            <a:off x="4166503" y="4974553"/>
            <a:ext cx="1843087" cy="68580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r>
              <a:rPr lang="en-IN" sz="1900" dirty="0">
                <a:highlight>
                  <a:srgbClr val="C0C0C0"/>
                </a:highlight>
                <a:latin typeface="Calibri" panose="020F0502020204030204" pitchFamily="34" charset="0"/>
                <a:ea typeface="Calibri" panose="020F0502020204030204" pitchFamily="34" charset="0"/>
                <a:cs typeface="Calibri" panose="020F0502020204030204" pitchFamily="34" charset="0"/>
              </a:rPr>
              <a:t>REVIEW-2</a:t>
            </a:r>
          </a:p>
        </p:txBody>
      </p:sp>
      <p:cxnSp>
        <p:nvCxnSpPr>
          <p:cNvPr id="177" name="Google Shape;177;p24"/>
          <p:cNvCxnSpPr/>
          <p:nvPr/>
        </p:nvCxnSpPr>
        <p:spPr>
          <a:xfrm rot="10800000">
            <a:off x="7238599" y="2745703"/>
            <a:ext cx="0" cy="585787"/>
          </a:xfrm>
          <a:prstGeom prst="straightConnector1">
            <a:avLst/>
          </a:prstGeom>
          <a:noFill/>
          <a:ln w="9525" cap="flat" cmpd="sng">
            <a:solidFill>
              <a:schemeClr val="accent1"/>
            </a:solidFill>
            <a:prstDash val="solid"/>
            <a:miter lim="800000"/>
            <a:headEnd type="none" w="sm" len="sm"/>
            <a:tailEnd type="triangle" w="med" len="med"/>
          </a:ln>
        </p:spPr>
      </p:cxnSp>
      <p:sp>
        <p:nvSpPr>
          <p:cNvPr id="178" name="Google Shape;178;p24"/>
          <p:cNvSpPr/>
          <p:nvPr/>
        </p:nvSpPr>
        <p:spPr>
          <a:xfrm>
            <a:off x="6317055" y="2059903"/>
            <a:ext cx="1843087" cy="685800"/>
          </a:xfrm>
          <a:prstGeom prst="rect">
            <a:avLst/>
          </a:prstGeom>
          <a:solidFill>
            <a:schemeClr val="accent1"/>
          </a:solidFill>
          <a:ln w="127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900" dirty="0">
                <a:highlight>
                  <a:srgbClr val="C0C0C0"/>
                </a:highlight>
                <a:latin typeface="Calibri" panose="020F0502020204030204" pitchFamily="34" charset="0"/>
                <a:ea typeface="Calibri" panose="020F0502020204030204" pitchFamily="34" charset="0"/>
                <a:cs typeface="Calibri" panose="020F0502020204030204" pitchFamily="34" charset="0"/>
              </a:rPr>
              <a:t>REVIEW-3</a:t>
            </a:r>
          </a:p>
        </p:txBody>
      </p:sp>
      <p:cxnSp>
        <p:nvCxnSpPr>
          <p:cNvPr id="181" name="Google Shape;181;p24"/>
          <p:cNvCxnSpPr/>
          <p:nvPr/>
        </p:nvCxnSpPr>
        <p:spPr>
          <a:xfrm>
            <a:off x="9791299" y="4312566"/>
            <a:ext cx="0" cy="661987"/>
          </a:xfrm>
          <a:prstGeom prst="straightConnector1">
            <a:avLst/>
          </a:prstGeom>
          <a:noFill/>
          <a:ln w="9525" cap="flat" cmpd="sng">
            <a:solidFill>
              <a:schemeClr val="accent1"/>
            </a:solidFill>
            <a:prstDash val="solid"/>
            <a:miter lim="800000"/>
            <a:headEnd type="none" w="sm" len="sm"/>
            <a:tailEnd type="triangle" w="med" len="med"/>
          </a:ln>
        </p:spPr>
      </p:cxnSp>
      <p:sp>
        <p:nvSpPr>
          <p:cNvPr id="182" name="Google Shape;182;p24"/>
          <p:cNvSpPr/>
          <p:nvPr/>
        </p:nvSpPr>
        <p:spPr>
          <a:xfrm>
            <a:off x="8869756" y="4974553"/>
            <a:ext cx="1843087" cy="685800"/>
          </a:xfrm>
          <a:prstGeom prst="rect">
            <a:avLst/>
          </a:prstGeom>
          <a:solidFill>
            <a:srgbClr val="8DA9D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900" dirty="0">
                <a:highlight>
                  <a:srgbClr val="C0C0C0"/>
                </a:highlight>
                <a:latin typeface="Calibri" panose="020F0502020204030204" pitchFamily="34" charset="0"/>
                <a:ea typeface="Calibri" panose="020F0502020204030204" pitchFamily="34" charset="0"/>
                <a:cs typeface="Calibri" panose="020F0502020204030204" pitchFamily="34" charset="0"/>
              </a:rPr>
              <a:t>FINAL REVIEW</a:t>
            </a:r>
          </a:p>
        </p:txBody>
      </p:sp>
      <p:sp>
        <p:nvSpPr>
          <p:cNvPr id="4" name="TextBox 3">
            <a:extLst>
              <a:ext uri="{FF2B5EF4-FFF2-40B4-BE49-F238E27FC236}">
                <a16:creationId xmlns:a16="http://schemas.microsoft.com/office/drawing/2014/main" id="{0ADD36DA-5ED8-CD9F-5DF2-C0B68C643DED}"/>
              </a:ext>
            </a:extLst>
          </p:cNvPr>
          <p:cNvSpPr txBox="1"/>
          <p:nvPr/>
        </p:nvSpPr>
        <p:spPr>
          <a:xfrm>
            <a:off x="6791559" y="3188615"/>
            <a:ext cx="65" cy="292388"/>
          </a:xfrm>
          <a:prstGeom prst="rect">
            <a:avLst/>
          </a:prstGeom>
          <a:noFill/>
        </p:spPr>
        <p:txBody>
          <a:bodyPr wrap="none" lIns="0" tIns="0" rIns="0" bIns="0" rtlCol="0">
            <a:spAutoFit/>
          </a:bodyPr>
          <a:lstStyle/>
          <a:p>
            <a:endParaRPr lang="en-IN" sz="19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5032830-7B2A-27E5-44F2-75F9311868B0}"/>
              </a:ext>
            </a:extLst>
          </p:cNvPr>
          <p:cNvPicPr>
            <a:picLocks noChangeAspect="1"/>
          </p:cNvPicPr>
          <p:nvPr/>
        </p:nvPicPr>
        <p:blipFill>
          <a:blip r:embed="rId3"/>
          <a:stretch>
            <a:fillRect/>
          </a:stretch>
        </p:blipFill>
        <p:spPr>
          <a:xfrm>
            <a:off x="2187464" y="4480679"/>
            <a:ext cx="1120196" cy="98774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BD46A-8389-465A-B154-C4981ABBC8FF}"/>
              </a:ext>
            </a:extLst>
          </p:cNvPr>
          <p:cNvSpPr>
            <a:spLocks noGrp="1"/>
          </p:cNvSpPr>
          <p:nvPr>
            <p:ph type="title"/>
          </p:nvPr>
        </p:nvSpPr>
        <p:spPr>
          <a:xfrm>
            <a:off x="767862" y="611311"/>
            <a:ext cx="10515600" cy="1325563"/>
          </a:xfrm>
        </p:spPr>
        <p:txBody>
          <a:bodyPr/>
          <a:lstStyle/>
          <a:p>
            <a:r>
              <a:rPr lang="en-US" dirty="0"/>
              <a:t>Tentative TimeLine</a:t>
            </a:r>
          </a:p>
        </p:txBody>
      </p:sp>
      <p:sp>
        <p:nvSpPr>
          <p:cNvPr id="3" name="Content Placeholder 2">
            <a:extLst>
              <a:ext uri="{FF2B5EF4-FFF2-40B4-BE49-F238E27FC236}">
                <a16:creationId xmlns:a16="http://schemas.microsoft.com/office/drawing/2014/main" id="{7377AA4A-8FA2-4AB9-A446-F034EFD94709}"/>
              </a:ext>
            </a:extLst>
          </p:cNvPr>
          <p:cNvSpPr>
            <a:spLocks noGrp="1"/>
          </p:cNvSpPr>
          <p:nvPr>
            <p:ph idx="1"/>
          </p:nvPr>
        </p:nvSpPr>
        <p:spPr/>
        <p:txBody>
          <a:bodyPr/>
          <a:lstStyle/>
          <a:p>
            <a:pPr>
              <a:buClr>
                <a:schemeClr val="accent2">
                  <a:lumMod val="75000"/>
                </a:schemeClr>
              </a:buClr>
              <a:buFont typeface="Wingdings" panose="05000000000000000000" pitchFamily="2" charset="2"/>
              <a:buChar char="Ø"/>
            </a:pPr>
            <a:r>
              <a:rPr lang="en-US" dirty="0"/>
              <a:t>Week 1 &amp; 2 – Designing the Problem statement and pre-processing </a:t>
            </a:r>
          </a:p>
          <a:p>
            <a:pPr>
              <a:buClr>
                <a:schemeClr val="accent2">
                  <a:lumMod val="75000"/>
                </a:schemeClr>
              </a:buClr>
              <a:buFont typeface="Wingdings" panose="05000000000000000000" pitchFamily="2" charset="2"/>
              <a:buChar char="Ø"/>
            </a:pPr>
            <a:r>
              <a:rPr lang="en-US" dirty="0"/>
              <a:t>Week 3 &amp; 4 – ML based approaches implementation</a:t>
            </a:r>
          </a:p>
          <a:p>
            <a:pPr>
              <a:buClr>
                <a:schemeClr val="accent2">
                  <a:lumMod val="75000"/>
                </a:schemeClr>
              </a:buClr>
              <a:buFont typeface="Wingdings" panose="05000000000000000000" pitchFamily="2" charset="2"/>
              <a:buChar char="Ø"/>
            </a:pPr>
            <a:r>
              <a:rPr lang="en-US" dirty="0"/>
              <a:t>Week 5 &amp; 6 – Log Bert Implementation</a:t>
            </a:r>
          </a:p>
          <a:p>
            <a:pPr>
              <a:buClr>
                <a:schemeClr val="accent2">
                  <a:lumMod val="75000"/>
                </a:schemeClr>
              </a:buClr>
              <a:buFont typeface="Wingdings" panose="05000000000000000000" pitchFamily="2" charset="2"/>
              <a:buChar char="Ø"/>
            </a:pPr>
            <a:r>
              <a:rPr lang="en-US" dirty="0"/>
              <a:t>Week 7 &amp; 8 – Log Deep and Log Anomaly Implementation</a:t>
            </a:r>
          </a:p>
          <a:p>
            <a:pPr>
              <a:buClr>
                <a:schemeClr val="accent2">
                  <a:lumMod val="75000"/>
                </a:schemeClr>
              </a:buClr>
              <a:buFont typeface="Wingdings" panose="05000000000000000000" pitchFamily="2" charset="2"/>
              <a:buChar char="Ø"/>
            </a:pPr>
            <a:r>
              <a:rPr lang="en-US" dirty="0"/>
              <a:t>Week 9 &amp; 10 – Research for other approaches and its implementation</a:t>
            </a:r>
          </a:p>
          <a:p>
            <a:pPr>
              <a:buClr>
                <a:schemeClr val="accent2">
                  <a:lumMod val="75000"/>
                </a:schemeClr>
              </a:buClr>
              <a:buFont typeface="Wingdings" panose="05000000000000000000" pitchFamily="2" charset="2"/>
              <a:buChar char="Ø"/>
            </a:pPr>
            <a:r>
              <a:rPr lang="en-US" dirty="0"/>
              <a:t>Week 11 &amp; 12 – Report creation for extension to a journal paper and Publishing it</a:t>
            </a:r>
          </a:p>
          <a:p>
            <a:pPr>
              <a:buClr>
                <a:schemeClr val="accent2">
                  <a:lumMod val="75000"/>
                </a:schemeClr>
              </a:buClr>
              <a:buFont typeface="Wingdings" panose="05000000000000000000" pitchFamily="2" charset="2"/>
              <a:buChar char="Ø"/>
            </a:pPr>
            <a:endParaRPr lang="en-US" dirty="0"/>
          </a:p>
          <a:p>
            <a:pPr>
              <a:buClr>
                <a:schemeClr val="accent2">
                  <a:lumMod val="75000"/>
                </a:schemeClr>
              </a:buClr>
              <a:buFont typeface="Wingdings" panose="05000000000000000000" pitchFamily="2" charset="2"/>
              <a:buChar char="Ø"/>
            </a:pPr>
            <a:endParaRPr lang="en-US" dirty="0"/>
          </a:p>
        </p:txBody>
      </p:sp>
    </p:spTree>
    <p:extLst>
      <p:ext uri="{BB962C8B-B14F-4D97-AF65-F5344CB8AC3E}">
        <p14:creationId xmlns:p14="http://schemas.microsoft.com/office/powerpoint/2010/main" val="2243783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771525" y="842464"/>
            <a:ext cx="10648950" cy="7429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REFERENCES</a:t>
            </a:r>
            <a:endParaRPr dirty="0"/>
          </a:p>
        </p:txBody>
      </p:sp>
      <p:sp>
        <p:nvSpPr>
          <p:cNvPr id="188" name="Google Shape;188;p25"/>
          <p:cNvSpPr txBox="1">
            <a:spLocks noGrp="1"/>
          </p:cNvSpPr>
          <p:nvPr>
            <p:ph idx="1"/>
          </p:nvPr>
        </p:nvSpPr>
        <p:spPr>
          <a:xfrm>
            <a:off x="958361" y="1872761"/>
            <a:ext cx="9949379" cy="4661851"/>
          </a:xfrm>
          <a:prstGeom prst="rect">
            <a:avLst/>
          </a:prstGeom>
          <a:no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2400"/>
              <a:buNone/>
            </a:pPr>
            <a:r>
              <a:rPr lang="en-US" sz="2000" dirty="0">
                <a:latin typeface="Times New Roman"/>
                <a:ea typeface="Times New Roman"/>
                <a:cs typeface="Times New Roman"/>
                <a:sym typeface="Times New Roman"/>
              </a:rPr>
              <a:t>[1] Tuli, </a:t>
            </a:r>
            <a:r>
              <a:rPr lang="en-US" sz="2000" dirty="0" err="1">
                <a:latin typeface="Times New Roman"/>
                <a:ea typeface="Times New Roman"/>
                <a:cs typeface="Times New Roman"/>
                <a:sym typeface="Times New Roman"/>
              </a:rPr>
              <a:t>Shreshth</a:t>
            </a:r>
            <a:r>
              <a:rPr lang="en-US" sz="2000" dirty="0">
                <a:latin typeface="Times New Roman"/>
                <a:ea typeface="Times New Roman"/>
                <a:cs typeface="Times New Roman"/>
                <a:sym typeface="Times New Roman"/>
              </a:rPr>
              <a:t>, Giuliano </a:t>
            </a:r>
            <a:r>
              <a:rPr lang="en-US" sz="2000" dirty="0" err="1">
                <a:latin typeface="Times New Roman"/>
                <a:ea typeface="Times New Roman"/>
                <a:cs typeface="Times New Roman"/>
                <a:sym typeface="Times New Roman"/>
              </a:rPr>
              <a:t>Casale</a:t>
            </a:r>
            <a:r>
              <a:rPr lang="en-US" sz="2000" dirty="0">
                <a:latin typeface="Times New Roman"/>
                <a:ea typeface="Times New Roman"/>
                <a:cs typeface="Times New Roman"/>
                <a:sym typeface="Times New Roman"/>
              </a:rPr>
              <a:t>, and Nicholas R. Jennings. "</a:t>
            </a:r>
            <a:r>
              <a:rPr lang="en-US" sz="2000" dirty="0" err="1">
                <a:latin typeface="Times New Roman"/>
                <a:ea typeface="Times New Roman"/>
                <a:cs typeface="Times New Roman"/>
                <a:sym typeface="Times New Roman"/>
              </a:rPr>
              <a:t>TranAD</a:t>
            </a:r>
            <a:r>
              <a:rPr lang="en-US" sz="2000" dirty="0">
                <a:latin typeface="Times New Roman"/>
                <a:ea typeface="Times New Roman"/>
                <a:cs typeface="Times New Roman"/>
                <a:sym typeface="Times New Roman"/>
              </a:rPr>
              <a:t>: Deep transformer networks for anomaly detection in multivariate time series data." </a:t>
            </a:r>
            <a:r>
              <a:rPr lang="en-US" sz="2000" dirty="0" err="1">
                <a:latin typeface="Times New Roman"/>
                <a:ea typeface="Times New Roman"/>
                <a:cs typeface="Times New Roman"/>
                <a:sym typeface="Times New Roman"/>
              </a:rPr>
              <a:t>arXiv</a:t>
            </a:r>
            <a:r>
              <a:rPr lang="en-US" sz="2000" dirty="0">
                <a:latin typeface="Times New Roman"/>
                <a:ea typeface="Times New Roman"/>
                <a:cs typeface="Times New Roman"/>
                <a:sym typeface="Times New Roman"/>
              </a:rPr>
              <a:t> preprint arXiv:2201.07284 (2022).</a:t>
            </a:r>
          </a:p>
          <a:p>
            <a:pPr marL="0" lvl="0" indent="0" algn="just" rtl="0">
              <a:lnSpc>
                <a:spcPct val="90000"/>
              </a:lnSpc>
              <a:spcBef>
                <a:spcPts val="0"/>
              </a:spcBef>
              <a:spcAft>
                <a:spcPts val="0"/>
              </a:spcAft>
              <a:buClr>
                <a:schemeClr val="dk1"/>
              </a:buClr>
              <a:buSzPts val="2400"/>
              <a:buNone/>
            </a:pPr>
            <a:endParaRPr sz="20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000" dirty="0">
                <a:latin typeface="Times New Roman"/>
                <a:ea typeface="Times New Roman"/>
                <a:cs typeface="Times New Roman"/>
                <a:sym typeface="Times New Roman"/>
              </a:rPr>
              <a:t>[2] Huang, </a:t>
            </a:r>
            <a:r>
              <a:rPr lang="en-US" sz="2000" dirty="0" err="1">
                <a:latin typeface="Times New Roman"/>
                <a:ea typeface="Times New Roman"/>
                <a:cs typeface="Times New Roman"/>
                <a:sym typeface="Times New Roman"/>
              </a:rPr>
              <a:t>Shaohan</a:t>
            </a:r>
            <a:r>
              <a:rPr lang="en-US" sz="2000" dirty="0">
                <a:latin typeface="Times New Roman"/>
                <a:ea typeface="Times New Roman"/>
                <a:cs typeface="Times New Roman"/>
                <a:sym typeface="Times New Roman"/>
              </a:rPr>
              <a:t>, et al. "</a:t>
            </a:r>
            <a:r>
              <a:rPr lang="en-US" sz="2000" dirty="0" err="1">
                <a:latin typeface="Times New Roman"/>
                <a:ea typeface="Times New Roman"/>
                <a:cs typeface="Times New Roman"/>
                <a:sym typeface="Times New Roman"/>
              </a:rPr>
              <a:t>Hitanomaly</a:t>
            </a:r>
            <a:r>
              <a:rPr lang="en-US" sz="2000" dirty="0">
                <a:latin typeface="Times New Roman"/>
                <a:ea typeface="Times New Roman"/>
                <a:cs typeface="Times New Roman"/>
                <a:sym typeface="Times New Roman"/>
              </a:rPr>
              <a:t>: Hierarchical transformers for anomaly detection in system log." IEEE transactions on network and service management 17.4 (2020): 2064-2076.</a:t>
            </a:r>
          </a:p>
          <a:p>
            <a:pPr marL="0" lvl="0" indent="0" algn="just" rtl="0">
              <a:lnSpc>
                <a:spcPct val="90000"/>
              </a:lnSpc>
              <a:spcBef>
                <a:spcPts val="1000"/>
              </a:spcBef>
              <a:spcAft>
                <a:spcPts val="0"/>
              </a:spcAft>
              <a:buClr>
                <a:schemeClr val="dk1"/>
              </a:buClr>
              <a:buSzPts val="2400"/>
              <a:buNone/>
            </a:pPr>
            <a:endParaRPr sz="20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000" dirty="0">
                <a:latin typeface="Times New Roman"/>
                <a:ea typeface="Times New Roman"/>
                <a:cs typeface="Times New Roman"/>
                <a:sym typeface="Times New Roman"/>
              </a:rPr>
              <a:t>[3] U. </a:t>
            </a:r>
            <a:r>
              <a:rPr lang="en-US" sz="2000" dirty="0" err="1">
                <a:latin typeface="Times New Roman"/>
                <a:ea typeface="Times New Roman"/>
                <a:cs typeface="Times New Roman"/>
                <a:sym typeface="Times New Roman"/>
              </a:rPr>
              <a:t>Ünal</a:t>
            </a:r>
            <a:r>
              <a:rPr lang="en-US" sz="2000" dirty="0">
                <a:latin typeface="Times New Roman"/>
                <a:ea typeface="Times New Roman"/>
                <a:cs typeface="Times New Roman"/>
                <a:sym typeface="Times New Roman"/>
              </a:rPr>
              <a:t> and H. </a:t>
            </a:r>
            <a:r>
              <a:rPr lang="en-US" sz="2000" dirty="0" err="1">
                <a:latin typeface="Times New Roman"/>
                <a:ea typeface="Times New Roman"/>
                <a:cs typeface="Times New Roman"/>
                <a:sym typeface="Times New Roman"/>
              </a:rPr>
              <a:t>Dağ</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AnomalyAdapters</a:t>
            </a:r>
            <a:r>
              <a:rPr lang="en-US" sz="2000" dirty="0">
                <a:latin typeface="Times New Roman"/>
                <a:ea typeface="Times New Roman"/>
                <a:cs typeface="Times New Roman"/>
                <a:sym typeface="Times New Roman"/>
              </a:rPr>
              <a:t>: Parameter-Efficient Multi-Anomaly Task Detection," in IEEE Access, vol. 10, pp. 5635-5646, 2022, </a:t>
            </a:r>
            <a:r>
              <a:rPr lang="en-US" sz="2000" dirty="0" err="1">
                <a:latin typeface="Times New Roman"/>
                <a:ea typeface="Times New Roman"/>
                <a:cs typeface="Times New Roman"/>
                <a:sym typeface="Times New Roman"/>
              </a:rPr>
              <a:t>doi</a:t>
            </a:r>
            <a:r>
              <a:rPr lang="en-US" sz="2000" dirty="0">
                <a:latin typeface="Times New Roman"/>
                <a:ea typeface="Times New Roman"/>
                <a:cs typeface="Times New Roman"/>
                <a:sym typeface="Times New Roman"/>
              </a:rPr>
              <a:t>: 10.1109/ACCESS.2022.3141161.</a:t>
            </a:r>
          </a:p>
          <a:p>
            <a:pPr marL="0" lvl="0" indent="0" algn="just" rtl="0">
              <a:lnSpc>
                <a:spcPct val="90000"/>
              </a:lnSpc>
              <a:spcBef>
                <a:spcPts val="1000"/>
              </a:spcBef>
              <a:spcAft>
                <a:spcPts val="0"/>
              </a:spcAft>
              <a:buClr>
                <a:schemeClr val="dk1"/>
              </a:buClr>
              <a:buSzPts val="2400"/>
              <a:buNone/>
            </a:pPr>
            <a:endParaRPr lang="en-IN" sz="2000" dirty="0"/>
          </a:p>
          <a:p>
            <a:pPr marL="0" lvl="0" indent="0" algn="just" rtl="0">
              <a:lnSpc>
                <a:spcPct val="90000"/>
              </a:lnSpc>
              <a:spcBef>
                <a:spcPts val="1000"/>
              </a:spcBef>
              <a:spcAft>
                <a:spcPts val="0"/>
              </a:spcAft>
              <a:buClr>
                <a:schemeClr val="dk1"/>
              </a:buClr>
              <a:buSzPts val="2400"/>
              <a:buNone/>
            </a:pPr>
            <a:r>
              <a:rPr lang="en-IN" sz="2000" dirty="0">
                <a:latin typeface="Times New Roman"/>
                <a:ea typeface="Times New Roman"/>
                <a:cs typeface="Times New Roman"/>
                <a:sym typeface="Times New Roman"/>
              </a:rPr>
              <a:t>[4] D. A. </a:t>
            </a:r>
            <a:r>
              <a:rPr lang="en-IN" sz="2000" dirty="0" err="1">
                <a:latin typeface="Times New Roman"/>
                <a:ea typeface="Times New Roman"/>
                <a:cs typeface="Times New Roman"/>
                <a:sym typeface="Times New Roman"/>
              </a:rPr>
              <a:t>Bhanage</a:t>
            </a:r>
            <a:r>
              <a:rPr lang="en-IN" sz="2000" dirty="0">
                <a:latin typeface="Times New Roman"/>
                <a:ea typeface="Times New Roman"/>
                <a:cs typeface="Times New Roman"/>
                <a:sym typeface="Times New Roman"/>
              </a:rPr>
              <a:t>, A. V. Pawar and K. Kotecha, "IT Infrastructure Anomaly Detection and Failure Handling: A Systematic Literature Review Focusing on Datasets, Log Preprocessing, Machine &amp; Deep Learning Approaches and Automated Tool," in IEEE Access, vol. 9, pp. 156392-156421, 2021, </a:t>
            </a:r>
            <a:r>
              <a:rPr lang="en-IN" sz="2000" dirty="0" err="1">
                <a:latin typeface="Times New Roman"/>
                <a:ea typeface="Times New Roman"/>
                <a:cs typeface="Times New Roman"/>
                <a:sym typeface="Times New Roman"/>
              </a:rPr>
              <a:t>doi</a:t>
            </a:r>
            <a:r>
              <a:rPr lang="en-IN" sz="2000" dirty="0">
                <a:latin typeface="Times New Roman"/>
                <a:ea typeface="Times New Roman"/>
                <a:cs typeface="Times New Roman"/>
                <a:sym typeface="Times New Roman"/>
              </a:rPr>
              <a:t>: 10.1109/ACCESS.2021.3128283.</a:t>
            </a:r>
            <a:endParaRPr lang="en-IN"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776654" y="950485"/>
            <a:ext cx="10515600" cy="5873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ct val="100000"/>
              <a:buFont typeface="Times New Roman"/>
              <a:buNone/>
            </a:pPr>
            <a:r>
              <a:rPr lang="en-US" sz="4400" dirty="0">
                <a:latin typeface="Times New Roman"/>
                <a:ea typeface="Times New Roman"/>
                <a:cs typeface="Times New Roman"/>
                <a:sym typeface="Times New Roman"/>
              </a:rPr>
              <a:t>REFERENCES</a:t>
            </a:r>
            <a:endParaRPr sz="4400" dirty="0"/>
          </a:p>
        </p:txBody>
      </p:sp>
      <p:sp>
        <p:nvSpPr>
          <p:cNvPr id="194" name="Google Shape;194;p26"/>
          <p:cNvSpPr txBox="1">
            <a:spLocks noGrp="1"/>
          </p:cNvSpPr>
          <p:nvPr>
            <p:ph idx="1"/>
          </p:nvPr>
        </p:nvSpPr>
        <p:spPr>
          <a:xfrm>
            <a:off x="438150" y="2277208"/>
            <a:ext cx="11315700" cy="4151807"/>
          </a:xfrm>
          <a:prstGeom prst="rect">
            <a:avLst/>
          </a:prstGeom>
          <a:no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2400"/>
              <a:buNone/>
            </a:pPr>
            <a:r>
              <a:rPr lang="en-US" sz="2000" dirty="0">
                <a:latin typeface="Times New Roman"/>
                <a:ea typeface="Times New Roman"/>
                <a:cs typeface="Times New Roman"/>
                <a:sym typeface="Times New Roman"/>
              </a:rPr>
              <a:t>[5] M. </a:t>
            </a:r>
            <a:r>
              <a:rPr lang="en-US" sz="2000" dirty="0" err="1">
                <a:latin typeface="Times New Roman"/>
                <a:ea typeface="Times New Roman"/>
                <a:cs typeface="Times New Roman"/>
                <a:sym typeface="Times New Roman"/>
              </a:rPr>
              <a:t>Fält</a:t>
            </a:r>
            <a:r>
              <a:rPr lang="en-US" sz="2000" dirty="0">
                <a:latin typeface="Times New Roman"/>
                <a:ea typeface="Times New Roman"/>
                <a:cs typeface="Times New Roman"/>
                <a:sym typeface="Times New Roman"/>
              </a:rPr>
              <a:t>, S. </a:t>
            </a:r>
            <a:r>
              <a:rPr lang="en-US" sz="2000" dirty="0" err="1">
                <a:latin typeface="Times New Roman"/>
                <a:ea typeface="Times New Roman"/>
                <a:cs typeface="Times New Roman"/>
                <a:sym typeface="Times New Roman"/>
              </a:rPr>
              <a:t>Forsström</a:t>
            </a:r>
            <a:r>
              <a:rPr lang="en-US" sz="2000" dirty="0">
                <a:latin typeface="Times New Roman"/>
                <a:ea typeface="Times New Roman"/>
                <a:cs typeface="Times New Roman"/>
                <a:sym typeface="Times New Roman"/>
              </a:rPr>
              <a:t> and T. Zhang, "Machine Learning Based Anomaly Detection of Log Files Using Ensemble Learning and Self-Attention," 2021 5th International Conference on System Reliability and Safety (ICSRS), 2021, pp. 209-215, </a:t>
            </a:r>
            <a:r>
              <a:rPr lang="en-US" sz="2000" dirty="0" err="1">
                <a:latin typeface="Times New Roman"/>
                <a:ea typeface="Times New Roman"/>
                <a:cs typeface="Times New Roman"/>
                <a:sym typeface="Times New Roman"/>
              </a:rPr>
              <a:t>doi</a:t>
            </a:r>
            <a:r>
              <a:rPr lang="en-US" sz="2000" dirty="0">
                <a:latin typeface="Times New Roman"/>
                <a:ea typeface="Times New Roman"/>
                <a:cs typeface="Times New Roman"/>
                <a:sym typeface="Times New Roman"/>
              </a:rPr>
              <a:t>: 10.1109/ICSRS53853.2021.9660694.</a:t>
            </a:r>
          </a:p>
          <a:p>
            <a:pPr marL="0" lvl="0" indent="0" algn="just" rtl="0">
              <a:lnSpc>
                <a:spcPct val="90000"/>
              </a:lnSpc>
              <a:spcBef>
                <a:spcPts val="0"/>
              </a:spcBef>
              <a:spcAft>
                <a:spcPts val="0"/>
              </a:spcAft>
              <a:buClr>
                <a:schemeClr val="dk1"/>
              </a:buClr>
              <a:buSzPts val="2400"/>
              <a:buNone/>
            </a:pPr>
            <a:endParaRPr sz="20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000" dirty="0">
                <a:latin typeface="Times New Roman"/>
                <a:ea typeface="Times New Roman"/>
                <a:cs typeface="Times New Roman"/>
                <a:sym typeface="Times New Roman"/>
              </a:rPr>
              <a:t>[6] </a:t>
            </a:r>
            <a:r>
              <a:rPr lang="en-US" sz="2000" dirty="0" err="1">
                <a:latin typeface="Times New Roman"/>
                <a:ea typeface="Times New Roman"/>
                <a:cs typeface="Times New Roman"/>
                <a:sym typeface="Times New Roman"/>
              </a:rPr>
              <a:t>Hammargren</a:t>
            </a:r>
            <a:r>
              <a:rPr lang="en-US" sz="2000" dirty="0">
                <a:latin typeface="Times New Roman"/>
                <a:ea typeface="Times New Roman"/>
                <a:cs typeface="Times New Roman"/>
                <a:sym typeface="Times New Roman"/>
              </a:rPr>
              <a:t>, Lina, and Wei Wu. "Sequential Anomaly Detection for Log Data Using Deep Learning." (2021).</a:t>
            </a:r>
          </a:p>
          <a:p>
            <a:pPr marL="0" lvl="0" indent="0" algn="just" rtl="0">
              <a:lnSpc>
                <a:spcPct val="90000"/>
              </a:lnSpc>
              <a:spcBef>
                <a:spcPts val="1000"/>
              </a:spcBef>
              <a:spcAft>
                <a:spcPts val="0"/>
              </a:spcAft>
              <a:buClr>
                <a:schemeClr val="dk1"/>
              </a:buClr>
              <a:buSzPts val="2400"/>
              <a:buNone/>
            </a:pPr>
            <a:endParaRPr sz="20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000" dirty="0">
                <a:latin typeface="Times New Roman"/>
                <a:ea typeface="Times New Roman"/>
                <a:cs typeface="Times New Roman"/>
                <a:sym typeface="Times New Roman"/>
              </a:rPr>
              <a:t>[7] Lee, </a:t>
            </a:r>
            <a:r>
              <a:rPr lang="en-US" sz="2000" dirty="0" err="1">
                <a:latin typeface="Times New Roman"/>
                <a:ea typeface="Times New Roman"/>
                <a:cs typeface="Times New Roman"/>
                <a:sym typeface="Times New Roman"/>
              </a:rPr>
              <a:t>Yukyung</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Jina</a:t>
            </a:r>
            <a:r>
              <a:rPr lang="en-US" sz="2000" dirty="0">
                <a:latin typeface="Times New Roman"/>
                <a:ea typeface="Times New Roman"/>
                <a:cs typeface="Times New Roman"/>
                <a:sym typeface="Times New Roman"/>
              </a:rPr>
              <a:t> Kim, and </a:t>
            </a:r>
            <a:r>
              <a:rPr lang="en-US" sz="2000" dirty="0" err="1">
                <a:latin typeface="Times New Roman"/>
                <a:ea typeface="Times New Roman"/>
                <a:cs typeface="Times New Roman"/>
                <a:sym typeface="Times New Roman"/>
              </a:rPr>
              <a:t>Pilsung</a:t>
            </a:r>
            <a:r>
              <a:rPr lang="en-US" sz="2000" dirty="0">
                <a:latin typeface="Times New Roman"/>
                <a:ea typeface="Times New Roman"/>
                <a:cs typeface="Times New Roman"/>
                <a:sym typeface="Times New Roman"/>
              </a:rPr>
              <a:t> Kang. "</a:t>
            </a:r>
            <a:r>
              <a:rPr lang="en-US" sz="2000" dirty="0" err="1">
                <a:latin typeface="Times New Roman"/>
                <a:ea typeface="Times New Roman"/>
                <a:cs typeface="Times New Roman"/>
                <a:sym typeface="Times New Roman"/>
              </a:rPr>
              <a:t>LAnoBERT</a:t>
            </a:r>
            <a:r>
              <a:rPr lang="en-US" sz="2000" dirty="0">
                <a:latin typeface="Times New Roman"/>
                <a:ea typeface="Times New Roman"/>
                <a:cs typeface="Times New Roman"/>
                <a:sym typeface="Times New Roman"/>
              </a:rPr>
              <a:t>: System Log Anomaly Detection based on BERT Masked Language Model." </a:t>
            </a:r>
            <a:r>
              <a:rPr lang="en-US" sz="2000" dirty="0" err="1">
                <a:latin typeface="Times New Roman"/>
                <a:ea typeface="Times New Roman"/>
                <a:cs typeface="Times New Roman"/>
                <a:sym typeface="Times New Roman"/>
              </a:rPr>
              <a:t>arXiv</a:t>
            </a:r>
            <a:r>
              <a:rPr lang="en-US" sz="2000" dirty="0">
                <a:latin typeface="Times New Roman"/>
                <a:ea typeface="Times New Roman"/>
                <a:cs typeface="Times New Roman"/>
                <a:sym typeface="Times New Roman"/>
              </a:rPr>
              <a:t> preprint arXiv:2111.09564 (2021).</a:t>
            </a:r>
          </a:p>
          <a:p>
            <a:pPr marL="0" lvl="0" indent="0" algn="just" rtl="0">
              <a:lnSpc>
                <a:spcPct val="90000"/>
              </a:lnSpc>
              <a:spcBef>
                <a:spcPts val="1000"/>
              </a:spcBef>
              <a:spcAft>
                <a:spcPts val="0"/>
              </a:spcAft>
              <a:buClr>
                <a:schemeClr val="dk1"/>
              </a:buClr>
              <a:buSzPts val="2400"/>
              <a:buNone/>
            </a:pPr>
            <a:endParaRPr sz="20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000" dirty="0">
                <a:latin typeface="Times New Roman"/>
                <a:ea typeface="Times New Roman"/>
                <a:cs typeface="Times New Roman"/>
                <a:sym typeface="Times New Roman"/>
              </a:rPr>
              <a:t>[8] Guo, </a:t>
            </a:r>
            <a:r>
              <a:rPr lang="en-US" sz="2000" dirty="0" err="1">
                <a:latin typeface="Times New Roman"/>
                <a:ea typeface="Times New Roman"/>
                <a:cs typeface="Times New Roman"/>
                <a:sym typeface="Times New Roman"/>
              </a:rPr>
              <a:t>Hongcheng</a:t>
            </a:r>
            <a:r>
              <a:rPr lang="en-US" sz="2000" dirty="0">
                <a:latin typeface="Times New Roman"/>
                <a:ea typeface="Times New Roman"/>
                <a:cs typeface="Times New Roman"/>
                <a:sym typeface="Times New Roman"/>
              </a:rPr>
              <a:t>, et al. "</a:t>
            </a:r>
            <a:r>
              <a:rPr lang="en-US" sz="2000" dirty="0" err="1">
                <a:latin typeface="Times New Roman"/>
                <a:ea typeface="Times New Roman"/>
                <a:cs typeface="Times New Roman"/>
                <a:sym typeface="Times New Roman"/>
              </a:rPr>
              <a:t>TransLog</a:t>
            </a:r>
            <a:r>
              <a:rPr lang="en-US" sz="2000" dirty="0">
                <a:latin typeface="Times New Roman"/>
                <a:ea typeface="Times New Roman"/>
                <a:cs typeface="Times New Roman"/>
                <a:sym typeface="Times New Roman"/>
              </a:rPr>
              <a:t>: A Unified Transformer-based Framework for Log Anomaly Detection." </a:t>
            </a:r>
            <a:r>
              <a:rPr lang="en-US" sz="2000" dirty="0" err="1">
                <a:latin typeface="Times New Roman"/>
                <a:ea typeface="Times New Roman"/>
                <a:cs typeface="Times New Roman"/>
                <a:sym typeface="Times New Roman"/>
              </a:rPr>
              <a:t>arXiv</a:t>
            </a:r>
            <a:r>
              <a:rPr lang="en-US" sz="2000" dirty="0">
                <a:latin typeface="Times New Roman"/>
                <a:ea typeface="Times New Roman"/>
                <a:cs typeface="Times New Roman"/>
                <a:sym typeface="Times New Roman"/>
              </a:rPr>
              <a:t> preprint arXiv:2201.00016 (2021).</a:t>
            </a:r>
            <a:endParaRPr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Heart 2">
            <a:extLst>
              <a:ext uri="{FF2B5EF4-FFF2-40B4-BE49-F238E27FC236}">
                <a16:creationId xmlns:a16="http://schemas.microsoft.com/office/drawing/2014/main" id="{E968A5DD-C9B4-ACDC-2031-B857DF6C74BC}"/>
              </a:ext>
            </a:extLst>
          </p:cNvPr>
          <p:cNvSpPr/>
          <p:nvPr/>
        </p:nvSpPr>
        <p:spPr>
          <a:xfrm>
            <a:off x="3716481" y="1049482"/>
            <a:ext cx="4759036" cy="4759036"/>
          </a:xfrm>
          <a:prstGeom prst="heart">
            <a:avLst/>
          </a:prstGeom>
          <a:ln w="28575">
            <a:solidFill>
              <a:srgbClr val="FFFF00"/>
            </a:solidFill>
            <a:prstDash val="sysDot"/>
          </a:ln>
          <a:effectLst>
            <a:glow rad="228600">
              <a:schemeClr val="accent4">
                <a:satMod val="175000"/>
                <a:alpha val="40000"/>
              </a:schemeClr>
            </a:glow>
            <a:outerShdw blurRad="40000" dist="230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Google Shape;145;p23">
            <a:extLst>
              <a:ext uri="{FF2B5EF4-FFF2-40B4-BE49-F238E27FC236}">
                <a16:creationId xmlns:a16="http://schemas.microsoft.com/office/drawing/2014/main" id="{42939F68-30DF-78F4-A1AC-F71225985205}"/>
              </a:ext>
            </a:extLst>
          </p:cNvPr>
          <p:cNvSpPr txBox="1">
            <a:spLocks/>
          </p:cNvSpPr>
          <p:nvPr/>
        </p:nvSpPr>
        <p:spPr>
          <a:xfrm>
            <a:off x="4847445" y="2571374"/>
            <a:ext cx="2497107" cy="1715252"/>
          </a:xfrm>
          <a:prstGeom prst="rect">
            <a:avLst/>
          </a:prstGeom>
          <a:noFill/>
          <a:ln>
            <a:noFill/>
          </a:ln>
        </p:spPr>
        <p:txBody>
          <a:bodyPr spcFirstLastPara="1" wrap="square" lIns="91425" tIns="45700" rIns="91425" bIns="45700" anchor="ctr" anchorCtr="0">
            <a:normAutofit fontScale="97500"/>
            <a:scene3d>
              <a:camera prst="orthographicFront"/>
              <a:lightRig rig="threePt" dir="t"/>
            </a:scene3d>
            <a:sp3d extrusionH="57150">
              <a:bevelT w="38100" h="38100" prst="angle"/>
            </a:sp3d>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4400"/>
              <a:buFont typeface="Times New Roman"/>
              <a:buNone/>
            </a:pPr>
            <a:r>
              <a:rPr 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a:cs typeface="Times New Roman"/>
              </a:rPr>
              <a:t>Thank</a:t>
            </a:r>
          </a:p>
          <a:p>
            <a:pPr algn="ctr">
              <a:buSzPts val="4400"/>
              <a:buFont typeface="Times New Roman"/>
              <a:buNone/>
            </a:pPr>
            <a:r>
              <a:rPr 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a:cs typeface="Times New Roman"/>
              </a:rPr>
              <a:t>You </a:t>
            </a:r>
          </a:p>
        </p:txBody>
      </p:sp>
    </p:spTree>
    <p:extLst>
      <p:ext uri="{BB962C8B-B14F-4D97-AF65-F5344CB8AC3E}">
        <p14:creationId xmlns:p14="http://schemas.microsoft.com/office/powerpoint/2010/main" val="181200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9;p17">
            <a:extLst>
              <a:ext uri="{FF2B5EF4-FFF2-40B4-BE49-F238E27FC236}">
                <a16:creationId xmlns:a16="http://schemas.microsoft.com/office/drawing/2014/main" id="{C31A0B7C-BE23-729A-3C4A-7F3E13525587}"/>
              </a:ext>
            </a:extLst>
          </p:cNvPr>
          <p:cNvSpPr txBox="1">
            <a:spLocks noGrp="1"/>
          </p:cNvSpPr>
          <p:nvPr>
            <p:ph type="title"/>
          </p:nvPr>
        </p:nvSpPr>
        <p:spPr>
          <a:xfrm>
            <a:off x="838196" y="94415"/>
            <a:ext cx="10515600" cy="54742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1198B938-F715-9BC9-5574-9FA187CE6DA5}"/>
              </a:ext>
            </a:extLst>
          </p:cNvPr>
          <p:cNvGraphicFramePr>
            <a:graphicFrameLocks noGrp="1"/>
          </p:cNvGraphicFramePr>
          <p:nvPr>
            <p:extLst>
              <p:ext uri="{D42A27DB-BD31-4B8C-83A1-F6EECF244321}">
                <p14:modId xmlns:p14="http://schemas.microsoft.com/office/powerpoint/2010/main" val="3657269030"/>
              </p:ext>
            </p:extLst>
          </p:nvPr>
        </p:nvGraphicFramePr>
        <p:xfrm>
          <a:off x="224112" y="711350"/>
          <a:ext cx="11743775" cy="3147647"/>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3231912911"/>
                    </a:ext>
                  </a:extLst>
                </a:gridCol>
                <a:gridCol w="1404466">
                  <a:extLst>
                    <a:ext uri="{9D8B030D-6E8A-4147-A177-3AD203B41FA5}">
                      <a16:colId xmlns:a16="http://schemas.microsoft.com/office/drawing/2014/main" val="1072385679"/>
                    </a:ext>
                  </a:extLst>
                </a:gridCol>
                <a:gridCol w="1136073">
                  <a:extLst>
                    <a:ext uri="{9D8B030D-6E8A-4147-A177-3AD203B41FA5}">
                      <a16:colId xmlns:a16="http://schemas.microsoft.com/office/drawing/2014/main" val="2109121013"/>
                    </a:ext>
                  </a:extLst>
                </a:gridCol>
                <a:gridCol w="2788636">
                  <a:extLst>
                    <a:ext uri="{9D8B030D-6E8A-4147-A177-3AD203B41FA5}">
                      <a16:colId xmlns:a16="http://schemas.microsoft.com/office/drawing/2014/main" val="4041738198"/>
                    </a:ext>
                  </a:extLst>
                </a:gridCol>
                <a:gridCol w="2346782">
                  <a:extLst>
                    <a:ext uri="{9D8B030D-6E8A-4147-A177-3AD203B41FA5}">
                      <a16:colId xmlns:a16="http://schemas.microsoft.com/office/drawing/2014/main" val="3938356901"/>
                    </a:ext>
                  </a:extLst>
                </a:gridCol>
                <a:gridCol w="2516918">
                  <a:extLst>
                    <a:ext uri="{9D8B030D-6E8A-4147-A177-3AD203B41FA5}">
                      <a16:colId xmlns:a16="http://schemas.microsoft.com/office/drawing/2014/main" val="2823553758"/>
                    </a:ext>
                  </a:extLst>
                </a:gridCol>
              </a:tblGrid>
              <a:tr h="351675">
                <a:tc>
                  <a:txBody>
                    <a:bodyPr/>
                    <a:lstStyle/>
                    <a:p>
                      <a:pPr marL="0" marR="0" lvl="0" indent="0" algn="ctr" rtl="0">
                        <a:lnSpc>
                          <a:spcPct val="115000"/>
                        </a:lnSpc>
                        <a:spcBef>
                          <a:spcPts val="0"/>
                        </a:spcBef>
                        <a:spcAft>
                          <a:spcPts val="0"/>
                        </a:spcAft>
                        <a:buNone/>
                      </a:pPr>
                      <a:r>
                        <a:rPr lang="en-US" sz="1600" b="0" u="none" strike="noStrike" cap="none">
                          <a:solidFill>
                            <a:schemeClr val="dk1"/>
                          </a:solidFill>
                          <a:latin typeface="Times New Roman" panose="02020603050405020304" pitchFamily="18" charset="0"/>
                          <a:ea typeface="Calibri"/>
                          <a:cs typeface="Times New Roman" panose="02020603050405020304" pitchFamily="18" charset="0"/>
                          <a:sym typeface="Calibri"/>
                        </a:rPr>
                        <a:t>Title (year)</a:t>
                      </a:r>
                      <a:endParaRPr sz="1600" b="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600" b="0" u="none" strike="noStrike" cap="none">
                          <a:solidFill>
                            <a:schemeClr val="dk1"/>
                          </a:solidFill>
                          <a:latin typeface="Times New Roman" panose="02020603050405020304" pitchFamily="18" charset="0"/>
                          <a:ea typeface="Calibri"/>
                          <a:cs typeface="Times New Roman" panose="02020603050405020304" pitchFamily="18" charset="0"/>
                          <a:sym typeface="Calibri"/>
                        </a:rPr>
                        <a:t>Authors</a:t>
                      </a:r>
                      <a:endParaRPr sz="1600" b="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600" b="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Dataset</a:t>
                      </a:r>
                      <a:endParaRPr sz="1600" b="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600" b="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Methodology</a:t>
                      </a:r>
                      <a:endParaRPr sz="1600" b="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600" b="0" u="none" strike="noStrike" cap="none">
                          <a:solidFill>
                            <a:schemeClr val="dk1"/>
                          </a:solidFill>
                          <a:latin typeface="Times New Roman" panose="02020603050405020304" pitchFamily="18" charset="0"/>
                          <a:ea typeface="Calibri"/>
                          <a:cs typeface="Times New Roman" panose="02020603050405020304" pitchFamily="18" charset="0"/>
                          <a:sym typeface="Calibri"/>
                        </a:rPr>
                        <a:t>Findings</a:t>
                      </a:r>
                      <a:endParaRPr sz="1600" b="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600" b="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Improvements done/needed</a:t>
                      </a:r>
                      <a:endParaRPr sz="1600" b="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68575" marR="6857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1605543"/>
                  </a:ext>
                </a:extLst>
              </a:tr>
              <a:tr h="2795972">
                <a:tc>
                  <a:txBody>
                    <a:bodyPr/>
                    <a:lstStyle/>
                    <a:p>
                      <a:pPr marL="0" lvl="0" indent="0" algn="ctr" rtl="0">
                        <a:lnSpc>
                          <a:spcPct val="115000"/>
                        </a:lnSpc>
                        <a:spcBef>
                          <a:spcPts val="1200"/>
                        </a:spcBef>
                        <a:spcAft>
                          <a:spcPts val="0"/>
                        </a:spcAft>
                        <a:buNone/>
                      </a:pPr>
                      <a:r>
                        <a:rPr lang="en-US" sz="1200" b="1" dirty="0">
                          <a:solidFill>
                            <a:schemeClr val="tx1"/>
                          </a:solidFill>
                          <a:latin typeface="Times New Roman" panose="02020603050405020304" pitchFamily="18" charset="0"/>
                          <a:cs typeface="Times New Roman" panose="02020603050405020304" pitchFamily="18" charset="0"/>
                        </a:rPr>
                        <a:t>Hit Anomaly: Hierarchical Transformers for Anomaly Detection in System Log (2020)</a:t>
                      </a:r>
                      <a:endParaRPr sz="1200" b="1" dirty="0">
                        <a:solidFill>
                          <a:schemeClr val="tx1"/>
                        </a:solidFill>
                        <a:latin typeface="Times New Roman" panose="02020603050405020304" pitchFamily="18" charset="0"/>
                        <a:cs typeface="Times New Roman" panose="02020603050405020304" pitchFamily="18" charset="0"/>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lvl="0" indent="0" algn="ctr" rtl="0">
                        <a:lnSpc>
                          <a:spcPct val="115000"/>
                        </a:lnSpc>
                        <a:spcBef>
                          <a:spcPts val="1200"/>
                        </a:spcBef>
                        <a:spcAft>
                          <a:spcPts val="0"/>
                        </a:spcAft>
                        <a:buNone/>
                      </a:pPr>
                      <a:r>
                        <a:rPr lang="en-US" sz="1200" b="0" dirty="0" err="1">
                          <a:solidFill>
                            <a:schemeClr val="tx1"/>
                          </a:solidFill>
                          <a:latin typeface="Times New Roman" panose="02020603050405020304" pitchFamily="18" charset="0"/>
                          <a:cs typeface="Times New Roman" panose="02020603050405020304" pitchFamily="18" charset="0"/>
                        </a:rPr>
                        <a:t>Shaohan</a:t>
                      </a:r>
                      <a:r>
                        <a:rPr lang="en-US" sz="1200" b="0" dirty="0">
                          <a:solidFill>
                            <a:schemeClr val="tx1"/>
                          </a:solidFill>
                          <a:latin typeface="Times New Roman" panose="02020603050405020304" pitchFamily="18" charset="0"/>
                          <a:cs typeface="Times New Roman" panose="02020603050405020304" pitchFamily="18" charset="0"/>
                        </a:rPr>
                        <a:t> Huang, Yi Liu, Carol Fung, Rong He, </a:t>
                      </a:r>
                      <a:r>
                        <a:rPr lang="en-US" sz="1200" b="0" dirty="0" err="1">
                          <a:solidFill>
                            <a:schemeClr val="tx1"/>
                          </a:solidFill>
                          <a:latin typeface="Times New Roman" panose="02020603050405020304" pitchFamily="18" charset="0"/>
                          <a:cs typeface="Times New Roman" panose="02020603050405020304" pitchFamily="18" charset="0"/>
                        </a:rPr>
                        <a:t>Yining</a:t>
                      </a:r>
                      <a:r>
                        <a:rPr lang="en-US" sz="1200" b="0" dirty="0">
                          <a:solidFill>
                            <a:schemeClr val="tx1"/>
                          </a:solidFill>
                          <a:latin typeface="Times New Roman" panose="02020603050405020304" pitchFamily="18" charset="0"/>
                          <a:cs typeface="Times New Roman" panose="02020603050405020304" pitchFamily="18" charset="0"/>
                        </a:rPr>
                        <a:t> Zhao, </a:t>
                      </a:r>
                      <a:r>
                        <a:rPr lang="en-US" sz="1200" b="0" dirty="0" err="1">
                          <a:solidFill>
                            <a:schemeClr val="tx1"/>
                          </a:solidFill>
                          <a:latin typeface="Times New Roman" panose="02020603050405020304" pitchFamily="18" charset="0"/>
                          <a:cs typeface="Times New Roman" panose="02020603050405020304" pitchFamily="18" charset="0"/>
                        </a:rPr>
                        <a:t>Hailong</a:t>
                      </a:r>
                      <a:r>
                        <a:rPr lang="en-US" sz="1200" b="0" dirty="0">
                          <a:solidFill>
                            <a:schemeClr val="tx1"/>
                          </a:solidFill>
                          <a:latin typeface="Times New Roman" panose="02020603050405020304" pitchFamily="18" charset="0"/>
                          <a:cs typeface="Times New Roman" panose="02020603050405020304" pitchFamily="18" charset="0"/>
                        </a:rPr>
                        <a:t> Yang and </a:t>
                      </a:r>
                      <a:r>
                        <a:rPr lang="en-US" sz="1200" b="0" dirty="0" err="1">
                          <a:solidFill>
                            <a:schemeClr val="tx1"/>
                          </a:solidFill>
                          <a:latin typeface="Times New Roman" panose="02020603050405020304" pitchFamily="18" charset="0"/>
                          <a:cs typeface="Times New Roman" panose="02020603050405020304" pitchFamily="18" charset="0"/>
                        </a:rPr>
                        <a:t>Zhongzhi</a:t>
                      </a:r>
                      <a:r>
                        <a:rPr lang="en-US" sz="1200" b="0" dirty="0">
                          <a:solidFill>
                            <a:schemeClr val="tx1"/>
                          </a:solidFill>
                          <a:latin typeface="Times New Roman" panose="02020603050405020304" pitchFamily="18" charset="0"/>
                          <a:cs typeface="Times New Roman" panose="02020603050405020304" pitchFamily="18" charset="0"/>
                        </a:rPr>
                        <a:t> Luan</a:t>
                      </a:r>
                      <a:endParaRPr sz="1200" b="0" dirty="0">
                        <a:solidFill>
                          <a:schemeClr val="tx1"/>
                        </a:solidFill>
                        <a:latin typeface="Times New Roman" panose="02020603050405020304" pitchFamily="18" charset="0"/>
                        <a:cs typeface="Times New Roman" panose="02020603050405020304" pitchFamily="18" charset="0"/>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228600" lvl="0" indent="-228600" algn="l" rtl="0">
                        <a:lnSpc>
                          <a:spcPct val="115000"/>
                        </a:lnSpc>
                        <a:spcBef>
                          <a:spcPts val="500"/>
                        </a:spcBef>
                        <a:spcAft>
                          <a:spcPts val="0"/>
                        </a:spcAft>
                        <a:buFont typeface="Arial" panose="020B0604020202020204" pitchFamily="34" charset="0"/>
                        <a:buChar char="•"/>
                      </a:pPr>
                      <a:r>
                        <a:rPr lang="en-US" sz="1200" b="0" dirty="0">
                          <a:solidFill>
                            <a:schemeClr val="tx1"/>
                          </a:solidFill>
                          <a:latin typeface="Times New Roman" panose="02020603050405020304" pitchFamily="18" charset="0"/>
                          <a:cs typeface="Times New Roman" panose="02020603050405020304" pitchFamily="18" charset="0"/>
                        </a:rPr>
                        <a:t>HDFS</a:t>
                      </a:r>
                      <a:endParaRPr sz="1200" b="0" dirty="0">
                        <a:solidFill>
                          <a:schemeClr val="tx1"/>
                        </a:solidFill>
                        <a:latin typeface="Times New Roman" panose="02020603050405020304" pitchFamily="18" charset="0"/>
                        <a:cs typeface="Times New Roman" panose="02020603050405020304" pitchFamily="18" charset="0"/>
                      </a:endParaRPr>
                    </a:p>
                    <a:p>
                      <a:pPr marL="228600" lvl="0" indent="-228600" algn="l" rtl="0">
                        <a:lnSpc>
                          <a:spcPct val="115000"/>
                        </a:lnSpc>
                        <a:spcBef>
                          <a:spcPts val="500"/>
                        </a:spcBef>
                        <a:spcAft>
                          <a:spcPts val="0"/>
                        </a:spcAft>
                        <a:buFont typeface="Arial" panose="020B0604020202020204" pitchFamily="34" charset="0"/>
                        <a:buChar char="•"/>
                      </a:pPr>
                      <a:r>
                        <a:rPr lang="en-US" sz="1200" b="0" dirty="0">
                          <a:solidFill>
                            <a:schemeClr val="tx1"/>
                          </a:solidFill>
                          <a:latin typeface="Times New Roman" panose="02020603050405020304" pitchFamily="18" charset="0"/>
                          <a:cs typeface="Times New Roman" panose="02020603050405020304" pitchFamily="18" charset="0"/>
                        </a:rPr>
                        <a:t>BGL dataset</a:t>
                      </a:r>
                      <a:endParaRPr sz="1200" b="0" dirty="0">
                        <a:solidFill>
                          <a:schemeClr val="tx1"/>
                        </a:solidFill>
                        <a:latin typeface="Times New Roman" panose="02020603050405020304" pitchFamily="18" charset="0"/>
                        <a:cs typeface="Times New Roman" panose="02020603050405020304" pitchFamily="18" charset="0"/>
                      </a:endParaRPr>
                    </a:p>
                    <a:p>
                      <a:pPr marL="228600" lvl="0" indent="-228600" algn="l" rtl="0">
                        <a:lnSpc>
                          <a:spcPct val="115000"/>
                        </a:lnSpc>
                        <a:spcBef>
                          <a:spcPts val="500"/>
                        </a:spcBef>
                        <a:spcAft>
                          <a:spcPts val="0"/>
                        </a:spcAft>
                        <a:buFont typeface="Arial" panose="020B0604020202020204" pitchFamily="34" charset="0"/>
                        <a:buChar char="•"/>
                      </a:pPr>
                      <a:r>
                        <a:rPr lang="en-US" sz="1200" b="0" dirty="0">
                          <a:solidFill>
                            <a:schemeClr val="tx1"/>
                          </a:solidFill>
                          <a:latin typeface="Times New Roman" panose="02020603050405020304" pitchFamily="18" charset="0"/>
                          <a:cs typeface="Times New Roman" panose="02020603050405020304" pitchFamily="18" charset="0"/>
                        </a:rPr>
                        <a:t>OpenStack dataset</a:t>
                      </a:r>
                      <a:endParaRPr sz="1200" b="0" dirty="0">
                        <a:solidFill>
                          <a:schemeClr val="tx1"/>
                        </a:solidFill>
                        <a:latin typeface="Times New Roman" panose="02020603050405020304" pitchFamily="18" charset="0"/>
                        <a:cs typeface="Times New Roman" panose="02020603050405020304" pitchFamily="18" charset="0"/>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Hit-Anomaly has three main components: log sequence encoder, parameter values encoder, and attention-based classification. After log sequence encoding and parameter value encoding, </a:t>
                      </a:r>
                      <a:r>
                        <a:rPr lang="en-US" sz="1200" b="0" dirty="0" err="1">
                          <a:solidFill>
                            <a:schemeClr val="tx1"/>
                          </a:solidFill>
                          <a:latin typeface="Times New Roman" panose="02020603050405020304" pitchFamily="18" charset="0"/>
                          <a:cs typeface="Times New Roman" panose="02020603050405020304" pitchFamily="18" charset="0"/>
                        </a:rPr>
                        <a:t>HitAnomaly</a:t>
                      </a:r>
                      <a:r>
                        <a:rPr lang="en-US" sz="1200" b="0" dirty="0">
                          <a:solidFill>
                            <a:schemeClr val="tx1"/>
                          </a:solidFill>
                          <a:latin typeface="Times New Roman" panose="02020603050405020304" pitchFamily="18" charset="0"/>
                          <a:cs typeface="Times New Roman" panose="02020603050405020304" pitchFamily="18" charset="0"/>
                        </a:rPr>
                        <a:t> leverages the attention-based structure to classify anomalous logs, which can learn to assign various degrees of importance to log sequences or parameters.</a:t>
                      </a:r>
                      <a:endParaRPr sz="1200" b="0" dirty="0">
                        <a:solidFill>
                          <a:schemeClr val="tx1"/>
                        </a:solidFill>
                        <a:latin typeface="Times New Roman" panose="02020603050405020304" pitchFamily="18" charset="0"/>
                        <a:cs typeface="Times New Roman" panose="02020603050405020304" pitchFamily="18" charset="0"/>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In general, the precision of </a:t>
                      </a:r>
                      <a:r>
                        <a:rPr lang="en-US" sz="1200" b="0" dirty="0" err="1">
                          <a:solidFill>
                            <a:schemeClr val="tx1"/>
                          </a:solidFill>
                          <a:latin typeface="Times New Roman" panose="02020603050405020304" pitchFamily="18" charset="0"/>
                          <a:cs typeface="Times New Roman" panose="02020603050405020304" pitchFamily="18" charset="0"/>
                        </a:rPr>
                        <a:t>HitAnomaly</a:t>
                      </a:r>
                      <a:r>
                        <a:rPr lang="en-US" sz="1200" b="0" dirty="0">
                          <a:solidFill>
                            <a:schemeClr val="tx1"/>
                          </a:solidFill>
                          <a:latin typeface="Times New Roman" panose="02020603050405020304" pitchFamily="18" charset="0"/>
                          <a:cs typeface="Times New Roman" panose="02020603050405020304" pitchFamily="18" charset="0"/>
                        </a:rPr>
                        <a:t> is fairly stable with respect to different window sizes or the number of layers. Compared to the original </a:t>
                      </a:r>
                      <a:r>
                        <a:rPr lang="en-US" sz="1200" b="0" dirty="0" err="1">
                          <a:solidFill>
                            <a:schemeClr val="tx1"/>
                          </a:solidFill>
                          <a:latin typeface="Times New Roman" panose="02020603050405020304" pitchFamily="18" charset="0"/>
                          <a:cs typeface="Times New Roman" panose="02020603050405020304" pitchFamily="18" charset="0"/>
                        </a:rPr>
                        <a:t>HitAnomaly</a:t>
                      </a:r>
                      <a:r>
                        <a:rPr lang="en-US" sz="1200" b="0" dirty="0">
                          <a:solidFill>
                            <a:schemeClr val="tx1"/>
                          </a:solidFill>
                          <a:latin typeface="Times New Roman" panose="02020603050405020304" pitchFamily="18" charset="0"/>
                          <a:cs typeface="Times New Roman" panose="02020603050405020304" pitchFamily="18" charset="0"/>
                        </a:rPr>
                        <a:t>, </a:t>
                      </a:r>
                      <a:r>
                        <a:rPr lang="en-US" sz="1200" b="0" dirty="0" err="1">
                          <a:solidFill>
                            <a:schemeClr val="tx1"/>
                          </a:solidFill>
                          <a:latin typeface="Times New Roman" panose="02020603050405020304" pitchFamily="18" charset="0"/>
                          <a:cs typeface="Times New Roman" panose="02020603050405020304" pitchFamily="18" charset="0"/>
                        </a:rPr>
                        <a:t>HitAnomaly</a:t>
                      </a:r>
                      <a:r>
                        <a:rPr lang="en-US" sz="1200" b="0" dirty="0">
                          <a:solidFill>
                            <a:schemeClr val="tx1"/>
                          </a:solidFill>
                          <a:latin typeface="Times New Roman" panose="02020603050405020304" pitchFamily="18" charset="0"/>
                          <a:cs typeface="Times New Roman" panose="02020603050405020304" pitchFamily="18" charset="0"/>
                        </a:rPr>
                        <a:t> without log sequence encoding has a much lower precision. The information on the log template sequence is essential for the anomaly detection model.</a:t>
                      </a:r>
                      <a:endParaRPr sz="1200" b="0" dirty="0">
                        <a:solidFill>
                          <a:schemeClr val="tx1"/>
                        </a:solidFill>
                        <a:latin typeface="Times New Roman" panose="02020603050405020304" pitchFamily="18" charset="0"/>
                        <a:cs typeface="Times New Roman" panose="02020603050405020304" pitchFamily="18" charset="0"/>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lvl="0" indent="0" algn="ctr" rtl="0">
                        <a:lnSpc>
                          <a:spcPct val="115000"/>
                        </a:lnSpc>
                        <a:spcBef>
                          <a:spcPts val="1200"/>
                        </a:spcBef>
                        <a:spcAft>
                          <a:spcPts val="0"/>
                        </a:spcAft>
                        <a:buNone/>
                      </a:pPr>
                      <a:r>
                        <a:rPr lang="en-US" sz="1200" b="0" dirty="0" err="1">
                          <a:solidFill>
                            <a:schemeClr val="tx1"/>
                          </a:solidFill>
                          <a:latin typeface="Times New Roman" panose="02020603050405020304" pitchFamily="18" charset="0"/>
                          <a:cs typeface="Times New Roman" panose="02020603050405020304" pitchFamily="18" charset="0"/>
                        </a:rPr>
                        <a:t>HitAnomaly</a:t>
                      </a:r>
                      <a:r>
                        <a:rPr lang="en-US" sz="1200" b="0" dirty="0">
                          <a:solidFill>
                            <a:schemeClr val="tx1"/>
                          </a:solidFill>
                          <a:latin typeface="Times New Roman" panose="02020603050405020304" pitchFamily="18" charset="0"/>
                          <a:cs typeface="Times New Roman" panose="02020603050405020304" pitchFamily="18" charset="0"/>
                        </a:rPr>
                        <a:t> is a general approach that does not rely on any domain-specific knowledge. One of the future directions is to incorporate the transformer structure into a log-based anomaly prediction task. This, in turn, will be able to predict anomalies before they occur and allows actions to be taken to prevent anomalies from happening and reduce the damage from anomalies.</a:t>
                      </a:r>
                      <a:endParaRPr sz="1200" b="0" dirty="0">
                        <a:solidFill>
                          <a:schemeClr val="tx1"/>
                        </a:solidFill>
                        <a:latin typeface="Times New Roman" panose="02020603050405020304" pitchFamily="18" charset="0"/>
                        <a:cs typeface="Times New Roman" panose="02020603050405020304" pitchFamily="18" charset="0"/>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44899110"/>
                  </a:ext>
                </a:extLst>
              </a:tr>
            </a:tbl>
          </a:graphicData>
        </a:graphic>
      </p:graphicFrame>
      <p:graphicFrame>
        <p:nvGraphicFramePr>
          <p:cNvPr id="7" name="Google Shape;110;p17">
            <a:extLst>
              <a:ext uri="{FF2B5EF4-FFF2-40B4-BE49-F238E27FC236}">
                <a16:creationId xmlns:a16="http://schemas.microsoft.com/office/drawing/2014/main" id="{0E5F8FAE-0133-614B-6CA1-AE15B8E0B9F5}"/>
              </a:ext>
            </a:extLst>
          </p:cNvPr>
          <p:cNvGraphicFramePr/>
          <p:nvPr>
            <p:extLst>
              <p:ext uri="{D42A27DB-BD31-4B8C-83A1-F6EECF244321}">
                <p14:modId xmlns:p14="http://schemas.microsoft.com/office/powerpoint/2010/main" val="3906047671"/>
              </p:ext>
            </p:extLst>
          </p:nvPr>
        </p:nvGraphicFramePr>
        <p:xfrm>
          <a:off x="224110" y="3858997"/>
          <a:ext cx="11743775" cy="2900015"/>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20000"/>
                    </a:ext>
                  </a:extLst>
                </a:gridCol>
                <a:gridCol w="1404466">
                  <a:extLst>
                    <a:ext uri="{9D8B030D-6E8A-4147-A177-3AD203B41FA5}">
                      <a16:colId xmlns:a16="http://schemas.microsoft.com/office/drawing/2014/main" val="20001"/>
                    </a:ext>
                  </a:extLst>
                </a:gridCol>
                <a:gridCol w="1136073">
                  <a:extLst>
                    <a:ext uri="{9D8B030D-6E8A-4147-A177-3AD203B41FA5}">
                      <a16:colId xmlns:a16="http://schemas.microsoft.com/office/drawing/2014/main" val="20002"/>
                    </a:ext>
                  </a:extLst>
                </a:gridCol>
                <a:gridCol w="2823805">
                  <a:extLst>
                    <a:ext uri="{9D8B030D-6E8A-4147-A177-3AD203B41FA5}">
                      <a16:colId xmlns:a16="http://schemas.microsoft.com/office/drawing/2014/main" val="20003"/>
                    </a:ext>
                  </a:extLst>
                </a:gridCol>
                <a:gridCol w="2311613">
                  <a:extLst>
                    <a:ext uri="{9D8B030D-6E8A-4147-A177-3AD203B41FA5}">
                      <a16:colId xmlns:a16="http://schemas.microsoft.com/office/drawing/2014/main" val="20004"/>
                    </a:ext>
                  </a:extLst>
                </a:gridCol>
                <a:gridCol w="2516918">
                  <a:extLst>
                    <a:ext uri="{9D8B030D-6E8A-4147-A177-3AD203B41FA5}">
                      <a16:colId xmlns:a16="http://schemas.microsoft.com/office/drawing/2014/main" val="20005"/>
                    </a:ext>
                  </a:extLst>
                </a:gridCol>
              </a:tblGrid>
              <a:tr h="2870056">
                <a:tc>
                  <a:txBody>
                    <a:bodyPr/>
                    <a:lstStyle/>
                    <a:p>
                      <a:pPr marL="0" lvl="0" indent="0" algn="ctr" rtl="0">
                        <a:lnSpc>
                          <a:spcPct val="115000"/>
                        </a:lnSpc>
                        <a:spcBef>
                          <a:spcPts val="1200"/>
                        </a:spcBef>
                        <a:spcAft>
                          <a:spcPts val="0"/>
                        </a:spcAft>
                        <a:buNone/>
                      </a:pPr>
                      <a:r>
                        <a:rPr lang="en-US" sz="1200" b="1" dirty="0">
                          <a:solidFill>
                            <a:schemeClr val="tx1"/>
                          </a:solidFill>
                          <a:latin typeface="Times New Roman" panose="02020603050405020304" pitchFamily="18" charset="0"/>
                          <a:cs typeface="Times New Roman" panose="02020603050405020304" pitchFamily="18" charset="0"/>
                        </a:rPr>
                        <a:t>LAnoBERT: System Log Anomaly Detection based on BERT Masked Language Model (2021)</a:t>
                      </a:r>
                      <a:endParaRPr sz="1200" b="1" dirty="0">
                        <a:solidFill>
                          <a:schemeClr val="tx1"/>
                        </a:solidFill>
                        <a:latin typeface="Times New Roman" panose="02020603050405020304" pitchFamily="18" charset="0"/>
                        <a:cs typeface="Times New Roman" panose="02020603050405020304" pitchFamily="18" charset="0"/>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lvl="0" indent="0" algn="ctr" rtl="0">
                        <a:lnSpc>
                          <a:spcPct val="115000"/>
                        </a:lnSpc>
                        <a:spcBef>
                          <a:spcPts val="1200"/>
                        </a:spcBef>
                        <a:spcAft>
                          <a:spcPts val="0"/>
                        </a:spcAft>
                        <a:buNone/>
                      </a:pPr>
                      <a:r>
                        <a:rPr lang="en-US" sz="1200" b="0" dirty="0" err="1">
                          <a:solidFill>
                            <a:schemeClr val="tx1"/>
                          </a:solidFill>
                          <a:latin typeface="Times New Roman" panose="02020603050405020304" pitchFamily="18" charset="0"/>
                          <a:cs typeface="Times New Roman" panose="02020603050405020304" pitchFamily="18" charset="0"/>
                        </a:rPr>
                        <a:t>Yukyung</a:t>
                      </a:r>
                      <a:r>
                        <a:rPr lang="en-US" sz="1200" b="0" dirty="0">
                          <a:solidFill>
                            <a:schemeClr val="tx1"/>
                          </a:solidFill>
                          <a:latin typeface="Times New Roman" panose="02020603050405020304" pitchFamily="18" charset="0"/>
                          <a:cs typeface="Times New Roman" panose="02020603050405020304" pitchFamily="18" charset="0"/>
                        </a:rPr>
                        <a:t> Lee, </a:t>
                      </a:r>
                      <a:r>
                        <a:rPr lang="en-US" sz="1200" b="0" dirty="0" err="1">
                          <a:solidFill>
                            <a:schemeClr val="tx1"/>
                          </a:solidFill>
                          <a:latin typeface="Times New Roman" panose="02020603050405020304" pitchFamily="18" charset="0"/>
                          <a:cs typeface="Times New Roman" panose="02020603050405020304" pitchFamily="18" charset="0"/>
                        </a:rPr>
                        <a:t>Jina</a:t>
                      </a:r>
                      <a:r>
                        <a:rPr lang="en-US" sz="1200" b="0" dirty="0">
                          <a:solidFill>
                            <a:schemeClr val="tx1"/>
                          </a:solidFill>
                          <a:latin typeface="Times New Roman" panose="02020603050405020304" pitchFamily="18" charset="0"/>
                          <a:cs typeface="Times New Roman" panose="02020603050405020304" pitchFamily="18" charset="0"/>
                        </a:rPr>
                        <a:t> Kim and </a:t>
                      </a:r>
                      <a:r>
                        <a:rPr lang="en-US" sz="1200" b="0" dirty="0" err="1">
                          <a:solidFill>
                            <a:schemeClr val="tx1"/>
                          </a:solidFill>
                          <a:latin typeface="Times New Roman" panose="02020603050405020304" pitchFamily="18" charset="0"/>
                          <a:cs typeface="Times New Roman" panose="02020603050405020304" pitchFamily="18" charset="0"/>
                        </a:rPr>
                        <a:t>Pilsung</a:t>
                      </a:r>
                      <a:r>
                        <a:rPr lang="en-US" sz="1200" b="0" dirty="0">
                          <a:solidFill>
                            <a:schemeClr val="tx1"/>
                          </a:solidFill>
                          <a:latin typeface="Times New Roman" panose="02020603050405020304" pitchFamily="18" charset="0"/>
                          <a:cs typeface="Times New Roman" panose="02020603050405020304" pitchFamily="18" charset="0"/>
                        </a:rPr>
                        <a:t> Kang</a:t>
                      </a:r>
                      <a:endParaRPr sz="1200" b="0" dirty="0">
                        <a:solidFill>
                          <a:schemeClr val="tx1"/>
                        </a:solidFill>
                        <a:latin typeface="Times New Roman" panose="02020603050405020304" pitchFamily="18" charset="0"/>
                        <a:cs typeface="Times New Roman" panose="02020603050405020304" pitchFamily="18" charset="0"/>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228600" lvl="0" indent="-228600" algn="l" rtl="0">
                        <a:lnSpc>
                          <a:spcPct val="115000"/>
                        </a:lnSpc>
                        <a:spcBef>
                          <a:spcPts val="500"/>
                        </a:spcBef>
                        <a:spcAft>
                          <a:spcPts val="0"/>
                        </a:spcAft>
                        <a:buFont typeface="Arial" panose="020B0604020202020204" pitchFamily="34" charset="0"/>
                        <a:buChar char="•"/>
                      </a:pPr>
                      <a:r>
                        <a:rPr lang="en-US" sz="1200" b="0" dirty="0">
                          <a:solidFill>
                            <a:schemeClr val="tx1"/>
                          </a:solidFill>
                          <a:latin typeface="Times New Roman" panose="02020603050405020304" pitchFamily="18" charset="0"/>
                          <a:cs typeface="Times New Roman" panose="02020603050405020304" pitchFamily="18" charset="0"/>
                        </a:rPr>
                        <a:t>HDFS</a:t>
                      </a:r>
                      <a:endParaRPr sz="1200" b="0" dirty="0">
                        <a:solidFill>
                          <a:schemeClr val="tx1"/>
                        </a:solidFill>
                        <a:latin typeface="Times New Roman" panose="02020603050405020304" pitchFamily="18" charset="0"/>
                        <a:cs typeface="Times New Roman" panose="02020603050405020304" pitchFamily="18" charset="0"/>
                      </a:endParaRPr>
                    </a:p>
                    <a:p>
                      <a:pPr marL="228600" lvl="0" indent="-228600" algn="l" rtl="0">
                        <a:lnSpc>
                          <a:spcPct val="115000"/>
                        </a:lnSpc>
                        <a:spcBef>
                          <a:spcPts val="500"/>
                        </a:spcBef>
                        <a:spcAft>
                          <a:spcPts val="0"/>
                        </a:spcAft>
                        <a:buFont typeface="Arial" panose="020B0604020202020204" pitchFamily="34" charset="0"/>
                        <a:buChar char="•"/>
                      </a:pPr>
                      <a:r>
                        <a:rPr lang="en-US" sz="1200" b="0" dirty="0">
                          <a:solidFill>
                            <a:schemeClr val="tx1"/>
                          </a:solidFill>
                          <a:latin typeface="Times New Roman" panose="02020603050405020304" pitchFamily="18" charset="0"/>
                          <a:cs typeface="Times New Roman" panose="02020603050405020304" pitchFamily="18" charset="0"/>
                        </a:rPr>
                        <a:t>BGL</a:t>
                      </a:r>
                      <a:endParaRPr sz="1200" b="0" dirty="0">
                        <a:solidFill>
                          <a:schemeClr val="tx1"/>
                        </a:solidFill>
                        <a:latin typeface="Times New Roman" panose="02020603050405020304" pitchFamily="18" charset="0"/>
                        <a:cs typeface="Times New Roman" panose="02020603050405020304" pitchFamily="18" charset="0"/>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The operation mechanism of </a:t>
                      </a:r>
                      <a:r>
                        <a:rPr lang="en-US" sz="1200" b="0" dirty="0" err="1">
                          <a:solidFill>
                            <a:schemeClr val="tx1"/>
                          </a:solidFill>
                          <a:latin typeface="Times New Roman" panose="02020603050405020304" pitchFamily="18" charset="0"/>
                          <a:cs typeface="Times New Roman" panose="02020603050405020304" pitchFamily="18" charset="0"/>
                        </a:rPr>
                        <a:t>LAnoBERT</a:t>
                      </a:r>
                      <a:r>
                        <a:rPr lang="en-US" sz="1200" b="0" dirty="0">
                          <a:solidFill>
                            <a:schemeClr val="tx1"/>
                          </a:solidFill>
                          <a:latin typeface="Times New Roman" panose="02020603050405020304" pitchFamily="18" charset="0"/>
                          <a:cs typeface="Times New Roman" panose="02020603050405020304" pitchFamily="18" charset="0"/>
                        </a:rPr>
                        <a:t> proposed here because it is executed through MLM, which is a pre-training method of BERT, MLM. First, there is ample data available for training BERT because the log data are collected in real time. Second, MLM does not require the labeling of tasks and accords with the purpose of anomaly detection where only normal data are used for training. Third, MLM is an appropriate methodology to apply to anomaly detection from the perspective of prompt-based learning.</a:t>
                      </a:r>
                      <a:endParaRPr sz="1200" b="0" dirty="0">
                        <a:solidFill>
                          <a:schemeClr val="tx1"/>
                        </a:solidFill>
                        <a:latin typeface="Times New Roman" panose="02020603050405020304" pitchFamily="18" charset="0"/>
                        <a:cs typeface="Times New Roman" panose="02020603050405020304" pitchFamily="18" charset="0"/>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The paper does a comparison study between the performance of </a:t>
                      </a:r>
                      <a:r>
                        <a:rPr lang="en-US" sz="1200" b="0" dirty="0" err="1">
                          <a:solidFill>
                            <a:schemeClr val="tx1"/>
                          </a:solidFill>
                          <a:latin typeface="Times New Roman" panose="02020603050405020304" pitchFamily="18" charset="0"/>
                          <a:cs typeface="Times New Roman" panose="02020603050405020304" pitchFamily="18" charset="0"/>
                        </a:rPr>
                        <a:t>LAnoBERT</a:t>
                      </a:r>
                      <a:r>
                        <a:rPr lang="en-US" sz="1200" b="0" dirty="0">
                          <a:solidFill>
                            <a:schemeClr val="tx1"/>
                          </a:solidFill>
                          <a:latin typeface="Times New Roman" panose="02020603050405020304" pitchFamily="18" charset="0"/>
                          <a:cs typeface="Times New Roman" panose="02020603050405020304" pitchFamily="18" charset="0"/>
                        </a:rPr>
                        <a:t> with four selected models - </a:t>
                      </a:r>
                      <a:r>
                        <a:rPr lang="en-US" sz="1200" b="0" dirty="0" err="1">
                          <a:solidFill>
                            <a:schemeClr val="tx1"/>
                          </a:solidFill>
                          <a:latin typeface="Times New Roman" panose="02020603050405020304" pitchFamily="18" charset="0"/>
                          <a:cs typeface="Times New Roman" panose="02020603050405020304" pitchFamily="18" charset="0"/>
                        </a:rPr>
                        <a:t>DeepLog</a:t>
                      </a:r>
                      <a:r>
                        <a:rPr lang="en-US" sz="1200" b="0" dirty="0">
                          <a:solidFill>
                            <a:schemeClr val="tx1"/>
                          </a:solidFill>
                          <a:latin typeface="Times New Roman" panose="02020603050405020304" pitchFamily="18" charset="0"/>
                          <a:cs typeface="Times New Roman" panose="02020603050405020304" pitchFamily="18" charset="0"/>
                        </a:rPr>
                        <a:t>, </a:t>
                      </a:r>
                      <a:r>
                        <a:rPr lang="en-US" sz="1200" b="0" dirty="0" err="1">
                          <a:solidFill>
                            <a:schemeClr val="tx1"/>
                          </a:solidFill>
                          <a:latin typeface="Times New Roman" panose="02020603050405020304" pitchFamily="18" charset="0"/>
                          <a:cs typeface="Times New Roman" panose="02020603050405020304" pitchFamily="18" charset="0"/>
                        </a:rPr>
                        <a:t>LogRobust</a:t>
                      </a:r>
                      <a:r>
                        <a:rPr lang="en-US" sz="1200" b="0" dirty="0">
                          <a:solidFill>
                            <a:schemeClr val="tx1"/>
                          </a:solidFill>
                          <a:latin typeface="Times New Roman" panose="02020603050405020304" pitchFamily="18" charset="0"/>
                          <a:cs typeface="Times New Roman" panose="02020603050405020304" pitchFamily="18" charset="0"/>
                        </a:rPr>
                        <a:t>, </a:t>
                      </a:r>
                      <a:r>
                        <a:rPr lang="en-US" sz="1200" b="0" dirty="0" err="1">
                          <a:solidFill>
                            <a:schemeClr val="tx1"/>
                          </a:solidFill>
                          <a:latin typeface="Times New Roman" panose="02020603050405020304" pitchFamily="18" charset="0"/>
                          <a:cs typeface="Times New Roman" panose="02020603050405020304" pitchFamily="18" charset="0"/>
                        </a:rPr>
                        <a:t>HitAnomaly</a:t>
                      </a:r>
                      <a:r>
                        <a:rPr lang="en-US" sz="1200" b="0" dirty="0">
                          <a:solidFill>
                            <a:schemeClr val="tx1"/>
                          </a:solidFill>
                          <a:latin typeface="Times New Roman" panose="02020603050405020304" pitchFamily="18" charset="0"/>
                          <a:cs typeface="Times New Roman" panose="02020603050405020304" pitchFamily="18" charset="0"/>
                        </a:rPr>
                        <a:t> and </a:t>
                      </a:r>
                      <a:r>
                        <a:rPr lang="en-US" sz="1200" b="0" dirty="0" err="1">
                          <a:solidFill>
                            <a:schemeClr val="tx1"/>
                          </a:solidFill>
                          <a:latin typeface="Times New Roman" panose="02020603050405020304" pitchFamily="18" charset="0"/>
                          <a:cs typeface="Times New Roman" panose="02020603050405020304" pitchFamily="18" charset="0"/>
                        </a:rPr>
                        <a:t>LogSy</a:t>
                      </a:r>
                      <a:r>
                        <a:rPr lang="en-US" sz="1200" b="0" dirty="0">
                          <a:solidFill>
                            <a:schemeClr val="tx1"/>
                          </a:solidFill>
                          <a:latin typeface="Times New Roman" panose="02020603050405020304" pitchFamily="18" charset="0"/>
                          <a:cs typeface="Times New Roman" panose="02020603050405020304" pitchFamily="18" charset="0"/>
                        </a:rPr>
                        <a:t>. These results indicate that the log anomaly detection performance is heavily dependent on a parser</a:t>
                      </a:r>
                      <a:endParaRPr sz="1200" b="0" dirty="0">
                        <a:solidFill>
                          <a:schemeClr val="tx1"/>
                        </a:solidFill>
                        <a:latin typeface="Times New Roman" panose="02020603050405020304" pitchFamily="18" charset="0"/>
                        <a:cs typeface="Times New Roman" panose="02020603050405020304" pitchFamily="18" charset="0"/>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The performance of the proposed model should be evaluated through experiments using log data generated from different </a:t>
                      </a:r>
                      <a:r>
                        <a:rPr lang="en-US" sz="1200" b="0" dirty="0" err="1">
                          <a:solidFill>
                            <a:schemeClr val="tx1"/>
                          </a:solidFill>
                          <a:latin typeface="Times New Roman" panose="02020603050405020304" pitchFamily="18" charset="0"/>
                          <a:cs typeface="Times New Roman" panose="02020603050405020304" pitchFamily="18" charset="0"/>
                        </a:rPr>
                        <a:t>systems.the</a:t>
                      </a:r>
                      <a:r>
                        <a:rPr lang="en-US" sz="1200" b="0" dirty="0">
                          <a:solidFill>
                            <a:schemeClr val="tx1"/>
                          </a:solidFill>
                          <a:latin typeface="Times New Roman" panose="02020603050405020304" pitchFamily="18" charset="0"/>
                          <a:cs typeface="Times New Roman" panose="02020603050405020304" pitchFamily="18" charset="0"/>
                        </a:rPr>
                        <a:t> training time should be shortened by effectively selecting the log data necessary for training, and a lighter model should be constructed to perform research on real-time anomaly detection. Third, the proposed model constructs a BERT model per dataset to perform anomaly detection.</a:t>
                      </a:r>
                      <a:endParaRPr sz="1200" b="0" dirty="0">
                        <a:solidFill>
                          <a:schemeClr val="tx1"/>
                        </a:solidFill>
                        <a:latin typeface="Times New Roman" panose="02020603050405020304" pitchFamily="18" charset="0"/>
                        <a:cs typeface="Times New Roman" panose="02020603050405020304" pitchFamily="18" charset="0"/>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8474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07951B5-CBB8-111D-F2BF-F8C386BA1F6D}"/>
              </a:ext>
            </a:extLst>
          </p:cNvPr>
          <p:cNvGraphicFramePr>
            <a:graphicFrameLocks noGrp="1"/>
          </p:cNvGraphicFramePr>
          <p:nvPr>
            <p:extLst>
              <p:ext uri="{D42A27DB-BD31-4B8C-83A1-F6EECF244321}">
                <p14:modId xmlns:p14="http://schemas.microsoft.com/office/powerpoint/2010/main" val="2824045754"/>
              </p:ext>
            </p:extLst>
          </p:nvPr>
        </p:nvGraphicFramePr>
        <p:xfrm>
          <a:off x="224112" y="3918195"/>
          <a:ext cx="11743775" cy="2283371"/>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2184971280"/>
                    </a:ext>
                  </a:extLst>
                </a:gridCol>
                <a:gridCol w="1226800">
                  <a:extLst>
                    <a:ext uri="{9D8B030D-6E8A-4147-A177-3AD203B41FA5}">
                      <a16:colId xmlns:a16="http://schemas.microsoft.com/office/drawing/2014/main" val="1947500717"/>
                    </a:ext>
                  </a:extLst>
                </a:gridCol>
                <a:gridCol w="1209703">
                  <a:extLst>
                    <a:ext uri="{9D8B030D-6E8A-4147-A177-3AD203B41FA5}">
                      <a16:colId xmlns:a16="http://schemas.microsoft.com/office/drawing/2014/main" val="1664046134"/>
                    </a:ext>
                  </a:extLst>
                </a:gridCol>
                <a:gridCol w="3244362">
                  <a:extLst>
                    <a:ext uri="{9D8B030D-6E8A-4147-A177-3AD203B41FA5}">
                      <a16:colId xmlns:a16="http://schemas.microsoft.com/office/drawing/2014/main" val="1436129357"/>
                    </a:ext>
                  </a:extLst>
                </a:gridCol>
                <a:gridCol w="2347546">
                  <a:extLst>
                    <a:ext uri="{9D8B030D-6E8A-4147-A177-3AD203B41FA5}">
                      <a16:colId xmlns:a16="http://schemas.microsoft.com/office/drawing/2014/main" val="2993686969"/>
                    </a:ext>
                  </a:extLst>
                </a:gridCol>
                <a:gridCol w="2164464">
                  <a:extLst>
                    <a:ext uri="{9D8B030D-6E8A-4147-A177-3AD203B41FA5}">
                      <a16:colId xmlns:a16="http://schemas.microsoft.com/office/drawing/2014/main" val="214403761"/>
                    </a:ext>
                  </a:extLst>
                </a:gridCol>
              </a:tblGrid>
              <a:tr h="2283371">
                <a:tc>
                  <a:txBody>
                    <a:bodyPr/>
                    <a:lstStyle/>
                    <a:p>
                      <a:pPr marL="0" marR="0" lvl="0" indent="0" algn="ctr" rtl="0">
                        <a:lnSpc>
                          <a:spcPct val="115000"/>
                        </a:lnSpc>
                        <a:spcBef>
                          <a:spcPts val="0"/>
                        </a:spcBef>
                        <a:spcAft>
                          <a:spcPts val="0"/>
                        </a:spcAft>
                        <a:buNone/>
                      </a:pPr>
                      <a:r>
                        <a:rPr lang="en-US" sz="12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Anomaly Adapters: Parameter-Efficient Multi-Anomaly Task Detection (2021)</a:t>
                      </a:r>
                      <a:endParaRPr sz="14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ctr" rtl="0">
                        <a:lnSpc>
                          <a:spcPct val="115000"/>
                        </a:lnSpc>
                        <a:spcBef>
                          <a:spcPts val="0"/>
                        </a:spcBef>
                        <a:spcAft>
                          <a:spcPts val="0"/>
                        </a:spcAft>
                        <a:buNone/>
                      </a:pP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UĞUR ÜNAL AND HASAN DAĞ , (Member, IEEE)</a:t>
                      </a:r>
                      <a:endParaRPr sz="14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171450" marR="0" lvl="0" indent="-171450" algn="l" rtl="0">
                        <a:lnSpc>
                          <a:spcPct val="115000"/>
                        </a:lnSpc>
                        <a:spcBef>
                          <a:spcPts val="0"/>
                        </a:spcBef>
                        <a:spcAft>
                          <a:spcPts val="0"/>
                        </a:spcAft>
                        <a:buFont typeface="Arial" panose="020B0604020202020204" pitchFamily="34" charset="0"/>
                        <a:buChar char="•"/>
                      </a:pP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Hadoop Distributed File Systems (HDFS), The firewall dataset</a:t>
                      </a:r>
                      <a:endParaRPr sz="14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ctr" rtl="0">
                        <a:lnSpc>
                          <a:spcPct val="115000"/>
                        </a:lnSpc>
                        <a:spcBef>
                          <a:spcPts val="0"/>
                        </a:spcBef>
                        <a:spcAft>
                          <a:spcPts val="0"/>
                        </a:spcAft>
                        <a:buNone/>
                      </a:pP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Anomaly Adapters (AAs) which is an extensible multi-anomaly task detection model. It uses pretrained transformers’ variant to encode a log sequences and utilizes adapters to learn a log structure and anomaly types is proposed in this paper. Considering each log as a sentence and system-calls as a language; aim is to gain semantic information through adapters to distinguish anomalies. </a:t>
                      </a:r>
                      <a:endParaRPr sz="14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ctr" rtl="0">
                        <a:lnSpc>
                          <a:spcPct val="115000"/>
                        </a:lnSpc>
                        <a:spcBef>
                          <a:spcPts val="0"/>
                        </a:spcBef>
                        <a:spcAft>
                          <a:spcPts val="0"/>
                        </a:spcAft>
                        <a:buNone/>
                      </a:pP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This paper  compared this work with other recent studies in the field and also tested model decisions to get feedback in a readable form. </a:t>
                      </a:r>
                      <a:endParaRPr sz="14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ctr" rtl="0">
                        <a:lnSpc>
                          <a:spcPct val="115000"/>
                        </a:lnSpc>
                        <a:spcBef>
                          <a:spcPts val="0"/>
                        </a:spcBef>
                        <a:spcAft>
                          <a:spcPts val="0"/>
                        </a:spcAft>
                        <a:buNone/>
                      </a:pP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To focus on collaborating with algorithms in learning which interprets semantic-based anomaly detection models. By this way, create intelligible decisions may be created, which can be acted efficiently and timely.</a:t>
                      </a:r>
                      <a:endParaRPr sz="14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extLst>
                  <a:ext uri="{0D108BD9-81ED-4DB2-BD59-A6C34878D82A}">
                    <a16:rowId xmlns:a16="http://schemas.microsoft.com/office/drawing/2014/main" val="1766188412"/>
                  </a:ext>
                </a:extLst>
              </a:tr>
            </a:tbl>
          </a:graphicData>
        </a:graphic>
      </p:graphicFrame>
      <p:graphicFrame>
        <p:nvGraphicFramePr>
          <p:cNvPr id="5" name="Table 4">
            <a:extLst>
              <a:ext uri="{FF2B5EF4-FFF2-40B4-BE49-F238E27FC236}">
                <a16:creationId xmlns:a16="http://schemas.microsoft.com/office/drawing/2014/main" id="{D706DE03-DE60-B917-1C2C-7BFED7EFBB83}"/>
              </a:ext>
            </a:extLst>
          </p:cNvPr>
          <p:cNvGraphicFramePr>
            <a:graphicFrameLocks noGrp="1"/>
          </p:cNvGraphicFramePr>
          <p:nvPr>
            <p:extLst>
              <p:ext uri="{D42A27DB-BD31-4B8C-83A1-F6EECF244321}">
                <p14:modId xmlns:p14="http://schemas.microsoft.com/office/powerpoint/2010/main" val="3940632542"/>
              </p:ext>
            </p:extLst>
          </p:nvPr>
        </p:nvGraphicFramePr>
        <p:xfrm>
          <a:off x="224110" y="801235"/>
          <a:ext cx="11743775" cy="446189"/>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3718576759"/>
                    </a:ext>
                  </a:extLst>
                </a:gridCol>
                <a:gridCol w="1319882">
                  <a:extLst>
                    <a:ext uri="{9D8B030D-6E8A-4147-A177-3AD203B41FA5}">
                      <a16:colId xmlns:a16="http://schemas.microsoft.com/office/drawing/2014/main" val="3372276636"/>
                    </a:ext>
                  </a:extLst>
                </a:gridCol>
                <a:gridCol w="1099039">
                  <a:extLst>
                    <a:ext uri="{9D8B030D-6E8A-4147-A177-3AD203B41FA5}">
                      <a16:colId xmlns:a16="http://schemas.microsoft.com/office/drawing/2014/main" val="3910108890"/>
                    </a:ext>
                  </a:extLst>
                </a:gridCol>
                <a:gridCol w="3261946">
                  <a:extLst>
                    <a:ext uri="{9D8B030D-6E8A-4147-A177-3AD203B41FA5}">
                      <a16:colId xmlns:a16="http://schemas.microsoft.com/office/drawing/2014/main" val="3097796800"/>
                    </a:ext>
                  </a:extLst>
                </a:gridCol>
                <a:gridCol w="2259623">
                  <a:extLst>
                    <a:ext uri="{9D8B030D-6E8A-4147-A177-3AD203B41FA5}">
                      <a16:colId xmlns:a16="http://schemas.microsoft.com/office/drawing/2014/main" val="3189219426"/>
                    </a:ext>
                  </a:extLst>
                </a:gridCol>
                <a:gridCol w="2252385">
                  <a:extLst>
                    <a:ext uri="{9D8B030D-6E8A-4147-A177-3AD203B41FA5}">
                      <a16:colId xmlns:a16="http://schemas.microsoft.com/office/drawing/2014/main" val="109757887"/>
                    </a:ext>
                  </a:extLst>
                </a:gridCol>
              </a:tblGrid>
              <a:tr h="446189">
                <a:tc>
                  <a:txBody>
                    <a:bodyPr/>
                    <a:lstStyle/>
                    <a:p>
                      <a:pPr marL="0" marR="0" lvl="0" indent="0" algn="ctr" rtl="0">
                        <a:lnSpc>
                          <a:spcPct val="115000"/>
                        </a:lnSpc>
                        <a:spcBef>
                          <a:spcPts val="0"/>
                        </a:spcBef>
                        <a:spcAft>
                          <a:spcPts val="0"/>
                        </a:spcAft>
                        <a:buNone/>
                      </a:pPr>
                      <a:r>
                        <a:rPr lang="en-US" sz="1400" b="0" u="none" strike="noStrike" cap="none" dirty="0">
                          <a:solidFill>
                            <a:schemeClr val="lt1"/>
                          </a:solidFill>
                          <a:latin typeface="Times New Roman"/>
                          <a:ea typeface="Times New Roman"/>
                          <a:cs typeface="Times New Roman"/>
                          <a:sym typeface="Times New Roman"/>
                        </a:rPr>
                        <a:t>Title (year)</a:t>
                      </a:r>
                      <a:endParaRPr sz="1400" b="0" u="none" strike="noStrike" cap="none" dirty="0">
                        <a:solidFill>
                          <a:schemeClr val="lt1"/>
                        </a:solidFill>
                        <a:latin typeface="Times New Roman"/>
                        <a:ea typeface="Times New Roman"/>
                        <a:cs typeface="Times New Roman"/>
                        <a:sym typeface="Times New Roman"/>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Authors</a:t>
                      </a:r>
                      <a:endParaRPr sz="1400" b="0" u="none" strike="noStrike" cap="none">
                        <a:solidFill>
                          <a:schemeClr val="lt1"/>
                        </a:solidFill>
                        <a:latin typeface="Times New Roman"/>
                        <a:ea typeface="Times New Roman"/>
                        <a:cs typeface="Times New Roman"/>
                        <a:sym typeface="Times New Roman"/>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Dataset</a:t>
                      </a:r>
                      <a:endParaRPr sz="1400" b="0" u="none" strike="noStrike" cap="none">
                        <a:solidFill>
                          <a:schemeClr val="lt1"/>
                        </a:solidFill>
                        <a:latin typeface="Times New Roman"/>
                        <a:ea typeface="Times New Roman"/>
                        <a:cs typeface="Times New Roman"/>
                        <a:sym typeface="Times New Roman"/>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dirty="0">
                          <a:solidFill>
                            <a:schemeClr val="lt1"/>
                          </a:solidFill>
                          <a:latin typeface="Times New Roman"/>
                          <a:ea typeface="Times New Roman"/>
                          <a:cs typeface="Times New Roman"/>
                          <a:sym typeface="Times New Roman"/>
                        </a:rPr>
                        <a:t>Methodology</a:t>
                      </a:r>
                      <a:endParaRPr sz="1400" b="0" u="none" strike="noStrike" cap="none" dirty="0">
                        <a:solidFill>
                          <a:schemeClr val="lt1"/>
                        </a:solidFill>
                        <a:latin typeface="Times New Roman"/>
                        <a:ea typeface="Times New Roman"/>
                        <a:cs typeface="Times New Roman"/>
                        <a:sym typeface="Times New Roman"/>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Findings</a:t>
                      </a:r>
                      <a:endParaRPr sz="1400" b="0" u="none" strike="noStrike" cap="none">
                        <a:solidFill>
                          <a:schemeClr val="lt1"/>
                        </a:solidFill>
                        <a:latin typeface="Times New Roman"/>
                        <a:ea typeface="Times New Roman"/>
                        <a:cs typeface="Times New Roman"/>
                        <a:sym typeface="Times New Roman"/>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dirty="0">
                          <a:solidFill>
                            <a:schemeClr val="lt1"/>
                          </a:solidFill>
                          <a:latin typeface="Times New Roman"/>
                          <a:ea typeface="Times New Roman"/>
                          <a:cs typeface="Times New Roman"/>
                          <a:sym typeface="Times New Roman"/>
                        </a:rPr>
                        <a:t>Improvements done/needed</a:t>
                      </a:r>
                      <a:endParaRPr sz="1400" b="0" u="none" strike="noStrike" cap="none" dirty="0">
                        <a:solidFill>
                          <a:schemeClr val="lt1"/>
                        </a:solidFill>
                        <a:latin typeface="Times New Roman"/>
                        <a:ea typeface="Times New Roman"/>
                        <a:cs typeface="Times New Roman"/>
                        <a:sym typeface="Times New Roman"/>
                      </a:endParaRPr>
                    </a:p>
                  </a:txBody>
                  <a:tcPr marL="68575" marR="6857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534285"/>
                  </a:ext>
                </a:extLst>
              </a:tr>
            </a:tbl>
          </a:graphicData>
        </a:graphic>
      </p:graphicFrame>
      <p:graphicFrame>
        <p:nvGraphicFramePr>
          <p:cNvPr id="6" name="Table 5">
            <a:extLst>
              <a:ext uri="{FF2B5EF4-FFF2-40B4-BE49-F238E27FC236}">
                <a16:creationId xmlns:a16="http://schemas.microsoft.com/office/drawing/2014/main" id="{3DF9DF7B-7CD6-7235-352A-042D7FC5E6A8}"/>
              </a:ext>
            </a:extLst>
          </p:cNvPr>
          <p:cNvGraphicFramePr>
            <a:graphicFrameLocks noGrp="1"/>
          </p:cNvGraphicFramePr>
          <p:nvPr>
            <p:extLst>
              <p:ext uri="{D42A27DB-BD31-4B8C-83A1-F6EECF244321}">
                <p14:modId xmlns:p14="http://schemas.microsoft.com/office/powerpoint/2010/main" val="2412396994"/>
              </p:ext>
            </p:extLst>
          </p:nvPr>
        </p:nvGraphicFramePr>
        <p:xfrm>
          <a:off x="224110" y="1247424"/>
          <a:ext cx="11743775" cy="2670771"/>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4140196770"/>
                    </a:ext>
                  </a:extLst>
                </a:gridCol>
                <a:gridCol w="1214375">
                  <a:extLst>
                    <a:ext uri="{9D8B030D-6E8A-4147-A177-3AD203B41FA5}">
                      <a16:colId xmlns:a16="http://schemas.microsoft.com/office/drawing/2014/main" val="2132601790"/>
                    </a:ext>
                  </a:extLst>
                </a:gridCol>
                <a:gridCol w="1205425">
                  <a:extLst>
                    <a:ext uri="{9D8B030D-6E8A-4147-A177-3AD203B41FA5}">
                      <a16:colId xmlns:a16="http://schemas.microsoft.com/office/drawing/2014/main" val="1633105515"/>
                    </a:ext>
                  </a:extLst>
                </a:gridCol>
                <a:gridCol w="3269858">
                  <a:extLst>
                    <a:ext uri="{9D8B030D-6E8A-4147-A177-3AD203B41FA5}">
                      <a16:colId xmlns:a16="http://schemas.microsoft.com/office/drawing/2014/main" val="2540804771"/>
                    </a:ext>
                  </a:extLst>
                </a:gridCol>
                <a:gridCol w="2321169">
                  <a:extLst>
                    <a:ext uri="{9D8B030D-6E8A-4147-A177-3AD203B41FA5}">
                      <a16:colId xmlns:a16="http://schemas.microsoft.com/office/drawing/2014/main" val="393674371"/>
                    </a:ext>
                  </a:extLst>
                </a:gridCol>
                <a:gridCol w="2182048">
                  <a:extLst>
                    <a:ext uri="{9D8B030D-6E8A-4147-A177-3AD203B41FA5}">
                      <a16:colId xmlns:a16="http://schemas.microsoft.com/office/drawing/2014/main" val="3976597835"/>
                    </a:ext>
                  </a:extLst>
                </a:gridCol>
              </a:tblGrid>
              <a:tr h="2670771">
                <a:tc>
                  <a:txBody>
                    <a:bodyPr/>
                    <a:lstStyle/>
                    <a:p>
                      <a:pPr marL="0" marR="0" lvl="0" indent="0" algn="ctr" rtl="0">
                        <a:spcBef>
                          <a:spcPts val="0"/>
                        </a:spcBef>
                        <a:spcAft>
                          <a:spcPts val="0"/>
                        </a:spcAft>
                        <a:buNone/>
                      </a:pPr>
                      <a:r>
                        <a:rPr lang="en-US" sz="1200" b="1"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Sequential Anomaly Detection for Log Data Using Deep Learning (2021)</a:t>
                      </a:r>
                      <a:endParaRPr sz="12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spcBef>
                          <a:spcPts val="0"/>
                        </a:spcBef>
                        <a:spcAft>
                          <a:spcPts val="0"/>
                        </a:spcAft>
                        <a:buNone/>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Lina Hammargren, Wei Wu</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63500" algn="l" rtl="0">
                        <a:spcBef>
                          <a:spcPts val="0"/>
                        </a:spcBef>
                        <a:spcAft>
                          <a:spcPts val="0"/>
                        </a:spcAft>
                        <a:buClr>
                          <a:srgbClr val="000000"/>
                        </a:buClr>
                        <a:buSzPts val="1000"/>
                        <a:buFont typeface="Arial"/>
                        <a:buChar char="•"/>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HDFS </a:t>
                      </a:r>
                      <a:endParaRPr sz="12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Volvo Group Trucks  Technology (Volvo GTT)</a:t>
                      </a:r>
                      <a:endParaRPr sz="12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spcBef>
                          <a:spcPts val="0"/>
                        </a:spcBef>
                        <a:spcAft>
                          <a:spcPts val="0"/>
                        </a:spcAft>
                        <a:buNone/>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raw log data is filtered out using regex to remove patterns of numerical values, non-alphanumeric characters and empty lines. Then it is converted into integer sequence using sliding window technique to resolve the issue of long-term dependencies with sequence modelling and to decrease the length of the sequences to perform pattern recognition on. This sequence is one-hot encoded and given to the model. A total of four neural network model architectures are applied; unidirectional LSTM, bi-directional LSTM, LSTM sequence-to-sequence &amp; sequence-to-sequence transformer model.</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spcBef>
                          <a:spcPts val="0"/>
                        </a:spcBef>
                        <a:spcAft>
                          <a:spcPts val="0"/>
                        </a:spcAft>
                        <a:buNone/>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Out of the anomaly detection approaches investigated in this project, the </a:t>
                      </a:r>
                      <a:r>
                        <a:rPr lang="en-US" sz="1200" b="0" i="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uni</a:t>
                      </a: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-LSTM model and the transformer model trained on 1% of the Volvo GTT data and 100% of the normal HDFS data perform best. The bi-LSTM model performs worse than the </a:t>
                      </a:r>
                      <a:r>
                        <a:rPr lang="en-US" sz="1200" b="0" i="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uni</a:t>
                      </a: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-LSTM model. As the anomalies exist at the bottom of the log file, then the bi-LSTM model has no chance to indicate them as it reads from both ends. </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spcBef>
                          <a:spcPts val="0"/>
                        </a:spcBef>
                        <a:spcAft>
                          <a:spcPts val="0"/>
                        </a:spcAft>
                        <a:buNone/>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preprocessing method can be replaced by log parsers such as Spell and Drain. Adding an attention mechanism to the LSTM sequence model would improve the model. Other problem definition approaches to the sequence-to-sequence models could be considered, such as taking content of the log lines into consideration.</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1643701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18"/>
          <p:cNvGraphicFramePr/>
          <p:nvPr>
            <p:extLst>
              <p:ext uri="{D42A27DB-BD31-4B8C-83A1-F6EECF244321}">
                <p14:modId xmlns:p14="http://schemas.microsoft.com/office/powerpoint/2010/main" val="592084703"/>
              </p:ext>
            </p:extLst>
          </p:nvPr>
        </p:nvGraphicFramePr>
        <p:xfrm>
          <a:off x="224112" y="316666"/>
          <a:ext cx="11743775" cy="5977995"/>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20000"/>
                    </a:ext>
                  </a:extLst>
                </a:gridCol>
                <a:gridCol w="1226800">
                  <a:extLst>
                    <a:ext uri="{9D8B030D-6E8A-4147-A177-3AD203B41FA5}">
                      <a16:colId xmlns:a16="http://schemas.microsoft.com/office/drawing/2014/main" val="20001"/>
                    </a:ext>
                  </a:extLst>
                </a:gridCol>
                <a:gridCol w="1209703">
                  <a:extLst>
                    <a:ext uri="{9D8B030D-6E8A-4147-A177-3AD203B41FA5}">
                      <a16:colId xmlns:a16="http://schemas.microsoft.com/office/drawing/2014/main" val="20002"/>
                    </a:ext>
                  </a:extLst>
                </a:gridCol>
                <a:gridCol w="2651097">
                  <a:extLst>
                    <a:ext uri="{9D8B030D-6E8A-4147-A177-3AD203B41FA5}">
                      <a16:colId xmlns:a16="http://schemas.microsoft.com/office/drawing/2014/main" val="20003"/>
                    </a:ext>
                  </a:extLst>
                </a:gridCol>
                <a:gridCol w="2549237">
                  <a:extLst>
                    <a:ext uri="{9D8B030D-6E8A-4147-A177-3AD203B41FA5}">
                      <a16:colId xmlns:a16="http://schemas.microsoft.com/office/drawing/2014/main" val="20004"/>
                    </a:ext>
                  </a:extLst>
                </a:gridCol>
                <a:gridCol w="2556038">
                  <a:extLst>
                    <a:ext uri="{9D8B030D-6E8A-4147-A177-3AD203B41FA5}">
                      <a16:colId xmlns:a16="http://schemas.microsoft.com/office/drawing/2014/main" val="20005"/>
                    </a:ext>
                  </a:extLst>
                </a:gridCol>
              </a:tblGrid>
              <a:tr h="446189">
                <a:tc>
                  <a:txBody>
                    <a:bodyPr/>
                    <a:lstStyle/>
                    <a:p>
                      <a:pPr marL="0" marR="0" lvl="0" indent="0" algn="ctr" rtl="0">
                        <a:lnSpc>
                          <a:spcPct val="115000"/>
                        </a:lnSpc>
                        <a:spcBef>
                          <a:spcPts val="0"/>
                        </a:spcBef>
                        <a:spcAft>
                          <a:spcPts val="0"/>
                        </a:spcAft>
                        <a:buNone/>
                      </a:pPr>
                      <a:r>
                        <a:rPr lang="en-US" sz="1400" b="0" u="none" strike="noStrike" cap="none" dirty="0">
                          <a:solidFill>
                            <a:schemeClr val="lt1"/>
                          </a:solidFill>
                          <a:latin typeface="Times New Roman"/>
                          <a:ea typeface="Times New Roman"/>
                          <a:cs typeface="Times New Roman"/>
                          <a:sym typeface="Times New Roman"/>
                        </a:rPr>
                        <a:t>Title (year)</a:t>
                      </a:r>
                      <a:endParaRPr sz="1400" b="0" u="none" strike="noStrike" cap="none" dirty="0">
                        <a:solidFill>
                          <a:schemeClr val="lt1"/>
                        </a:solidFill>
                        <a:latin typeface="Times New Roman"/>
                        <a:ea typeface="Times New Roman"/>
                        <a:cs typeface="Times New Roman"/>
                        <a:sym typeface="Times New Roman"/>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Authors</a:t>
                      </a:r>
                      <a:endParaRPr sz="1400" b="0" u="none" strike="noStrike" cap="none">
                        <a:solidFill>
                          <a:schemeClr val="lt1"/>
                        </a:solidFill>
                        <a:latin typeface="Times New Roman"/>
                        <a:ea typeface="Times New Roman"/>
                        <a:cs typeface="Times New Roman"/>
                        <a:sym typeface="Times New Roman"/>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Dataset</a:t>
                      </a:r>
                      <a:endParaRPr sz="1400" b="0" u="none" strike="noStrike" cap="none">
                        <a:solidFill>
                          <a:schemeClr val="lt1"/>
                        </a:solidFill>
                        <a:latin typeface="Times New Roman"/>
                        <a:ea typeface="Times New Roman"/>
                        <a:cs typeface="Times New Roman"/>
                        <a:sym typeface="Times New Roman"/>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Methodology</a:t>
                      </a:r>
                      <a:endParaRPr sz="1400" b="0" u="none" strike="noStrike" cap="none">
                        <a:solidFill>
                          <a:schemeClr val="lt1"/>
                        </a:solidFill>
                        <a:latin typeface="Times New Roman"/>
                        <a:ea typeface="Times New Roman"/>
                        <a:cs typeface="Times New Roman"/>
                        <a:sym typeface="Times New Roman"/>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dirty="0">
                          <a:solidFill>
                            <a:schemeClr val="lt1"/>
                          </a:solidFill>
                          <a:latin typeface="Times New Roman"/>
                          <a:ea typeface="Times New Roman"/>
                          <a:cs typeface="Times New Roman"/>
                          <a:sym typeface="Times New Roman"/>
                        </a:rPr>
                        <a:t>Findings</a:t>
                      </a:r>
                      <a:endParaRPr sz="1400" b="0" u="none" strike="noStrike" cap="none" dirty="0">
                        <a:solidFill>
                          <a:schemeClr val="lt1"/>
                        </a:solidFill>
                        <a:latin typeface="Times New Roman"/>
                        <a:ea typeface="Times New Roman"/>
                        <a:cs typeface="Times New Roman"/>
                        <a:sym typeface="Times New Roman"/>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dirty="0">
                          <a:solidFill>
                            <a:schemeClr val="lt1"/>
                          </a:solidFill>
                          <a:latin typeface="Times New Roman"/>
                          <a:ea typeface="Times New Roman"/>
                          <a:cs typeface="Times New Roman"/>
                          <a:sym typeface="Times New Roman"/>
                        </a:rPr>
                        <a:t>Improvements done/needed</a:t>
                      </a:r>
                      <a:endParaRPr sz="1400" b="0" u="none" strike="noStrike" cap="none" dirty="0">
                        <a:solidFill>
                          <a:schemeClr val="lt1"/>
                        </a:solidFill>
                        <a:latin typeface="Times New Roman"/>
                        <a:ea typeface="Times New Roman"/>
                        <a:cs typeface="Times New Roman"/>
                        <a:sym typeface="Times New Roman"/>
                      </a:endParaRPr>
                    </a:p>
                  </a:txBody>
                  <a:tcPr marL="68575" marR="6857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47320">
                <a:tc>
                  <a:txBody>
                    <a:bodyPr/>
                    <a:lstStyle/>
                    <a:p>
                      <a:pPr marL="0" lvl="0" indent="0" algn="ctr" rtl="0">
                        <a:lnSpc>
                          <a:spcPct val="115000"/>
                        </a:lnSpc>
                        <a:spcBef>
                          <a:spcPts val="1200"/>
                        </a:spcBef>
                        <a:spcAft>
                          <a:spcPts val="0"/>
                        </a:spcAft>
                        <a:buNone/>
                      </a:pPr>
                      <a:r>
                        <a:rPr lang="en-US" sz="1200" b="1" dirty="0">
                          <a:solidFill>
                            <a:schemeClr val="tx1"/>
                          </a:solidFill>
                          <a:latin typeface="Times New Roman" panose="02020603050405020304" pitchFamily="18" charset="0"/>
                          <a:cs typeface="Times New Roman" panose="02020603050405020304" pitchFamily="18" charset="0"/>
                        </a:rPr>
                        <a:t>Machine Learning based Anomaly Detection of Log Files using Ensemble Learning and Self-Attention(2020)</a:t>
                      </a:r>
                      <a:endParaRPr sz="12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Markus </a:t>
                      </a:r>
                      <a:r>
                        <a:rPr lang="en-US" sz="1200" b="0" dirty="0" err="1">
                          <a:solidFill>
                            <a:schemeClr val="tx1"/>
                          </a:solidFill>
                          <a:latin typeface="Times New Roman" panose="02020603050405020304" pitchFamily="18" charset="0"/>
                          <a:cs typeface="Times New Roman" panose="02020603050405020304" pitchFamily="18" charset="0"/>
                        </a:rPr>
                        <a:t>Falt</a:t>
                      </a:r>
                      <a:r>
                        <a:rPr lang="en-US" sz="1200" b="0" dirty="0">
                          <a:solidFill>
                            <a:schemeClr val="tx1"/>
                          </a:solidFill>
                          <a:latin typeface="Times New Roman" panose="02020603050405020304" pitchFamily="18" charset="0"/>
                          <a:cs typeface="Times New Roman" panose="02020603050405020304" pitchFamily="18" charset="0"/>
                        </a:rPr>
                        <a:t>, Stefan </a:t>
                      </a:r>
                      <a:r>
                        <a:rPr lang="en-US" sz="1200" b="0" dirty="0" err="1">
                          <a:solidFill>
                            <a:schemeClr val="tx1"/>
                          </a:solidFill>
                          <a:latin typeface="Times New Roman" panose="02020603050405020304" pitchFamily="18" charset="0"/>
                          <a:cs typeface="Times New Roman" panose="02020603050405020304" pitchFamily="18" charset="0"/>
                        </a:rPr>
                        <a:t>Forsstrom</a:t>
                      </a:r>
                      <a:r>
                        <a:rPr lang="en-US" sz="1200" b="0" dirty="0">
                          <a:solidFill>
                            <a:schemeClr val="tx1"/>
                          </a:solidFill>
                          <a:latin typeface="Times New Roman" panose="02020603050405020304" pitchFamily="18" charset="0"/>
                          <a:cs typeface="Times New Roman" panose="02020603050405020304" pitchFamily="18" charset="0"/>
                        </a:rPr>
                        <a:t>,  </a:t>
                      </a:r>
                      <a:r>
                        <a:rPr lang="en-US" sz="1200" b="0" dirty="0" err="1">
                          <a:solidFill>
                            <a:schemeClr val="tx1"/>
                          </a:solidFill>
                          <a:latin typeface="Times New Roman" panose="02020603050405020304" pitchFamily="18" charset="0"/>
                          <a:cs typeface="Times New Roman" panose="02020603050405020304" pitchFamily="18" charset="0"/>
                        </a:rPr>
                        <a:t>Tingting</a:t>
                      </a:r>
                      <a:r>
                        <a:rPr lang="en-US" sz="1200" b="0" dirty="0">
                          <a:solidFill>
                            <a:schemeClr val="tx1"/>
                          </a:solidFill>
                          <a:latin typeface="Times New Roman" panose="02020603050405020304" pitchFamily="18" charset="0"/>
                          <a:cs typeface="Times New Roman" panose="02020603050405020304" pitchFamily="18" charset="0"/>
                        </a:rPr>
                        <a:t> Zhang</a:t>
                      </a:r>
                      <a:r>
                        <a:rPr lang="en-US" sz="1200" b="0" dirty="0">
                          <a:solidFill>
                            <a:schemeClr val="tx1"/>
                          </a:solidFill>
                          <a:latin typeface="Times New Roman" panose="02020603050405020304" pitchFamily="18" charset="0"/>
                          <a:ea typeface="Times New Roman"/>
                          <a:cs typeface="Times New Roman" panose="02020603050405020304" pitchFamily="18" charset="0"/>
                          <a:sym typeface="Times New Roman"/>
                        </a:rPr>
                        <a:t>∗</a:t>
                      </a:r>
                      <a:endParaRPr sz="12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228600" algn="l" rtl="0">
                        <a:lnSpc>
                          <a:spcPct val="115000"/>
                        </a:lnSpc>
                        <a:spcBef>
                          <a:spcPts val="1200"/>
                        </a:spcBef>
                        <a:spcAft>
                          <a:spcPts val="0"/>
                        </a:spcAft>
                        <a:buFont typeface="Arial" panose="020B0604020202020204" pitchFamily="34" charset="0"/>
                        <a:buChar char="•"/>
                      </a:pPr>
                      <a:r>
                        <a:rPr lang="en-US" sz="1200" b="0" dirty="0">
                          <a:solidFill>
                            <a:schemeClr val="tx1"/>
                          </a:solidFill>
                          <a:latin typeface="Times New Roman" panose="02020603050405020304" pitchFamily="18" charset="0"/>
                          <a:cs typeface="Times New Roman" panose="02020603050405020304" pitchFamily="18" charset="0"/>
                        </a:rPr>
                        <a:t>BGL</a:t>
                      </a:r>
                      <a:endParaRPr sz="1200" b="0" dirty="0">
                        <a:solidFill>
                          <a:schemeClr val="tx1"/>
                        </a:solidFill>
                        <a:latin typeface="Times New Roman" panose="02020603050405020304" pitchFamily="18" charset="0"/>
                        <a:cs typeface="Times New Roman" panose="02020603050405020304" pitchFamily="18" charset="0"/>
                      </a:endParaRPr>
                    </a:p>
                    <a:p>
                      <a:pPr marL="0" lvl="0" indent="-228600" algn="l" rtl="0">
                        <a:lnSpc>
                          <a:spcPct val="115000"/>
                        </a:lnSpc>
                        <a:spcBef>
                          <a:spcPts val="1200"/>
                        </a:spcBef>
                        <a:spcAft>
                          <a:spcPts val="0"/>
                        </a:spcAft>
                        <a:buFont typeface="Arial" panose="020B0604020202020204" pitchFamily="34" charset="0"/>
                        <a:buChar char="•"/>
                      </a:pPr>
                      <a:r>
                        <a:rPr lang="en-US" sz="1200" b="0" dirty="0">
                          <a:solidFill>
                            <a:schemeClr val="tx1"/>
                          </a:solidFill>
                          <a:latin typeface="Times New Roman" panose="02020603050405020304" pitchFamily="18" charset="0"/>
                          <a:cs typeface="Times New Roman" panose="02020603050405020304" pitchFamily="18" charset="0"/>
                        </a:rPr>
                        <a:t>Thunderbird</a:t>
                      </a:r>
                      <a:endParaRPr sz="1200" b="0" dirty="0">
                        <a:solidFill>
                          <a:schemeClr val="tx1"/>
                        </a:solidFill>
                        <a:latin typeface="Times New Roman" panose="02020603050405020304" pitchFamily="18" charset="0"/>
                        <a:cs typeface="Times New Roman" panose="02020603050405020304" pitchFamily="18" charset="0"/>
                      </a:endParaRPr>
                    </a:p>
                    <a:p>
                      <a:pPr marL="0" lvl="0" indent="-228600" algn="l" rtl="0">
                        <a:lnSpc>
                          <a:spcPct val="115000"/>
                        </a:lnSpc>
                        <a:spcBef>
                          <a:spcPts val="1200"/>
                        </a:spcBef>
                        <a:spcAft>
                          <a:spcPts val="0"/>
                        </a:spcAft>
                        <a:buFont typeface="Arial" panose="020B0604020202020204" pitchFamily="34" charset="0"/>
                        <a:buChar char="•"/>
                      </a:pPr>
                      <a:r>
                        <a:rPr lang="en-US" sz="1200" b="0" dirty="0">
                          <a:solidFill>
                            <a:schemeClr val="tx1"/>
                          </a:solidFill>
                          <a:latin typeface="Times New Roman" panose="02020603050405020304" pitchFamily="18" charset="0"/>
                          <a:cs typeface="Times New Roman" panose="02020603050405020304" pitchFamily="18" charset="0"/>
                        </a:rPr>
                        <a:t>Spirit</a:t>
                      </a:r>
                      <a:endParaRPr sz="12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0" algn="ctr" rtl="0">
                        <a:lnSpc>
                          <a:spcPct val="115000"/>
                        </a:lnSpc>
                        <a:spcBef>
                          <a:spcPts val="1200"/>
                        </a:spcBef>
                        <a:spcAft>
                          <a:spcPts val="0"/>
                        </a:spcAft>
                        <a:buNone/>
                      </a:pPr>
                      <a:r>
                        <a:rPr lang="en-US" sz="1200" b="0" dirty="0" err="1">
                          <a:solidFill>
                            <a:schemeClr val="tx1"/>
                          </a:solidFill>
                          <a:latin typeface="Times New Roman" panose="02020603050405020304" pitchFamily="18" charset="0"/>
                          <a:cs typeface="Times New Roman" panose="02020603050405020304" pitchFamily="18" charset="0"/>
                        </a:rPr>
                        <a:t>Nedelkoski</a:t>
                      </a:r>
                      <a:r>
                        <a:rPr lang="en-US" sz="1200" b="0" dirty="0">
                          <a:solidFill>
                            <a:schemeClr val="tx1"/>
                          </a:solidFill>
                          <a:latin typeface="Times New Roman" panose="02020603050405020304" pitchFamily="18" charset="0"/>
                          <a:cs typeface="Times New Roman" panose="02020603050405020304" pitchFamily="18" charset="0"/>
                        </a:rPr>
                        <a:t>, </a:t>
                      </a:r>
                      <a:r>
                        <a:rPr lang="en-US" sz="1200" b="0" dirty="0" err="1">
                          <a:solidFill>
                            <a:schemeClr val="tx1"/>
                          </a:solidFill>
                          <a:latin typeface="Times New Roman" panose="02020603050405020304" pitchFamily="18" charset="0"/>
                          <a:cs typeface="Times New Roman" panose="02020603050405020304" pitchFamily="18" charset="0"/>
                        </a:rPr>
                        <a:t>Bogatinovski</a:t>
                      </a:r>
                      <a:r>
                        <a:rPr lang="en-US" sz="1200" b="0" dirty="0">
                          <a:solidFill>
                            <a:schemeClr val="tx1"/>
                          </a:solidFill>
                          <a:latin typeface="Times New Roman" panose="02020603050405020304" pitchFamily="18" charset="0"/>
                          <a:cs typeface="Times New Roman" panose="02020603050405020304" pitchFamily="18" charset="0"/>
                        </a:rPr>
                        <a:t>, Acker, et al. presents a method called </a:t>
                      </a:r>
                      <a:r>
                        <a:rPr lang="en-US" sz="1200" b="0" dirty="0" err="1">
                          <a:solidFill>
                            <a:schemeClr val="tx1"/>
                          </a:solidFill>
                          <a:latin typeface="Times New Roman" panose="02020603050405020304" pitchFamily="18" charset="0"/>
                          <a:cs typeface="Times New Roman" panose="02020603050405020304" pitchFamily="18" charset="0"/>
                        </a:rPr>
                        <a:t>Logsy</a:t>
                      </a:r>
                      <a:r>
                        <a:rPr lang="en-US" sz="1200" b="0" dirty="0">
                          <a:solidFill>
                            <a:schemeClr val="tx1"/>
                          </a:solidFill>
                          <a:latin typeface="Times New Roman" panose="02020603050405020304" pitchFamily="18" charset="0"/>
                          <a:cs typeface="Times New Roman" panose="02020603050405020304" pitchFamily="18" charset="0"/>
                        </a:rPr>
                        <a:t>, for anomaly detection of log data. </a:t>
                      </a:r>
                      <a:r>
                        <a:rPr lang="en-US" sz="1200" b="0" dirty="0" err="1">
                          <a:solidFill>
                            <a:schemeClr val="tx1"/>
                          </a:solidFill>
                          <a:latin typeface="Times New Roman" panose="02020603050405020304" pitchFamily="18" charset="0"/>
                          <a:cs typeface="Times New Roman" panose="02020603050405020304" pitchFamily="18" charset="0"/>
                        </a:rPr>
                        <a:t>Logsy</a:t>
                      </a:r>
                      <a:r>
                        <a:rPr lang="en-US" sz="1200" b="0" dirty="0">
                          <a:solidFill>
                            <a:schemeClr val="tx1"/>
                          </a:solidFill>
                          <a:latin typeface="Times New Roman" panose="02020603050405020304" pitchFamily="18" charset="0"/>
                          <a:cs typeface="Times New Roman" panose="02020603050405020304" pitchFamily="18" charset="0"/>
                        </a:rPr>
                        <a:t> uses additional log data sources to supplement the negative training samples. This article tries to see if generalized models trained on only additional log data sources can be successfully applied to unseen log data sources.</a:t>
                      </a:r>
                      <a:endParaRPr sz="1200" b="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 </a:t>
                      </a:r>
                      <a:endParaRPr sz="12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The work was compared to </a:t>
                      </a:r>
                      <a:r>
                        <a:rPr lang="en-US" sz="1200" b="0" dirty="0" err="1">
                          <a:solidFill>
                            <a:schemeClr val="tx1"/>
                          </a:solidFill>
                          <a:latin typeface="Times New Roman" panose="02020603050405020304" pitchFamily="18" charset="0"/>
                          <a:cs typeface="Times New Roman" panose="02020603050405020304" pitchFamily="18" charset="0"/>
                        </a:rPr>
                        <a:t>Logsy</a:t>
                      </a:r>
                      <a:r>
                        <a:rPr lang="en-US" sz="1200" b="0" dirty="0">
                          <a:solidFill>
                            <a:schemeClr val="tx1"/>
                          </a:solidFill>
                          <a:latin typeface="Times New Roman" panose="02020603050405020304" pitchFamily="18" charset="0"/>
                          <a:cs typeface="Times New Roman" panose="02020603050405020304" pitchFamily="18" charset="0"/>
                        </a:rPr>
                        <a:t> because it uses a similar method and was the inspiration for this work.</a:t>
                      </a:r>
                      <a:endParaRPr sz="1200" b="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MWT Log does not use data from the target system for training, and instead relies completely on labeled log data from auxiliary systems. MWT Log is also likely to be much slower with both training and predicting. The reason MWT Log is much slower is because of the ensemble learning technique that is used</a:t>
                      </a:r>
                      <a:endParaRPr sz="12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The performance of the method was only tested on three labeled data sets, more testing is however required to better judge the method’s performance</a:t>
                      </a:r>
                      <a:endParaRPr sz="12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1546200">
                <a:tc>
                  <a:txBody>
                    <a:bodyPr/>
                    <a:lstStyle/>
                    <a:p>
                      <a:pPr marL="0" lvl="0" indent="0" algn="ctr" rtl="0">
                        <a:lnSpc>
                          <a:spcPct val="115000"/>
                        </a:lnSpc>
                        <a:spcBef>
                          <a:spcPts val="1200"/>
                        </a:spcBef>
                        <a:spcAft>
                          <a:spcPts val="0"/>
                        </a:spcAft>
                        <a:buNone/>
                      </a:pPr>
                      <a:r>
                        <a:rPr lang="en-US" sz="1200" b="1" dirty="0">
                          <a:solidFill>
                            <a:schemeClr val="tx1"/>
                          </a:solidFill>
                          <a:latin typeface="Calibri" panose="020F0502020204030204" pitchFamily="34" charset="0"/>
                          <a:cs typeface="Calibri" panose="020F0502020204030204" pitchFamily="34" charset="0"/>
                        </a:rPr>
                        <a:t>TRANSLOG: A Unified Transformer-based Framework for Log Anomaly Detection(2021)</a:t>
                      </a:r>
                      <a:endParaRPr sz="1200" b="1" u="none" strike="noStrike" cap="none" dirty="0">
                        <a:solidFill>
                          <a:schemeClr val="tx1"/>
                        </a:solidFill>
                        <a:latin typeface="Calibri" panose="020F0502020204030204" pitchFamily="34" charset="0"/>
                        <a:ea typeface="Times New Roman"/>
                        <a:cs typeface="Calibri" panose="020F0502020204030204" pitchFamily="34" charset="0"/>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0" algn="ctr" rtl="0">
                        <a:lnSpc>
                          <a:spcPct val="115000"/>
                        </a:lnSpc>
                        <a:spcBef>
                          <a:spcPts val="1200"/>
                        </a:spcBef>
                        <a:spcAft>
                          <a:spcPts val="0"/>
                        </a:spcAft>
                        <a:buNone/>
                      </a:pPr>
                      <a:r>
                        <a:rPr lang="en-US" sz="1200" b="0" dirty="0" err="1">
                          <a:solidFill>
                            <a:schemeClr val="tx1"/>
                          </a:solidFill>
                          <a:latin typeface="Times New Roman" panose="02020603050405020304" pitchFamily="18" charset="0"/>
                          <a:cs typeface="Times New Roman" panose="02020603050405020304" pitchFamily="18" charset="0"/>
                        </a:rPr>
                        <a:t>Hongcheng</a:t>
                      </a:r>
                      <a:r>
                        <a:rPr lang="en-US" sz="1200" b="0" dirty="0">
                          <a:solidFill>
                            <a:schemeClr val="tx1"/>
                          </a:solidFill>
                          <a:latin typeface="Times New Roman" panose="02020603050405020304" pitchFamily="18" charset="0"/>
                          <a:cs typeface="Times New Roman" panose="02020603050405020304" pitchFamily="18" charset="0"/>
                        </a:rPr>
                        <a:t> Guo1</a:t>
                      </a:r>
                      <a:r>
                        <a:rPr lang="en-US" sz="1200" b="0" dirty="0">
                          <a:solidFill>
                            <a:schemeClr val="tx1"/>
                          </a:solidFill>
                          <a:latin typeface="Times New Roman" panose="02020603050405020304" pitchFamily="18" charset="0"/>
                          <a:ea typeface="Times New Roman"/>
                          <a:cs typeface="Times New Roman" panose="02020603050405020304" pitchFamily="18" charset="0"/>
                          <a:sym typeface="Times New Roman"/>
                        </a:rPr>
                        <a:t>∗</a:t>
                      </a:r>
                      <a:r>
                        <a:rPr lang="en-US" sz="1200" b="0" dirty="0">
                          <a:solidFill>
                            <a:schemeClr val="tx1"/>
                          </a:solidFill>
                          <a:latin typeface="Times New Roman" panose="02020603050405020304" pitchFamily="18" charset="0"/>
                          <a:cs typeface="Times New Roman" panose="02020603050405020304" pitchFamily="18" charset="0"/>
                        </a:rPr>
                        <a:t>, </a:t>
                      </a:r>
                      <a:r>
                        <a:rPr lang="en-US" sz="1200" b="0" dirty="0" err="1">
                          <a:solidFill>
                            <a:schemeClr val="tx1"/>
                          </a:solidFill>
                          <a:latin typeface="Times New Roman" panose="02020603050405020304" pitchFamily="18" charset="0"/>
                          <a:cs typeface="Times New Roman" panose="02020603050405020304" pitchFamily="18" charset="0"/>
                        </a:rPr>
                        <a:t>Xingyu</a:t>
                      </a:r>
                      <a:r>
                        <a:rPr lang="en-US" sz="1200" b="0" dirty="0">
                          <a:solidFill>
                            <a:schemeClr val="tx1"/>
                          </a:solidFill>
                          <a:latin typeface="Times New Roman" panose="02020603050405020304" pitchFamily="18" charset="0"/>
                          <a:cs typeface="Times New Roman" panose="02020603050405020304" pitchFamily="18" charset="0"/>
                        </a:rPr>
                        <a:t> Lin4, Jian Yang1, Yi Zhuang2</a:t>
                      </a:r>
                      <a:endParaRPr sz="12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228600" algn="l" rtl="0">
                        <a:lnSpc>
                          <a:spcPct val="115000"/>
                        </a:lnSpc>
                        <a:spcBef>
                          <a:spcPts val="1200"/>
                        </a:spcBef>
                        <a:spcAft>
                          <a:spcPts val="0"/>
                        </a:spcAft>
                        <a:buFont typeface="Arial" panose="020B0604020202020204" pitchFamily="34" charset="0"/>
                        <a:buChar char="•"/>
                      </a:pPr>
                      <a:r>
                        <a:rPr lang="en-US" sz="1200" b="0" dirty="0">
                          <a:solidFill>
                            <a:schemeClr val="tx1"/>
                          </a:solidFill>
                          <a:latin typeface="Times New Roman" panose="02020603050405020304" pitchFamily="18" charset="0"/>
                          <a:cs typeface="Times New Roman" panose="02020603050405020304" pitchFamily="18" charset="0"/>
                        </a:rPr>
                        <a:t>HDFS</a:t>
                      </a:r>
                      <a:endParaRPr sz="1200" b="0" dirty="0">
                        <a:solidFill>
                          <a:schemeClr val="tx1"/>
                        </a:solidFill>
                        <a:latin typeface="Times New Roman" panose="02020603050405020304" pitchFamily="18" charset="0"/>
                        <a:cs typeface="Times New Roman" panose="02020603050405020304" pitchFamily="18" charset="0"/>
                      </a:endParaRPr>
                    </a:p>
                    <a:p>
                      <a:pPr marL="0" lvl="0" indent="-228600" algn="l" rtl="0">
                        <a:lnSpc>
                          <a:spcPct val="115000"/>
                        </a:lnSpc>
                        <a:spcBef>
                          <a:spcPts val="1200"/>
                        </a:spcBef>
                        <a:spcAft>
                          <a:spcPts val="0"/>
                        </a:spcAft>
                        <a:buFont typeface="Arial" panose="020B0604020202020204" pitchFamily="34" charset="0"/>
                        <a:buChar char="•"/>
                      </a:pPr>
                      <a:r>
                        <a:rPr lang="en-US" sz="1200" b="0" dirty="0">
                          <a:solidFill>
                            <a:schemeClr val="tx1"/>
                          </a:solidFill>
                          <a:latin typeface="Times New Roman" panose="02020603050405020304" pitchFamily="18" charset="0"/>
                          <a:cs typeface="Times New Roman" panose="02020603050405020304" pitchFamily="18" charset="0"/>
                        </a:rPr>
                        <a:t>BGL</a:t>
                      </a:r>
                      <a:endParaRPr sz="1200" b="0" dirty="0">
                        <a:solidFill>
                          <a:schemeClr val="tx1"/>
                        </a:solidFill>
                        <a:latin typeface="Times New Roman" panose="02020603050405020304" pitchFamily="18" charset="0"/>
                        <a:cs typeface="Times New Roman" panose="02020603050405020304" pitchFamily="18" charset="0"/>
                      </a:endParaRPr>
                    </a:p>
                    <a:p>
                      <a:pPr marL="0" lvl="0" indent="-228600" algn="l" rtl="0">
                        <a:lnSpc>
                          <a:spcPct val="115000"/>
                        </a:lnSpc>
                        <a:spcBef>
                          <a:spcPts val="1200"/>
                        </a:spcBef>
                        <a:spcAft>
                          <a:spcPts val="0"/>
                        </a:spcAft>
                        <a:buFont typeface="Arial" panose="020B0604020202020204" pitchFamily="34" charset="0"/>
                        <a:buChar char="•"/>
                      </a:pPr>
                      <a:r>
                        <a:rPr lang="en-US" sz="1200" b="0" dirty="0">
                          <a:solidFill>
                            <a:schemeClr val="tx1"/>
                          </a:solidFill>
                          <a:latin typeface="Times New Roman" panose="02020603050405020304" pitchFamily="18" charset="0"/>
                          <a:cs typeface="Times New Roman" panose="02020603050405020304" pitchFamily="18" charset="0"/>
                        </a:rPr>
                        <a:t>Thunderbird</a:t>
                      </a:r>
                      <a:endParaRPr sz="12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Our model is first pretrained on the source domain to obtain shared semantic knowledge of log data. Then, we transfer the pretrained model to the target domain via adapter-based tuning.</a:t>
                      </a:r>
                      <a:endParaRPr sz="1200" b="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The proposed method is evaluated on three public datasets including one source domain and two target domains</a:t>
                      </a:r>
                      <a:endParaRPr sz="12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we conduct the ablation study in four aspects for a penetrating analysis of TRANSLOG, including the effect of the pretrained model, the gap between pretrained log models, the efficiency of adapter-based tuning, and the low resource study.</a:t>
                      </a:r>
                      <a:endParaRPr sz="12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0" algn="ctr" rtl="0">
                        <a:lnSpc>
                          <a:spcPct val="115000"/>
                        </a:lnSpc>
                        <a:spcBef>
                          <a:spcPts val="1200"/>
                        </a:spcBef>
                        <a:spcAft>
                          <a:spcPts val="0"/>
                        </a:spcAft>
                        <a:buNone/>
                      </a:pPr>
                      <a:r>
                        <a:rPr lang="en-US" sz="1200" b="0" dirty="0">
                          <a:solidFill>
                            <a:schemeClr val="tx1"/>
                          </a:solidFill>
                          <a:latin typeface="Times New Roman" panose="02020603050405020304" pitchFamily="18" charset="0"/>
                          <a:cs typeface="Times New Roman" panose="02020603050405020304" pitchFamily="18" charset="0"/>
                        </a:rPr>
                        <a:t>In this paper, we propose TRANSLOG, a unified transformer based framework for log anomaly detection, which contains the pretraining stage and the adapter-based tuning stage. Extensive experiments demonstrate that our TRANSLOG, with fewer trainable parameters and lower training costs, outperforms all previous baselines. We foresee the semantic migration between log sources for a unified multiple sources detection.</a:t>
                      </a:r>
                      <a:endParaRPr sz="12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19"/>
          <p:cNvGraphicFramePr/>
          <p:nvPr>
            <p:extLst>
              <p:ext uri="{D42A27DB-BD31-4B8C-83A1-F6EECF244321}">
                <p14:modId xmlns:p14="http://schemas.microsoft.com/office/powerpoint/2010/main" val="1000737049"/>
              </p:ext>
            </p:extLst>
          </p:nvPr>
        </p:nvGraphicFramePr>
        <p:xfrm>
          <a:off x="224112" y="826613"/>
          <a:ext cx="11743775" cy="5204774"/>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20000"/>
                    </a:ext>
                  </a:extLst>
                </a:gridCol>
                <a:gridCol w="1108865">
                  <a:extLst>
                    <a:ext uri="{9D8B030D-6E8A-4147-A177-3AD203B41FA5}">
                      <a16:colId xmlns:a16="http://schemas.microsoft.com/office/drawing/2014/main" val="20001"/>
                    </a:ext>
                  </a:extLst>
                </a:gridCol>
                <a:gridCol w="1855177">
                  <a:extLst>
                    <a:ext uri="{9D8B030D-6E8A-4147-A177-3AD203B41FA5}">
                      <a16:colId xmlns:a16="http://schemas.microsoft.com/office/drawing/2014/main" val="20002"/>
                    </a:ext>
                  </a:extLst>
                </a:gridCol>
                <a:gridCol w="2549769">
                  <a:extLst>
                    <a:ext uri="{9D8B030D-6E8A-4147-A177-3AD203B41FA5}">
                      <a16:colId xmlns:a16="http://schemas.microsoft.com/office/drawing/2014/main" val="20003"/>
                    </a:ext>
                  </a:extLst>
                </a:gridCol>
                <a:gridCol w="2435469">
                  <a:extLst>
                    <a:ext uri="{9D8B030D-6E8A-4147-A177-3AD203B41FA5}">
                      <a16:colId xmlns:a16="http://schemas.microsoft.com/office/drawing/2014/main" val="20004"/>
                    </a:ext>
                  </a:extLst>
                </a:gridCol>
                <a:gridCol w="2243595">
                  <a:extLst>
                    <a:ext uri="{9D8B030D-6E8A-4147-A177-3AD203B41FA5}">
                      <a16:colId xmlns:a16="http://schemas.microsoft.com/office/drawing/2014/main" val="20005"/>
                    </a:ext>
                  </a:extLst>
                </a:gridCol>
              </a:tblGrid>
              <a:tr h="2716036">
                <a:tc>
                  <a:txBody>
                    <a:bodyPr/>
                    <a:lstStyle/>
                    <a:p>
                      <a:pPr marL="0" marR="0" lvl="0" indent="0" algn="ctr" rtl="0">
                        <a:lnSpc>
                          <a:spcPct val="115000"/>
                        </a:lnSpc>
                        <a:spcBef>
                          <a:spcPts val="0"/>
                        </a:spcBef>
                        <a:spcAft>
                          <a:spcPts val="0"/>
                        </a:spcAft>
                        <a:buNone/>
                      </a:pPr>
                      <a:r>
                        <a:rPr lang="en-US" sz="1200" b="1"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TranAD</a:t>
                      </a:r>
                      <a:r>
                        <a:rPr lang="en-US" sz="12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Deep Transformer Networks for Anomaly Detection in Multivariate Time Series Data (2022)</a:t>
                      </a:r>
                      <a:endParaRPr sz="12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0" marR="0" lvl="0" indent="0" algn="ctr" rtl="0">
                        <a:lnSpc>
                          <a:spcPct val="115000"/>
                        </a:lnSpc>
                        <a:spcBef>
                          <a:spcPts val="1500"/>
                        </a:spcBef>
                        <a:spcAft>
                          <a:spcPts val="0"/>
                        </a:spcAft>
                        <a:buNone/>
                      </a:pPr>
                      <a:r>
                        <a:rPr lang="en-US" sz="12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a:t>
                      </a:r>
                      <a:endParaRPr sz="12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lnSpc>
                          <a:spcPct val="115000"/>
                        </a:lnSpc>
                        <a:spcBef>
                          <a:spcPts val="0"/>
                        </a:spcBef>
                        <a:spcAft>
                          <a:spcPts val="0"/>
                        </a:spcAft>
                        <a:buNone/>
                      </a:pPr>
                      <a:r>
                        <a:rPr lang="en-US" sz="1200" b="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Shreshth</a:t>
                      </a: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Tuli, Giuliano </a:t>
                      </a:r>
                      <a:r>
                        <a:rPr lang="en-US" sz="1200" b="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Casale</a:t>
                      </a: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Nicholas R. Jennings Loughborough </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171450" marR="0" lvl="0" indent="-171450" algn="l" rtl="0">
                        <a:lnSpc>
                          <a:spcPct val="107000"/>
                        </a:lnSpc>
                        <a:spcBef>
                          <a:spcPts val="0"/>
                        </a:spcBef>
                        <a:spcAft>
                          <a:spcPts val="0"/>
                        </a:spcAft>
                        <a:buFont typeface="Arial" panose="020B0604020202020204" pitchFamily="34" charset="0"/>
                        <a:buChar char="•"/>
                      </a:pPr>
                      <a:r>
                        <a:rPr lang="en-US" sz="1200" b="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Numenta</a:t>
                      </a: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Anomaly Benchmark (NAB),</a:t>
                      </a:r>
                    </a:p>
                    <a:p>
                      <a:pPr marL="171450" marR="0" lvl="0" indent="-171450" algn="l" rtl="0">
                        <a:lnSpc>
                          <a:spcPct val="107000"/>
                        </a:lnSpc>
                        <a:spcBef>
                          <a:spcPts val="0"/>
                        </a:spcBef>
                        <a:spcAft>
                          <a:spcPts val="0"/>
                        </a:spcAft>
                        <a:buFont typeface="Arial" panose="020B0604020202020204" pitchFamily="34" charset="0"/>
                        <a:buChar char="•"/>
                      </a:pP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Mars Science Laboratory (MSL) dataset, </a:t>
                      </a:r>
                    </a:p>
                    <a:p>
                      <a:pPr marL="171450" marR="0" lvl="0" indent="-171450" algn="l" rtl="0">
                        <a:lnSpc>
                          <a:spcPct val="107000"/>
                        </a:lnSpc>
                        <a:spcBef>
                          <a:spcPts val="0"/>
                        </a:spcBef>
                        <a:spcAft>
                          <a:spcPts val="0"/>
                        </a:spcAft>
                        <a:buFont typeface="Arial" panose="020B0604020202020204" pitchFamily="34" charset="0"/>
                        <a:buChar char="•"/>
                      </a:pP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Multi-Source Distributed System (MSDS) Dataset</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lnSpc>
                          <a:spcPct val="115000"/>
                        </a:lnSpc>
                        <a:spcBef>
                          <a:spcPts val="0"/>
                        </a:spcBef>
                        <a:spcAft>
                          <a:spcPts val="0"/>
                        </a:spcAft>
                        <a:buNone/>
                      </a:pP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TranAD, a deep transformer network based anomaly detection and diagnosis model which uses attention based sequence encoders is proposed in this paper.</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0" marR="0" lvl="0" indent="0" algn="ctr" rtl="0">
                        <a:lnSpc>
                          <a:spcPct val="115000"/>
                        </a:lnSpc>
                        <a:spcBef>
                          <a:spcPts val="1500"/>
                        </a:spcBef>
                        <a:spcAft>
                          <a:spcPts val="0"/>
                        </a:spcAft>
                        <a:buNone/>
                      </a:pP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It uses focus score-based self-conditioning to enable robust multi-modal feature extraction and adversarial training to gain stability. </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lnSpc>
                          <a:spcPct val="115000"/>
                        </a:lnSpc>
                        <a:spcBef>
                          <a:spcPts val="0"/>
                        </a:spcBef>
                        <a:spcAft>
                          <a:spcPts val="0"/>
                        </a:spcAft>
                        <a:buNone/>
                      </a:pP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transformer based encoder-decoder allows quick model training and high detection performance for a variety of datasets considered in this work. TranAD leverages self-conditioning and adversarial training to amplify errors and gain training stability. Moreover, meta-learning allows it to be able to identify data trends even with limited data.</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lnSpc>
                          <a:spcPct val="115000"/>
                        </a:lnSpc>
                        <a:spcBef>
                          <a:spcPts val="0"/>
                        </a:spcBef>
                        <a:spcAft>
                          <a:spcPts val="0"/>
                        </a:spcAft>
                        <a:buNone/>
                      </a:pPr>
                      <a: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method with other transformer models like bidirectional neural networks to allow model generalization to diverse temporal trends in data. To explore the direction of applying cost-benefit analysis for each model component based on the deployment setting to avoid expensive computation.</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2488738">
                <a:tc>
                  <a:txBody>
                    <a:bodyPr/>
                    <a:lstStyle/>
                    <a:p>
                      <a:pPr marL="0" marR="0" lvl="0" indent="0" algn="ctr" rtl="0">
                        <a:spcBef>
                          <a:spcPts val="0"/>
                        </a:spcBef>
                        <a:spcAft>
                          <a:spcPts val="0"/>
                        </a:spcAft>
                        <a:buNone/>
                      </a:pPr>
                      <a:r>
                        <a:rPr lang="en-US" sz="1200" b="1"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IT Infrastructure Anomaly Detection and Failure Handling: A Systematic Literature Review Focusing on Datasets, Log Preprocessing, Machine and Deep learning approaches and Automated tool (2021)</a:t>
                      </a:r>
                      <a:endParaRPr sz="12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rtl="0">
                        <a:spcBef>
                          <a:spcPts val="0"/>
                        </a:spcBef>
                        <a:spcAft>
                          <a:spcPts val="0"/>
                        </a:spcAft>
                        <a:buNone/>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Deepali Arun Bhanage, Ambika Vishal Pawar and Ketan Kotecha</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63500" algn="l" rtl="0">
                        <a:spcBef>
                          <a:spcPts val="0"/>
                        </a:spcBef>
                        <a:spcAft>
                          <a:spcPts val="0"/>
                        </a:spcAft>
                        <a:buClr>
                          <a:srgbClr val="000000"/>
                        </a:buClr>
                        <a:buSzPts val="1000"/>
                        <a:buFont typeface="Arial"/>
                        <a:buChar char="•"/>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HDFS</a:t>
                      </a:r>
                      <a:endParaRPr sz="12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BGL</a:t>
                      </a:r>
                      <a:endParaRPr sz="12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HPC </a:t>
                      </a:r>
                      <a:endParaRPr sz="12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Linux system log</a:t>
                      </a:r>
                      <a:endParaRPr sz="12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Android framework log</a:t>
                      </a:r>
                      <a:endParaRPr sz="12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Apache Server error log</a:t>
                      </a:r>
                      <a:endParaRPr sz="12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Proxifier software log</a:t>
                      </a:r>
                      <a:endParaRPr sz="12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rtl="0">
                        <a:spcBef>
                          <a:spcPts val="0"/>
                        </a:spcBef>
                        <a:spcAft>
                          <a:spcPts val="0"/>
                        </a:spcAft>
                        <a:buNone/>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failure prediction pipeline in IT infrastructure to avoid failure conditions is divided into 4 parts: Raw log data preprocessing and feature extraction in which a drain parser is used for semantic analysis. After training, a balanced testing dataset will be provided and an alert is generated to notify the system admin if there is a prediction of potential failures in the system. </a:t>
                      </a:r>
                      <a:br>
                        <a:rPr lang="en-US"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b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rtl="0">
                        <a:spcBef>
                          <a:spcPts val="0"/>
                        </a:spcBef>
                        <a:spcAft>
                          <a:spcPts val="0"/>
                        </a:spcAft>
                        <a:buNone/>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paper is systematic literature review (SLR) of previous research works. The results were more accurate i.e., above 90% for most of the log data of different IT infrastructures.</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rtl="0">
                        <a:spcBef>
                          <a:spcPts val="0"/>
                        </a:spcBef>
                        <a:spcAft>
                          <a:spcPts val="0"/>
                        </a:spcAft>
                        <a:buNone/>
                      </a:pPr>
                      <a:r>
                        <a:rPr lang="en-US" sz="12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Quality data can be collected to improve the prediction accuracy and also to identify the pattern of failures to help minimize the data usage. User Interface (UI)-based monitoring consoles and automated systems can be built to monitor the components in IT infrastructure better. </a:t>
                      </a:r>
                      <a:endParaRPr sz="12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2" name="Table 1">
            <a:extLst>
              <a:ext uri="{FF2B5EF4-FFF2-40B4-BE49-F238E27FC236}">
                <a16:creationId xmlns:a16="http://schemas.microsoft.com/office/drawing/2014/main" id="{BD1DCF07-4273-9852-78ED-65EB8765A2F4}"/>
              </a:ext>
            </a:extLst>
          </p:cNvPr>
          <p:cNvGraphicFramePr>
            <a:graphicFrameLocks noGrp="1"/>
          </p:cNvGraphicFramePr>
          <p:nvPr>
            <p:extLst>
              <p:ext uri="{D42A27DB-BD31-4B8C-83A1-F6EECF244321}">
                <p14:modId xmlns:p14="http://schemas.microsoft.com/office/powerpoint/2010/main" val="1546721446"/>
              </p:ext>
            </p:extLst>
          </p:nvPr>
        </p:nvGraphicFramePr>
        <p:xfrm>
          <a:off x="224112" y="497859"/>
          <a:ext cx="11743776" cy="328754"/>
        </p:xfrm>
        <a:graphic>
          <a:graphicData uri="http://schemas.openxmlformats.org/drawingml/2006/table">
            <a:tbl>
              <a:tblPr firstRow="1" bandRow="1">
                <a:tableStyleId>{3C2FFA5D-87B4-456A-9821-1D502468CF0F}</a:tableStyleId>
              </a:tblPr>
              <a:tblGrid>
                <a:gridCol w="1552309">
                  <a:extLst>
                    <a:ext uri="{9D8B030D-6E8A-4147-A177-3AD203B41FA5}">
                      <a16:colId xmlns:a16="http://schemas.microsoft.com/office/drawing/2014/main" val="1402920601"/>
                    </a:ext>
                  </a:extLst>
                </a:gridCol>
                <a:gridCol w="1081079">
                  <a:extLst>
                    <a:ext uri="{9D8B030D-6E8A-4147-A177-3AD203B41FA5}">
                      <a16:colId xmlns:a16="http://schemas.microsoft.com/office/drawing/2014/main" val="1080451498"/>
                    </a:ext>
                  </a:extLst>
                </a:gridCol>
                <a:gridCol w="1899138">
                  <a:extLst>
                    <a:ext uri="{9D8B030D-6E8A-4147-A177-3AD203B41FA5}">
                      <a16:colId xmlns:a16="http://schemas.microsoft.com/office/drawing/2014/main" val="1527288281"/>
                    </a:ext>
                  </a:extLst>
                </a:gridCol>
                <a:gridCol w="2540977">
                  <a:extLst>
                    <a:ext uri="{9D8B030D-6E8A-4147-A177-3AD203B41FA5}">
                      <a16:colId xmlns:a16="http://schemas.microsoft.com/office/drawing/2014/main" val="3481822526"/>
                    </a:ext>
                  </a:extLst>
                </a:gridCol>
                <a:gridCol w="2400300">
                  <a:extLst>
                    <a:ext uri="{9D8B030D-6E8A-4147-A177-3AD203B41FA5}">
                      <a16:colId xmlns:a16="http://schemas.microsoft.com/office/drawing/2014/main" val="1995782469"/>
                    </a:ext>
                  </a:extLst>
                </a:gridCol>
                <a:gridCol w="2269973">
                  <a:extLst>
                    <a:ext uri="{9D8B030D-6E8A-4147-A177-3AD203B41FA5}">
                      <a16:colId xmlns:a16="http://schemas.microsoft.com/office/drawing/2014/main" val="1559653451"/>
                    </a:ext>
                  </a:extLst>
                </a:gridCol>
              </a:tblGrid>
              <a:tr h="328754">
                <a:tc>
                  <a:txBody>
                    <a:bodyPr/>
                    <a:lstStyle/>
                    <a:p>
                      <a:pPr marL="0" marR="0" indent="0" algn="ctr" rtl="0" fontAlgn="t">
                        <a:lnSpc>
                          <a:spcPct val="115000"/>
                        </a:lnSpc>
                        <a:spcBef>
                          <a:spcPts val="0"/>
                        </a:spcBef>
                        <a:spcAft>
                          <a:spcPts val="0"/>
                        </a:spcAft>
                      </a:pPr>
                      <a:r>
                        <a:rPr lang="en-US" sz="1300" b="0" u="none" strike="noStrike" dirty="0">
                          <a:solidFill>
                            <a:srgbClr val="FFFFFF"/>
                          </a:solidFill>
                          <a:effectLst/>
                        </a:rPr>
                        <a:t>Title (year)</a:t>
                      </a:r>
                      <a:endParaRPr lang="en-US" sz="1600" b="0" i="0" u="none" strike="noStrike" dirty="0">
                        <a:effectLst/>
                        <a:latin typeface="Arial" panose="020B0604020202020204" pitchFamily="34" charset="0"/>
                      </a:endParaRPr>
                    </a:p>
                  </a:txBody>
                  <a:tcPr marL="61388" marR="61388" marT="6821" marB="0" anchor="ctr"/>
                </a:tc>
                <a:tc>
                  <a:txBody>
                    <a:bodyPr/>
                    <a:lstStyle/>
                    <a:p>
                      <a:pPr marL="0" marR="0" indent="0" algn="ctr" rtl="0" fontAlgn="t">
                        <a:lnSpc>
                          <a:spcPct val="115000"/>
                        </a:lnSpc>
                        <a:spcBef>
                          <a:spcPts val="0"/>
                        </a:spcBef>
                        <a:spcAft>
                          <a:spcPts val="0"/>
                        </a:spcAft>
                      </a:pPr>
                      <a:r>
                        <a:rPr lang="en-US" sz="1300" b="0" u="none" strike="noStrike">
                          <a:solidFill>
                            <a:srgbClr val="FFFFFF"/>
                          </a:solidFill>
                          <a:effectLst/>
                        </a:rPr>
                        <a:t>Authors</a:t>
                      </a:r>
                      <a:endParaRPr lang="en-US" sz="1600" b="0" i="0" u="none" strike="noStrike">
                        <a:effectLst/>
                        <a:latin typeface="Arial" panose="020B0604020202020204" pitchFamily="34" charset="0"/>
                      </a:endParaRPr>
                    </a:p>
                  </a:txBody>
                  <a:tcPr marL="61388" marR="61388" marT="6821" marB="0" anchor="ctr"/>
                </a:tc>
                <a:tc>
                  <a:txBody>
                    <a:bodyPr/>
                    <a:lstStyle/>
                    <a:p>
                      <a:pPr marL="0" marR="0" indent="0" algn="ctr" rtl="0" fontAlgn="t">
                        <a:lnSpc>
                          <a:spcPct val="115000"/>
                        </a:lnSpc>
                        <a:spcBef>
                          <a:spcPts val="0"/>
                        </a:spcBef>
                        <a:spcAft>
                          <a:spcPts val="0"/>
                        </a:spcAft>
                      </a:pPr>
                      <a:r>
                        <a:rPr lang="en-US" sz="1300" b="0" u="none" strike="noStrike" dirty="0">
                          <a:solidFill>
                            <a:srgbClr val="FFFFFF"/>
                          </a:solidFill>
                          <a:effectLst/>
                        </a:rPr>
                        <a:t>Dataset</a:t>
                      </a:r>
                      <a:endParaRPr lang="en-US" sz="1600" b="0" i="0" u="none" strike="noStrike" dirty="0">
                        <a:effectLst/>
                        <a:latin typeface="Arial" panose="020B0604020202020204" pitchFamily="34" charset="0"/>
                      </a:endParaRPr>
                    </a:p>
                  </a:txBody>
                  <a:tcPr marL="61388" marR="61388" marT="6821" marB="0" anchor="ctr"/>
                </a:tc>
                <a:tc>
                  <a:txBody>
                    <a:bodyPr/>
                    <a:lstStyle/>
                    <a:p>
                      <a:pPr marL="0" marR="0" indent="0" algn="ctr" rtl="0" fontAlgn="t">
                        <a:lnSpc>
                          <a:spcPct val="115000"/>
                        </a:lnSpc>
                        <a:spcBef>
                          <a:spcPts val="0"/>
                        </a:spcBef>
                        <a:spcAft>
                          <a:spcPts val="0"/>
                        </a:spcAft>
                      </a:pPr>
                      <a:r>
                        <a:rPr lang="en-US" sz="1300" b="0" u="none" strike="noStrike" dirty="0">
                          <a:solidFill>
                            <a:srgbClr val="FFFFFF"/>
                          </a:solidFill>
                          <a:effectLst/>
                        </a:rPr>
                        <a:t>Methodology</a:t>
                      </a:r>
                      <a:endParaRPr lang="en-US" sz="1600" b="0" i="0" u="none" strike="noStrike" dirty="0">
                        <a:effectLst/>
                        <a:latin typeface="Arial" panose="020B0604020202020204" pitchFamily="34" charset="0"/>
                      </a:endParaRPr>
                    </a:p>
                  </a:txBody>
                  <a:tcPr marL="61388" marR="61388" marT="6821" marB="0" anchor="ctr"/>
                </a:tc>
                <a:tc>
                  <a:txBody>
                    <a:bodyPr/>
                    <a:lstStyle/>
                    <a:p>
                      <a:pPr marL="0" marR="0" indent="0" algn="ctr" rtl="0" fontAlgn="t">
                        <a:lnSpc>
                          <a:spcPct val="115000"/>
                        </a:lnSpc>
                        <a:spcBef>
                          <a:spcPts val="0"/>
                        </a:spcBef>
                        <a:spcAft>
                          <a:spcPts val="0"/>
                        </a:spcAft>
                      </a:pPr>
                      <a:r>
                        <a:rPr lang="en-US" sz="1300" b="0" u="none" strike="noStrike">
                          <a:solidFill>
                            <a:srgbClr val="FFFFFF"/>
                          </a:solidFill>
                          <a:effectLst/>
                        </a:rPr>
                        <a:t>Findings</a:t>
                      </a:r>
                      <a:endParaRPr lang="en-US" sz="1600" b="0" i="0" u="none" strike="noStrike">
                        <a:effectLst/>
                        <a:latin typeface="Arial" panose="020B0604020202020204" pitchFamily="34" charset="0"/>
                      </a:endParaRPr>
                    </a:p>
                  </a:txBody>
                  <a:tcPr marL="61388" marR="61388" marT="6821" marB="0" anchor="ctr"/>
                </a:tc>
                <a:tc>
                  <a:txBody>
                    <a:bodyPr/>
                    <a:lstStyle/>
                    <a:p>
                      <a:pPr marL="0" marR="0" indent="0" algn="ctr" rtl="0" fontAlgn="t">
                        <a:lnSpc>
                          <a:spcPct val="115000"/>
                        </a:lnSpc>
                        <a:spcBef>
                          <a:spcPts val="0"/>
                        </a:spcBef>
                        <a:spcAft>
                          <a:spcPts val="0"/>
                        </a:spcAft>
                      </a:pPr>
                      <a:r>
                        <a:rPr lang="en-US" sz="1300" b="0" u="none" strike="noStrike" dirty="0">
                          <a:solidFill>
                            <a:srgbClr val="FFFFFF"/>
                          </a:solidFill>
                          <a:effectLst/>
                        </a:rPr>
                        <a:t>Improvements done/needed</a:t>
                      </a:r>
                      <a:endParaRPr lang="en-US" sz="1600" b="0" i="0" u="none" strike="noStrike" dirty="0">
                        <a:effectLst/>
                        <a:latin typeface="Arial" panose="020B0604020202020204" pitchFamily="34" charset="0"/>
                      </a:endParaRPr>
                    </a:p>
                  </a:txBody>
                  <a:tcPr marL="61388" marR="61388" marT="6821" marB="0" anchor="ctr"/>
                </a:tc>
                <a:extLst>
                  <a:ext uri="{0D108BD9-81ED-4DB2-BD59-A6C34878D82A}">
                    <a16:rowId xmlns:a16="http://schemas.microsoft.com/office/drawing/2014/main" val="33164762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19"/>
          <p:cNvGraphicFramePr/>
          <p:nvPr>
            <p:extLst>
              <p:ext uri="{D42A27DB-BD31-4B8C-83A1-F6EECF244321}">
                <p14:modId xmlns:p14="http://schemas.microsoft.com/office/powerpoint/2010/main" val="2362402543"/>
              </p:ext>
            </p:extLst>
          </p:nvPr>
        </p:nvGraphicFramePr>
        <p:xfrm>
          <a:off x="162565" y="869926"/>
          <a:ext cx="11743775" cy="5363820"/>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20000"/>
                    </a:ext>
                  </a:extLst>
                </a:gridCol>
                <a:gridCol w="1108865">
                  <a:extLst>
                    <a:ext uri="{9D8B030D-6E8A-4147-A177-3AD203B41FA5}">
                      <a16:colId xmlns:a16="http://schemas.microsoft.com/office/drawing/2014/main" val="20001"/>
                    </a:ext>
                  </a:extLst>
                </a:gridCol>
                <a:gridCol w="1468314">
                  <a:extLst>
                    <a:ext uri="{9D8B030D-6E8A-4147-A177-3AD203B41FA5}">
                      <a16:colId xmlns:a16="http://schemas.microsoft.com/office/drawing/2014/main" val="20002"/>
                    </a:ext>
                  </a:extLst>
                </a:gridCol>
                <a:gridCol w="2488223">
                  <a:extLst>
                    <a:ext uri="{9D8B030D-6E8A-4147-A177-3AD203B41FA5}">
                      <a16:colId xmlns:a16="http://schemas.microsoft.com/office/drawing/2014/main" val="20003"/>
                    </a:ext>
                  </a:extLst>
                </a:gridCol>
                <a:gridCol w="2892671">
                  <a:extLst>
                    <a:ext uri="{9D8B030D-6E8A-4147-A177-3AD203B41FA5}">
                      <a16:colId xmlns:a16="http://schemas.microsoft.com/office/drawing/2014/main" val="20004"/>
                    </a:ext>
                  </a:extLst>
                </a:gridCol>
                <a:gridCol w="2234802">
                  <a:extLst>
                    <a:ext uri="{9D8B030D-6E8A-4147-A177-3AD203B41FA5}">
                      <a16:colId xmlns:a16="http://schemas.microsoft.com/office/drawing/2014/main" val="20005"/>
                    </a:ext>
                  </a:extLst>
                </a:gridCol>
              </a:tblGrid>
              <a:tr h="2528047">
                <a:tc>
                  <a:txBody>
                    <a:bodyPr/>
                    <a:lstStyle/>
                    <a:p>
                      <a:pPr marL="0" lvl="0" indent="0" algn="ctr" rtl="0">
                        <a:lnSpc>
                          <a:spcPct val="115000"/>
                        </a:lnSpc>
                        <a:spcBef>
                          <a:spcPts val="1200"/>
                        </a:spcBef>
                        <a:spcAft>
                          <a:spcPts val="0"/>
                        </a:spcAft>
                        <a:buNone/>
                      </a:pPr>
                      <a:r>
                        <a:rPr lang="en-US" sz="1100" b="1" dirty="0">
                          <a:solidFill>
                            <a:schemeClr val="tx1"/>
                          </a:solidFill>
                        </a:rPr>
                        <a:t>Log-based Anomaly Detection with Deep Learning</a:t>
                      </a:r>
                    </a:p>
                    <a:p>
                      <a:pPr marL="0" lvl="0" indent="0" algn="ctr" rtl="0">
                        <a:lnSpc>
                          <a:spcPct val="115000"/>
                        </a:lnSpc>
                        <a:spcBef>
                          <a:spcPts val="1200"/>
                        </a:spcBef>
                        <a:spcAft>
                          <a:spcPts val="0"/>
                        </a:spcAft>
                        <a:buNone/>
                      </a:pPr>
                      <a:r>
                        <a:rPr lang="en-US" sz="1100" b="1" dirty="0">
                          <a:solidFill>
                            <a:schemeClr val="tx1"/>
                          </a:solidFill>
                        </a:rPr>
                        <a:t>(2022)</a:t>
                      </a:r>
                    </a:p>
                    <a:p>
                      <a:pPr marL="0" marR="0" lvl="0" indent="0" algn="ctr" rtl="0">
                        <a:lnSpc>
                          <a:spcPct val="115000"/>
                        </a:lnSpc>
                        <a:spcBef>
                          <a:spcPts val="1500"/>
                        </a:spcBef>
                        <a:spcAft>
                          <a:spcPts val="0"/>
                        </a:spcAft>
                        <a:buNone/>
                      </a:pPr>
                      <a:r>
                        <a:rPr lang="en-US" sz="11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a:t>
                      </a:r>
                      <a:endParaRPr sz="11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lnSpc>
                          <a:spcPct val="115000"/>
                        </a:lnSpc>
                        <a:spcBef>
                          <a:spcPts val="0"/>
                        </a:spcBef>
                        <a:spcAft>
                          <a:spcPts val="0"/>
                        </a:spcAft>
                        <a:buNone/>
                      </a:pPr>
                      <a:r>
                        <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Van-Hoang Le </a:t>
                      </a:r>
                    </a:p>
                    <a:p>
                      <a:pPr marL="0" marR="0" lvl="0" indent="0" algn="ctr" rtl="0">
                        <a:lnSpc>
                          <a:spcPct val="115000"/>
                        </a:lnSpc>
                        <a:spcBef>
                          <a:spcPts val="0"/>
                        </a:spcBef>
                        <a:spcAft>
                          <a:spcPts val="0"/>
                        </a:spcAft>
                        <a:buNone/>
                      </a:pPr>
                      <a:r>
                        <a:rPr lang="en-US" sz="1050" b="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Hongyu</a:t>
                      </a:r>
                      <a:r>
                        <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Zhang</a:t>
                      </a: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228600" lvl="0" indent="-228600" algn="l" rtl="0">
                        <a:lnSpc>
                          <a:spcPct val="115000"/>
                        </a:lnSpc>
                        <a:spcBef>
                          <a:spcPts val="500"/>
                        </a:spcBef>
                        <a:spcAft>
                          <a:spcPts val="0"/>
                        </a:spcAft>
                        <a:buFont typeface="Arial" panose="020B0604020202020204" pitchFamily="34" charset="0"/>
                        <a:buChar char="•"/>
                      </a:pPr>
                      <a:r>
                        <a:rPr lang="en-US" sz="1050" b="0" dirty="0">
                          <a:solidFill>
                            <a:schemeClr val="tx1"/>
                          </a:solidFill>
                        </a:rPr>
                        <a:t>HDFS</a:t>
                      </a:r>
                    </a:p>
                    <a:p>
                      <a:pPr marL="228600" lvl="0" indent="-228600" algn="l" rtl="0">
                        <a:lnSpc>
                          <a:spcPct val="115000"/>
                        </a:lnSpc>
                        <a:spcBef>
                          <a:spcPts val="500"/>
                        </a:spcBef>
                        <a:spcAft>
                          <a:spcPts val="0"/>
                        </a:spcAft>
                        <a:buFont typeface="Arial" panose="020B0604020202020204" pitchFamily="34" charset="0"/>
                        <a:buChar char="•"/>
                      </a:pPr>
                      <a:r>
                        <a:rPr lang="en-US" sz="1050" b="0" dirty="0">
                          <a:solidFill>
                            <a:schemeClr val="tx1"/>
                          </a:solidFill>
                        </a:rPr>
                        <a:t>BGL dataset</a:t>
                      </a:r>
                    </a:p>
                    <a:p>
                      <a:pPr marL="228600" lvl="0" indent="-228600" algn="l" rtl="0">
                        <a:lnSpc>
                          <a:spcPct val="115000"/>
                        </a:lnSpc>
                        <a:spcBef>
                          <a:spcPts val="500"/>
                        </a:spcBef>
                        <a:spcAft>
                          <a:spcPts val="0"/>
                        </a:spcAft>
                        <a:buFont typeface="Arial" panose="020B0604020202020204" pitchFamily="34" charset="0"/>
                        <a:buChar char="•"/>
                      </a:pPr>
                      <a:r>
                        <a:rPr lang="en-US" sz="1050" b="0" dirty="0">
                          <a:solidFill>
                            <a:schemeClr val="tx1"/>
                          </a:solidFill>
                          <a:latin typeface="Times New Roman"/>
                          <a:ea typeface="Times New Roman"/>
                          <a:cs typeface="Times New Roman"/>
                          <a:sym typeface="Times New Roman"/>
                        </a:rPr>
                        <a:t>Thunderbird </a:t>
                      </a:r>
                      <a:r>
                        <a:rPr lang="en-US" sz="1050" b="0" dirty="0">
                          <a:solidFill>
                            <a:schemeClr val="tx1"/>
                          </a:solidFill>
                        </a:rPr>
                        <a:t>dataset</a:t>
                      </a:r>
                    </a:p>
                    <a:p>
                      <a:pPr marL="228600" lvl="0" indent="-228600" algn="l" rtl="0">
                        <a:lnSpc>
                          <a:spcPct val="115000"/>
                        </a:lnSpc>
                        <a:spcBef>
                          <a:spcPts val="500"/>
                        </a:spcBef>
                        <a:spcAft>
                          <a:spcPts val="0"/>
                        </a:spcAft>
                        <a:buFont typeface="Arial" panose="020B0604020202020204" pitchFamily="34" charset="0"/>
                        <a:buChar char="•"/>
                      </a:pPr>
                      <a:r>
                        <a:rPr lang="en-US" sz="1050" b="0" dirty="0">
                          <a:solidFill>
                            <a:schemeClr val="tx1"/>
                          </a:solidFill>
                          <a:latin typeface="Times New Roman" panose="02020603050405020304" pitchFamily="18" charset="0"/>
                          <a:cs typeface="Times New Roman" panose="02020603050405020304" pitchFamily="18" charset="0"/>
                        </a:rPr>
                        <a:t>Spirit Dataset</a:t>
                      </a:r>
                    </a:p>
                    <a:p>
                      <a:pPr marL="0" marR="0" lvl="0" indent="0" algn="l" rtl="0">
                        <a:lnSpc>
                          <a:spcPct val="107000"/>
                        </a:lnSpc>
                        <a:spcBef>
                          <a:spcPts val="0"/>
                        </a:spcBef>
                        <a:spcAft>
                          <a:spcPts val="0"/>
                        </a:spcAft>
                        <a:buFont typeface="Arial" panose="020B0604020202020204" pitchFamily="34" charset="0"/>
                        <a:buNone/>
                      </a:pPr>
                      <a:endParaRPr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lnSpc>
                          <a:spcPct val="115000"/>
                        </a:lnSpc>
                        <a:spcBef>
                          <a:spcPts val="0"/>
                        </a:spcBef>
                        <a:spcAft>
                          <a:spcPts val="0"/>
                        </a:spcAft>
                        <a:buNone/>
                      </a:pPr>
                      <a:r>
                        <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common overall framework of DL models for log-based anomaly detection. Generally, the framework consists of four steps: (1) log parsing, (2) log grouping, (3) log representation, (4) anomaly detection through DL models. </a:t>
                      </a:r>
                    </a:p>
                    <a:p>
                      <a:pPr marL="0" marR="0" lvl="0" indent="0" algn="ctr" rtl="0">
                        <a:lnSpc>
                          <a:spcPct val="115000"/>
                        </a:lnSpc>
                        <a:spcBef>
                          <a:spcPts val="0"/>
                        </a:spcBef>
                        <a:spcAft>
                          <a:spcPts val="0"/>
                        </a:spcAft>
                        <a:buNone/>
                      </a:pPr>
                      <a:endParaRPr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lnSpc>
                          <a:spcPct val="115000"/>
                        </a:lnSpc>
                        <a:spcBef>
                          <a:spcPts val="0"/>
                        </a:spcBef>
                        <a:spcAft>
                          <a:spcPts val="0"/>
                        </a:spcAft>
                        <a:buNone/>
                      </a:pPr>
                      <a:r>
                        <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They conduct an extensive evaluation of five representative deep learning models for log-based anomaly detection. </a:t>
                      </a:r>
                    </a:p>
                    <a:p>
                      <a:pPr marL="0" marR="0" lvl="0" indent="0" algn="ctr" rtl="0">
                        <a:lnSpc>
                          <a:spcPct val="115000"/>
                        </a:lnSpc>
                        <a:spcBef>
                          <a:spcPts val="0"/>
                        </a:spcBef>
                        <a:spcAft>
                          <a:spcPts val="0"/>
                        </a:spcAft>
                        <a:buNone/>
                      </a:pPr>
                      <a:r>
                        <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They conclude that the existing models are not evaluated comprehensively and do not generalize well in different experimental settings. </a:t>
                      </a:r>
                    </a:p>
                    <a:p>
                      <a:pPr marL="0" marR="0" lvl="0" indent="0" algn="ctr" rtl="0">
                        <a:lnSpc>
                          <a:spcPct val="115000"/>
                        </a:lnSpc>
                        <a:spcBef>
                          <a:spcPts val="0"/>
                        </a:spcBef>
                        <a:spcAft>
                          <a:spcPts val="0"/>
                        </a:spcAft>
                        <a:buNone/>
                      </a:pPr>
                      <a:r>
                        <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Based on the evaluation results, we point out the advantages and disadvantages of existing models, and suggest future research work for log-based anomaly detection</a:t>
                      </a:r>
                    </a:p>
                    <a:p>
                      <a:pPr marL="0" marR="0" lvl="0" indent="0" algn="ctr" rtl="0">
                        <a:lnSpc>
                          <a:spcPct val="115000"/>
                        </a:lnSpc>
                        <a:spcBef>
                          <a:spcPts val="0"/>
                        </a:spcBef>
                        <a:spcAft>
                          <a:spcPts val="0"/>
                        </a:spcAft>
                        <a:buNone/>
                      </a:pPr>
                      <a:endParaRPr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lnSpc>
                          <a:spcPct val="115000"/>
                        </a:lnSpc>
                        <a:spcBef>
                          <a:spcPts val="0"/>
                        </a:spcBef>
                        <a:spcAft>
                          <a:spcPts val="0"/>
                        </a:spcAft>
                        <a:buNone/>
                      </a:pPr>
                      <a:endParaRPr lang="en-US"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0" marR="0" lvl="0" indent="0" algn="ctr" rtl="0">
                        <a:lnSpc>
                          <a:spcPct val="115000"/>
                        </a:lnSpc>
                        <a:spcBef>
                          <a:spcPts val="0"/>
                        </a:spcBef>
                        <a:spcAft>
                          <a:spcPts val="0"/>
                        </a:spcAft>
                        <a:buNone/>
                      </a:pPr>
                      <a:r>
                        <a:rPr lang="en-US"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A small amount of </a:t>
                      </a:r>
                      <a:r>
                        <a:rPr lang="en-US" sz="1000" b="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mislabelled</a:t>
                      </a:r>
                      <a:r>
                        <a:rPr lang="en-US"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logs can quickly downgrade the performance of anomaly detection. Supervised models are more sensitive to </a:t>
                      </a:r>
                      <a:r>
                        <a:rPr lang="en-US" sz="1000" b="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mislabelled</a:t>
                      </a:r>
                      <a:r>
                        <a:rPr lang="en-US"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logs. Models adopting the forecasting-based approach (</a:t>
                      </a:r>
                      <a:r>
                        <a:rPr lang="en-US" sz="1000" b="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DeepLog</a:t>
                      </a:r>
                      <a:r>
                        <a:rPr lang="en-US"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and </a:t>
                      </a:r>
                      <a:r>
                        <a:rPr lang="en-US" sz="1000" b="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LogAnomaly</a:t>
                      </a:r>
                      <a:r>
                        <a:rPr lang="en-US"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perform better with the presence of </a:t>
                      </a:r>
                      <a:r>
                        <a:rPr lang="en-US" sz="1000" b="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mislabelled</a:t>
                      </a:r>
                      <a:r>
                        <a:rPr lang="en-US"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logs.</a:t>
                      </a:r>
                    </a:p>
                    <a:p>
                      <a:pPr marL="0" marR="0" lvl="0" indent="0" algn="ctr" rtl="0">
                        <a:lnSpc>
                          <a:spcPct val="115000"/>
                        </a:lnSpc>
                        <a:spcBef>
                          <a:spcPts val="0"/>
                        </a:spcBef>
                        <a:spcAft>
                          <a:spcPts val="0"/>
                        </a:spcAft>
                        <a:buNone/>
                      </a:pPr>
                      <a:r>
                        <a:rPr lang="en-US"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data noise from log parsing errors has impact on the performance of models. Methods using semantic vectors can better handle log parsing errors.</a:t>
                      </a:r>
                    </a:p>
                    <a:p>
                      <a:pPr marL="0" marR="0" lvl="0" indent="0" algn="ctr" rtl="0">
                        <a:lnSpc>
                          <a:spcPct val="115000"/>
                        </a:lnSpc>
                        <a:spcBef>
                          <a:spcPts val="0"/>
                        </a:spcBef>
                        <a:spcAft>
                          <a:spcPts val="0"/>
                        </a:spcAft>
                        <a:buNone/>
                      </a:pPr>
                      <a:endParaRPr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2835773">
                <a:tc>
                  <a:txBody>
                    <a:bodyPr/>
                    <a:lstStyle/>
                    <a:p>
                      <a:pPr marL="0" marR="0" lvl="0" indent="0" algn="ctr" rtl="0">
                        <a:lnSpc>
                          <a:spcPct val="115000"/>
                        </a:lnSpc>
                        <a:spcBef>
                          <a:spcPts val="1500"/>
                        </a:spcBef>
                        <a:spcAft>
                          <a:spcPts val="0"/>
                        </a:spcAft>
                        <a:buNone/>
                      </a:pPr>
                      <a:r>
                        <a:rPr lang="sv-SE" sz="11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LogBERT: Log Anomaly Detection via BERT</a:t>
                      </a:r>
                    </a:p>
                    <a:p>
                      <a:pPr marL="0" marR="0" lvl="0" indent="0" algn="ctr" rtl="0">
                        <a:lnSpc>
                          <a:spcPct val="115000"/>
                        </a:lnSpc>
                        <a:spcBef>
                          <a:spcPts val="1500"/>
                        </a:spcBef>
                        <a:spcAft>
                          <a:spcPts val="0"/>
                        </a:spcAft>
                        <a:buNone/>
                      </a:pPr>
                      <a:r>
                        <a:rPr lang="sv-SE" sz="11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(2021)</a:t>
                      </a:r>
                      <a:endParaRPr sz="1100" b="1"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lnSpc>
                          <a:spcPct val="115000"/>
                        </a:lnSpc>
                        <a:spcBef>
                          <a:spcPts val="0"/>
                        </a:spcBef>
                        <a:spcAft>
                          <a:spcPts val="0"/>
                        </a:spcAft>
                        <a:buNone/>
                      </a:pPr>
                      <a:r>
                        <a:rPr lang="en-US" sz="1050" dirty="0" err="1"/>
                        <a:t>Haixuan</a:t>
                      </a:r>
                      <a:r>
                        <a:rPr lang="en-US" sz="1050" dirty="0"/>
                        <a:t> Guo, </a:t>
                      </a:r>
                      <a:r>
                        <a:rPr lang="en-US" sz="1050" dirty="0" err="1"/>
                        <a:t>Shuhan</a:t>
                      </a:r>
                      <a:r>
                        <a:rPr lang="en-US" sz="1050" dirty="0"/>
                        <a:t> Yuan, </a:t>
                      </a:r>
                      <a:r>
                        <a:rPr lang="en-US" sz="1050" dirty="0" err="1"/>
                        <a:t>Xintao</a:t>
                      </a:r>
                      <a:r>
                        <a:rPr lang="en-US" sz="1050" dirty="0"/>
                        <a:t> Wu</a:t>
                      </a:r>
                      <a:endPar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228600" lvl="0" indent="-228600" algn="l" rtl="0">
                        <a:lnSpc>
                          <a:spcPct val="115000"/>
                        </a:lnSpc>
                        <a:spcBef>
                          <a:spcPts val="500"/>
                        </a:spcBef>
                        <a:spcAft>
                          <a:spcPts val="0"/>
                        </a:spcAft>
                        <a:buFont typeface="Arial" panose="020B0604020202020204" pitchFamily="34" charset="0"/>
                        <a:buChar char="•"/>
                      </a:pPr>
                      <a:r>
                        <a:rPr lang="en-US" sz="1050" b="0" dirty="0">
                          <a:solidFill>
                            <a:schemeClr val="tx1"/>
                          </a:solidFill>
                        </a:rPr>
                        <a:t>HDFS</a:t>
                      </a:r>
                    </a:p>
                    <a:p>
                      <a:pPr marL="228600" lvl="0" indent="-228600" algn="l" rtl="0">
                        <a:lnSpc>
                          <a:spcPct val="115000"/>
                        </a:lnSpc>
                        <a:spcBef>
                          <a:spcPts val="500"/>
                        </a:spcBef>
                        <a:spcAft>
                          <a:spcPts val="0"/>
                        </a:spcAft>
                        <a:buFont typeface="Arial" panose="020B0604020202020204" pitchFamily="34" charset="0"/>
                        <a:buChar char="•"/>
                      </a:pPr>
                      <a:r>
                        <a:rPr lang="en-US" sz="1050" b="0" dirty="0">
                          <a:solidFill>
                            <a:schemeClr val="tx1"/>
                          </a:solidFill>
                        </a:rPr>
                        <a:t>BGL dataset</a:t>
                      </a:r>
                      <a:endPar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228600" lvl="0" indent="-228600" algn="l" rtl="0">
                        <a:lnSpc>
                          <a:spcPct val="115000"/>
                        </a:lnSpc>
                        <a:spcBef>
                          <a:spcPts val="500"/>
                        </a:spcBef>
                        <a:spcAft>
                          <a:spcPts val="0"/>
                        </a:spcAft>
                        <a:buFont typeface="Arial" panose="020B0604020202020204" pitchFamily="34" charset="0"/>
                        <a:buChar char="•"/>
                      </a:pPr>
                      <a:r>
                        <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Syslog Dataset</a:t>
                      </a:r>
                    </a:p>
                    <a:p>
                      <a:pPr marL="228600" lvl="0" indent="-228600" algn="l" rtl="0">
                        <a:lnSpc>
                          <a:spcPct val="115000"/>
                        </a:lnSpc>
                        <a:spcBef>
                          <a:spcPts val="500"/>
                        </a:spcBef>
                        <a:spcAft>
                          <a:spcPts val="0"/>
                        </a:spcAft>
                        <a:buFont typeface="Arial" panose="020B0604020202020204" pitchFamily="34" charset="0"/>
                        <a:buChar char="•"/>
                      </a:pPr>
                      <a:r>
                        <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IDS dataset</a:t>
                      </a:r>
                      <a:endParaRPr lang="en-US" sz="1050" b="0" dirty="0">
                        <a:solidFill>
                          <a:schemeClr val="tx1"/>
                        </a:solidFill>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lnSpc>
                          <a:spcPct val="115000"/>
                        </a:lnSpc>
                        <a:spcBef>
                          <a:spcPts val="0"/>
                        </a:spcBef>
                        <a:spcAft>
                          <a:spcPts val="0"/>
                        </a:spcAft>
                        <a:buNone/>
                      </a:pPr>
                      <a:r>
                        <a:rPr lang="en-US"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first step is to collect log data from different sources, such as system logs, network logs, or application logs. The next step is to pre-train a BERT language model on a large corpus of log messages. The pre-trained BERT model is then fine-tuned for anomaly detection using a labeled dataset of normal and anomalous log messages. The final step is to evaluate the performance of the </a:t>
                      </a:r>
                      <a:r>
                        <a:rPr lang="en-US" sz="1000" b="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LogBERT</a:t>
                      </a:r>
                      <a:r>
                        <a:rPr lang="en-US"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model on a test dataset using standard metrics such as precision, recall, and F1 score. </a:t>
                      </a:r>
                      <a:endParaRPr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lnSpc>
                          <a:spcPct val="115000"/>
                        </a:lnSpc>
                        <a:spcBef>
                          <a:spcPts val="0"/>
                        </a:spcBef>
                        <a:spcAft>
                          <a:spcPts val="0"/>
                        </a:spcAft>
                        <a:buNone/>
                      </a:pPr>
                      <a:r>
                        <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paper discusses several deep learning approaches to log anomaly detection, such as autoencoders, convolutional neural networks (CNNs), and recurrent neural networks (RNNs).</a:t>
                      </a:r>
                    </a:p>
                    <a:p>
                      <a:pPr marL="0" marR="0" lvl="0" indent="0" algn="ctr" rtl="0">
                        <a:lnSpc>
                          <a:spcPct val="115000"/>
                        </a:lnSpc>
                        <a:spcBef>
                          <a:spcPts val="0"/>
                        </a:spcBef>
                        <a:spcAft>
                          <a:spcPts val="0"/>
                        </a:spcAft>
                        <a:buNone/>
                      </a:pPr>
                      <a:r>
                        <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authors note that pre-trained language models, such as BERT, have been widely used in natural language processing tasks and have recently been applied to anomaly detection in other domains, such as cybersecurity. </a:t>
                      </a:r>
                    </a:p>
                    <a:p>
                      <a:pPr marL="0" marR="0" lvl="0" indent="0" algn="ctr" rtl="0">
                        <a:lnSpc>
                          <a:spcPct val="115000"/>
                        </a:lnSpc>
                        <a:spcBef>
                          <a:spcPts val="0"/>
                        </a:spcBef>
                        <a:spcAft>
                          <a:spcPts val="0"/>
                        </a:spcAft>
                        <a:buNone/>
                      </a:pPr>
                      <a:r>
                        <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paper discusses the potential of transfer learning, where a model pre-trained on one task can be fine-tuned on a related task with limited labeled data. The authors note that transfer learning can be useful for log anomaly detection, where labeled data is often scarce.</a:t>
                      </a:r>
                      <a:endParaRPr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lnSpc>
                          <a:spcPct val="115000"/>
                        </a:lnSpc>
                        <a:spcBef>
                          <a:spcPts val="0"/>
                        </a:spcBef>
                        <a:spcAft>
                          <a:spcPts val="0"/>
                        </a:spcAft>
                        <a:buNone/>
                      </a:pPr>
                      <a:r>
                        <a:rPr lang="en-US" sz="105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paper only uses log message text as input to the model, but there may be other features in the log data, such as timestamps or source IP addresses, that could be useful for anomaly detection. </a:t>
                      </a:r>
                    </a:p>
                    <a:p>
                      <a:pPr marL="0" marR="0" lvl="0" indent="0" algn="ctr" rtl="0">
                        <a:lnSpc>
                          <a:spcPct val="115000"/>
                        </a:lnSpc>
                        <a:spcBef>
                          <a:spcPts val="0"/>
                        </a:spcBef>
                        <a:spcAft>
                          <a:spcPts val="0"/>
                        </a:spcAft>
                        <a:buNone/>
                      </a:pPr>
                      <a:r>
                        <a:rPr lang="en-US"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The paper notes that the labeled dataset used for fine-tuning is imbalanced, with a much larger number of normal log messages than anomalous log messages. This could potentially lead to biased model performance. Addressing class imbalance, such as by using techniques such as oversampling or </a:t>
                      </a:r>
                      <a:r>
                        <a:rPr lang="en-US" sz="1000" b="0" u="none" strike="noStrike"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undersampling</a:t>
                      </a:r>
                      <a:r>
                        <a:rPr lang="en-US"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rPr>
                        <a:t>, could potentially improve model performance.</a:t>
                      </a:r>
                      <a:endParaRPr sz="1000" b="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43025192"/>
                  </a:ext>
                </a:extLst>
              </a:tr>
            </a:tbl>
          </a:graphicData>
        </a:graphic>
      </p:graphicFrame>
      <p:graphicFrame>
        <p:nvGraphicFramePr>
          <p:cNvPr id="2" name="Table 1">
            <a:extLst>
              <a:ext uri="{FF2B5EF4-FFF2-40B4-BE49-F238E27FC236}">
                <a16:creationId xmlns:a16="http://schemas.microsoft.com/office/drawing/2014/main" id="{BD1DCF07-4273-9852-78ED-65EB8765A2F4}"/>
              </a:ext>
            </a:extLst>
          </p:cNvPr>
          <p:cNvGraphicFramePr>
            <a:graphicFrameLocks noGrp="1"/>
          </p:cNvGraphicFramePr>
          <p:nvPr>
            <p:extLst>
              <p:ext uri="{D42A27DB-BD31-4B8C-83A1-F6EECF244321}">
                <p14:modId xmlns:p14="http://schemas.microsoft.com/office/powerpoint/2010/main" val="3208809497"/>
              </p:ext>
            </p:extLst>
          </p:nvPr>
        </p:nvGraphicFramePr>
        <p:xfrm>
          <a:off x="162565" y="541172"/>
          <a:ext cx="11743776" cy="328754"/>
        </p:xfrm>
        <a:graphic>
          <a:graphicData uri="http://schemas.openxmlformats.org/drawingml/2006/table">
            <a:tbl>
              <a:tblPr firstRow="1" bandRow="1">
                <a:tableStyleId>{3C2FFA5D-87B4-456A-9821-1D502468CF0F}</a:tableStyleId>
              </a:tblPr>
              <a:tblGrid>
                <a:gridCol w="1552309">
                  <a:extLst>
                    <a:ext uri="{9D8B030D-6E8A-4147-A177-3AD203B41FA5}">
                      <a16:colId xmlns:a16="http://schemas.microsoft.com/office/drawing/2014/main" val="1402920601"/>
                    </a:ext>
                  </a:extLst>
                </a:gridCol>
                <a:gridCol w="1081079">
                  <a:extLst>
                    <a:ext uri="{9D8B030D-6E8A-4147-A177-3AD203B41FA5}">
                      <a16:colId xmlns:a16="http://schemas.microsoft.com/office/drawing/2014/main" val="1080451498"/>
                    </a:ext>
                  </a:extLst>
                </a:gridCol>
                <a:gridCol w="1485900">
                  <a:extLst>
                    <a:ext uri="{9D8B030D-6E8A-4147-A177-3AD203B41FA5}">
                      <a16:colId xmlns:a16="http://schemas.microsoft.com/office/drawing/2014/main" val="1527288281"/>
                    </a:ext>
                  </a:extLst>
                </a:gridCol>
                <a:gridCol w="2488223">
                  <a:extLst>
                    <a:ext uri="{9D8B030D-6E8A-4147-A177-3AD203B41FA5}">
                      <a16:colId xmlns:a16="http://schemas.microsoft.com/office/drawing/2014/main" val="3481822526"/>
                    </a:ext>
                  </a:extLst>
                </a:gridCol>
                <a:gridCol w="2866292">
                  <a:extLst>
                    <a:ext uri="{9D8B030D-6E8A-4147-A177-3AD203B41FA5}">
                      <a16:colId xmlns:a16="http://schemas.microsoft.com/office/drawing/2014/main" val="1995782469"/>
                    </a:ext>
                  </a:extLst>
                </a:gridCol>
                <a:gridCol w="2269973">
                  <a:extLst>
                    <a:ext uri="{9D8B030D-6E8A-4147-A177-3AD203B41FA5}">
                      <a16:colId xmlns:a16="http://schemas.microsoft.com/office/drawing/2014/main" val="1559653451"/>
                    </a:ext>
                  </a:extLst>
                </a:gridCol>
              </a:tblGrid>
              <a:tr h="328754">
                <a:tc>
                  <a:txBody>
                    <a:bodyPr/>
                    <a:lstStyle/>
                    <a:p>
                      <a:pPr marL="0" marR="0" indent="0" algn="ctr" rtl="0" fontAlgn="t">
                        <a:lnSpc>
                          <a:spcPct val="115000"/>
                        </a:lnSpc>
                        <a:spcBef>
                          <a:spcPts val="0"/>
                        </a:spcBef>
                        <a:spcAft>
                          <a:spcPts val="0"/>
                        </a:spcAft>
                      </a:pPr>
                      <a:r>
                        <a:rPr lang="en-US" sz="1300" b="0" u="none" strike="noStrike" dirty="0">
                          <a:solidFill>
                            <a:srgbClr val="FFFFFF"/>
                          </a:solidFill>
                          <a:effectLst/>
                        </a:rPr>
                        <a:t>Title (year)</a:t>
                      </a:r>
                      <a:endParaRPr lang="en-US" sz="1600" b="0" i="0" u="none" strike="noStrike" dirty="0">
                        <a:effectLst/>
                        <a:latin typeface="Arial" panose="020B0604020202020204" pitchFamily="34" charset="0"/>
                      </a:endParaRPr>
                    </a:p>
                  </a:txBody>
                  <a:tcPr marL="61388" marR="61388" marT="6821" marB="0" anchor="ctr"/>
                </a:tc>
                <a:tc>
                  <a:txBody>
                    <a:bodyPr/>
                    <a:lstStyle/>
                    <a:p>
                      <a:pPr marL="0" marR="0" indent="0" algn="ctr" rtl="0" fontAlgn="t">
                        <a:lnSpc>
                          <a:spcPct val="115000"/>
                        </a:lnSpc>
                        <a:spcBef>
                          <a:spcPts val="0"/>
                        </a:spcBef>
                        <a:spcAft>
                          <a:spcPts val="0"/>
                        </a:spcAft>
                      </a:pPr>
                      <a:r>
                        <a:rPr lang="en-US" sz="1300" b="0" u="none" strike="noStrike" dirty="0">
                          <a:solidFill>
                            <a:srgbClr val="FFFFFF"/>
                          </a:solidFill>
                          <a:effectLst/>
                        </a:rPr>
                        <a:t>Authors</a:t>
                      </a:r>
                      <a:endParaRPr lang="en-US" sz="1600" b="0" i="0" u="none" strike="noStrike" dirty="0">
                        <a:effectLst/>
                        <a:latin typeface="Arial" panose="020B0604020202020204" pitchFamily="34" charset="0"/>
                      </a:endParaRPr>
                    </a:p>
                  </a:txBody>
                  <a:tcPr marL="61388" marR="61388" marT="6821" marB="0" anchor="ctr"/>
                </a:tc>
                <a:tc>
                  <a:txBody>
                    <a:bodyPr/>
                    <a:lstStyle/>
                    <a:p>
                      <a:pPr marL="0" marR="0" indent="0" algn="ctr" rtl="0" fontAlgn="t">
                        <a:lnSpc>
                          <a:spcPct val="115000"/>
                        </a:lnSpc>
                        <a:spcBef>
                          <a:spcPts val="0"/>
                        </a:spcBef>
                        <a:spcAft>
                          <a:spcPts val="0"/>
                        </a:spcAft>
                      </a:pPr>
                      <a:r>
                        <a:rPr lang="en-US" sz="1300" b="0" u="none" strike="noStrike" dirty="0">
                          <a:solidFill>
                            <a:srgbClr val="FFFFFF"/>
                          </a:solidFill>
                          <a:effectLst/>
                        </a:rPr>
                        <a:t>Dataset</a:t>
                      </a:r>
                      <a:endParaRPr lang="en-US" sz="1600" b="0" i="0" u="none" strike="noStrike" dirty="0">
                        <a:effectLst/>
                        <a:latin typeface="Arial" panose="020B0604020202020204" pitchFamily="34" charset="0"/>
                      </a:endParaRPr>
                    </a:p>
                  </a:txBody>
                  <a:tcPr marL="61388" marR="61388" marT="6821" marB="0" anchor="ctr"/>
                </a:tc>
                <a:tc>
                  <a:txBody>
                    <a:bodyPr/>
                    <a:lstStyle/>
                    <a:p>
                      <a:pPr marL="0" marR="0" indent="0" algn="ctr" rtl="0" fontAlgn="t">
                        <a:lnSpc>
                          <a:spcPct val="115000"/>
                        </a:lnSpc>
                        <a:spcBef>
                          <a:spcPts val="0"/>
                        </a:spcBef>
                        <a:spcAft>
                          <a:spcPts val="0"/>
                        </a:spcAft>
                      </a:pPr>
                      <a:r>
                        <a:rPr lang="en-US" sz="1300" b="0" u="none" strike="noStrike" dirty="0">
                          <a:solidFill>
                            <a:srgbClr val="FFFFFF"/>
                          </a:solidFill>
                          <a:effectLst/>
                        </a:rPr>
                        <a:t>Methodology</a:t>
                      </a:r>
                      <a:endParaRPr lang="en-US" sz="1600" b="0" i="0" u="none" strike="noStrike" dirty="0">
                        <a:effectLst/>
                        <a:latin typeface="Arial" panose="020B0604020202020204" pitchFamily="34" charset="0"/>
                      </a:endParaRPr>
                    </a:p>
                  </a:txBody>
                  <a:tcPr marL="61388" marR="61388" marT="6821" marB="0" anchor="ctr"/>
                </a:tc>
                <a:tc>
                  <a:txBody>
                    <a:bodyPr/>
                    <a:lstStyle/>
                    <a:p>
                      <a:pPr marL="0" marR="0" indent="0" algn="ctr" rtl="0" fontAlgn="t">
                        <a:lnSpc>
                          <a:spcPct val="115000"/>
                        </a:lnSpc>
                        <a:spcBef>
                          <a:spcPts val="0"/>
                        </a:spcBef>
                        <a:spcAft>
                          <a:spcPts val="0"/>
                        </a:spcAft>
                      </a:pPr>
                      <a:r>
                        <a:rPr lang="en-US" sz="1300" b="0" u="none" strike="noStrike" dirty="0">
                          <a:solidFill>
                            <a:srgbClr val="FFFFFF"/>
                          </a:solidFill>
                          <a:effectLst/>
                        </a:rPr>
                        <a:t>Findings</a:t>
                      </a:r>
                      <a:endParaRPr lang="en-US" sz="1600" b="0" i="0" u="none" strike="noStrike" dirty="0">
                        <a:effectLst/>
                        <a:latin typeface="Arial" panose="020B0604020202020204" pitchFamily="34" charset="0"/>
                      </a:endParaRPr>
                    </a:p>
                  </a:txBody>
                  <a:tcPr marL="61388" marR="61388" marT="6821" marB="0" anchor="ctr"/>
                </a:tc>
                <a:tc>
                  <a:txBody>
                    <a:bodyPr/>
                    <a:lstStyle/>
                    <a:p>
                      <a:pPr marL="0" marR="0" indent="0" algn="ctr" rtl="0" fontAlgn="t">
                        <a:lnSpc>
                          <a:spcPct val="115000"/>
                        </a:lnSpc>
                        <a:spcBef>
                          <a:spcPts val="0"/>
                        </a:spcBef>
                        <a:spcAft>
                          <a:spcPts val="0"/>
                        </a:spcAft>
                      </a:pPr>
                      <a:r>
                        <a:rPr lang="en-US" sz="1300" b="0" u="none" strike="noStrike" dirty="0">
                          <a:solidFill>
                            <a:srgbClr val="FFFFFF"/>
                          </a:solidFill>
                          <a:effectLst/>
                        </a:rPr>
                        <a:t>Improvements done/needed</a:t>
                      </a:r>
                      <a:endParaRPr lang="en-US" sz="1600" b="0" i="0" u="none" strike="noStrike" dirty="0">
                        <a:effectLst/>
                        <a:latin typeface="Arial" panose="020B0604020202020204" pitchFamily="34" charset="0"/>
                      </a:endParaRPr>
                    </a:p>
                  </a:txBody>
                  <a:tcPr marL="61388" marR="61388" marT="6821" marB="0" anchor="ctr"/>
                </a:tc>
                <a:extLst>
                  <a:ext uri="{0D108BD9-81ED-4DB2-BD59-A6C34878D82A}">
                    <a16:rowId xmlns:a16="http://schemas.microsoft.com/office/drawing/2014/main" val="3316476200"/>
                  </a:ext>
                </a:extLst>
              </a:tr>
            </a:tbl>
          </a:graphicData>
        </a:graphic>
      </p:graphicFrame>
    </p:spTree>
    <p:extLst>
      <p:ext uri="{BB962C8B-B14F-4D97-AF65-F5344CB8AC3E}">
        <p14:creationId xmlns:p14="http://schemas.microsoft.com/office/powerpoint/2010/main" val="285844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769151" y="43574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200" dirty="0">
                <a:latin typeface="Times New Roman" panose="02020603050405020304" pitchFamily="18" charset="0"/>
                <a:cs typeface="Times New Roman" panose="02020603050405020304" pitchFamily="18" charset="0"/>
              </a:rPr>
              <a:t>Open Questions / Gaps in the Literature</a:t>
            </a:r>
            <a:endParaRPr sz="3200" dirty="0">
              <a:latin typeface="Times New Roman" panose="02020603050405020304" pitchFamily="18" charset="0"/>
              <a:cs typeface="Times New Roman" panose="02020603050405020304" pitchFamily="18" charset="0"/>
            </a:endParaRPr>
          </a:p>
        </p:txBody>
      </p:sp>
      <p:sp>
        <p:nvSpPr>
          <p:cNvPr id="126" name="Google Shape;126;p20"/>
          <p:cNvSpPr txBox="1">
            <a:spLocks noGrp="1"/>
          </p:cNvSpPr>
          <p:nvPr>
            <p:ph idx="1"/>
          </p:nvPr>
        </p:nvSpPr>
        <p:spPr>
          <a:xfrm>
            <a:off x="495041" y="1690688"/>
            <a:ext cx="6454200" cy="2607288"/>
          </a:xfrm>
          <a:prstGeom prst="rect">
            <a:avLst/>
          </a:prstGeom>
          <a:noFill/>
          <a:ln>
            <a:noFill/>
          </a:ln>
        </p:spPr>
        <p:txBody>
          <a:bodyPr spcFirstLastPara="1" wrap="square" lIns="91425" tIns="45700" rIns="91425" bIns="45700" anchor="t" anchorCtr="0">
            <a:noAutofit/>
          </a:bodyPr>
          <a:lstStyle/>
          <a:p>
            <a:pPr marL="228600" lvl="0" indent="-215900" algn="just" rtl="0">
              <a:lnSpc>
                <a:spcPct val="90000"/>
              </a:lnSpc>
              <a:spcBef>
                <a:spcPts val="0"/>
              </a:spcBef>
              <a:spcAft>
                <a:spcPts val="0"/>
              </a:spcAft>
              <a:buClr>
                <a:schemeClr val="dk1"/>
              </a:buClr>
              <a:buSzPts val="1800"/>
              <a:buFont typeface="Times New Roman"/>
              <a:buChar char="•"/>
            </a:pPr>
            <a:r>
              <a:rPr lang="en-US" sz="1600" dirty="0">
                <a:latin typeface="Times New Roman"/>
                <a:ea typeface="Times New Roman"/>
                <a:cs typeface="Times New Roman"/>
                <a:sym typeface="Times New Roman"/>
              </a:rPr>
              <a:t>Inaccurate log parsing may cause false alarms, which is not avoidable even when any kind off parser is used. If only log templates are used to detect anomalies, the model cannot identify the status of the system as shown in the figure. This parsing error may cause some potentially relevant information to be lost, which is not conducive to anomaly detection.</a:t>
            </a:r>
            <a:endParaRPr sz="1600" dirty="0">
              <a:latin typeface="Times New Roman"/>
              <a:ea typeface="Times New Roman"/>
              <a:cs typeface="Times New Roman"/>
              <a:sym typeface="Times New Roman"/>
            </a:endParaRPr>
          </a:p>
          <a:p>
            <a:pPr marL="228600" lvl="0" indent="0" algn="just" rtl="0">
              <a:lnSpc>
                <a:spcPct val="90000"/>
              </a:lnSpc>
              <a:spcBef>
                <a:spcPts val="0"/>
              </a:spcBef>
              <a:spcAft>
                <a:spcPts val="0"/>
              </a:spcAft>
              <a:buNone/>
            </a:pPr>
            <a:endParaRPr sz="1600" dirty="0">
              <a:latin typeface="Times New Roman"/>
              <a:ea typeface="Times New Roman"/>
              <a:cs typeface="Times New Roman"/>
              <a:sym typeface="Times New Roman"/>
            </a:endParaRPr>
          </a:p>
          <a:p>
            <a:pPr marL="228600" lvl="0" indent="-215900" algn="just" rtl="0">
              <a:lnSpc>
                <a:spcPct val="90000"/>
              </a:lnSpc>
              <a:spcBef>
                <a:spcPts val="0"/>
              </a:spcBef>
              <a:spcAft>
                <a:spcPts val="0"/>
              </a:spcAft>
              <a:buClr>
                <a:schemeClr val="dk1"/>
              </a:buClr>
              <a:buSzPts val="1800"/>
              <a:buFont typeface="Times New Roman"/>
              <a:buChar char="•"/>
            </a:pPr>
            <a:r>
              <a:rPr lang="en-US" sz="1600" dirty="0">
                <a:latin typeface="Times New Roman"/>
                <a:ea typeface="Times New Roman"/>
                <a:cs typeface="Times New Roman"/>
                <a:sym typeface="Times New Roman"/>
              </a:rPr>
              <a:t>Log event indexes based methods transform log templates from log sequences into log template indexes. They employ machine learning models to detect anomalies. The limitation of these methods is that  template indexes ignore the context information and cannot provide any semantic information. </a:t>
            </a:r>
            <a:endParaRPr sz="1600" dirty="0">
              <a:latin typeface="Times New Roman"/>
              <a:ea typeface="Times New Roman"/>
              <a:cs typeface="Times New Roman"/>
              <a:sym typeface="Times New Roman"/>
            </a:endParaRPr>
          </a:p>
        </p:txBody>
      </p:sp>
      <p:pic>
        <p:nvPicPr>
          <p:cNvPr id="127" name="Google Shape;127;p20"/>
          <p:cNvPicPr preferRelativeResize="0"/>
          <p:nvPr/>
        </p:nvPicPr>
        <p:blipFill>
          <a:blip r:embed="rId3">
            <a:alphaModFix/>
          </a:blip>
          <a:stretch>
            <a:fillRect/>
          </a:stretch>
        </p:blipFill>
        <p:spPr>
          <a:xfrm>
            <a:off x="7537684" y="1690676"/>
            <a:ext cx="4159275" cy="2607300"/>
          </a:xfrm>
          <a:prstGeom prst="rect">
            <a:avLst/>
          </a:prstGeom>
          <a:noFill/>
          <a:ln>
            <a:noFill/>
          </a:ln>
        </p:spPr>
      </p:pic>
      <p:sp>
        <p:nvSpPr>
          <p:cNvPr id="3" name="TextBox 2">
            <a:extLst>
              <a:ext uri="{FF2B5EF4-FFF2-40B4-BE49-F238E27FC236}">
                <a16:creationId xmlns:a16="http://schemas.microsoft.com/office/drawing/2014/main" id="{C7FC5714-C954-B000-4317-5A40FB7B101F}"/>
              </a:ext>
            </a:extLst>
          </p:cNvPr>
          <p:cNvSpPr txBox="1"/>
          <p:nvPr/>
        </p:nvSpPr>
        <p:spPr>
          <a:xfrm>
            <a:off x="495041" y="4669042"/>
            <a:ext cx="11201918" cy="1823833"/>
          </a:xfrm>
          <a:prstGeom prst="rect">
            <a:avLst/>
          </a:prstGeom>
          <a:noFill/>
        </p:spPr>
        <p:txBody>
          <a:bodyPr wrap="square">
            <a:spAutoFit/>
          </a:bodyPr>
          <a:lstStyle/>
          <a:p>
            <a:pPr marL="228600" lvl="0" indent="-215900" algn="just" rtl="0">
              <a:lnSpc>
                <a:spcPct val="90000"/>
              </a:lnSpc>
              <a:spcBef>
                <a:spcPts val="1000"/>
              </a:spcBef>
              <a:spcAft>
                <a:spcPts val="0"/>
              </a:spcAft>
              <a:buClr>
                <a:schemeClr val="dk1"/>
              </a:buClr>
              <a:buSzPts val="1800"/>
              <a:buFont typeface="Times New Roman"/>
              <a:buChar char="•"/>
            </a:pPr>
            <a:r>
              <a:rPr lang="en-US" sz="1600" dirty="0">
                <a:latin typeface="Times New Roman"/>
                <a:ea typeface="Times New Roman"/>
                <a:cs typeface="Times New Roman"/>
                <a:sym typeface="Times New Roman"/>
              </a:rPr>
              <a:t>Impact of log preprocessing, such as removing sensitive information or converting numerical values to categorical variables, could potentially affect the performance of the model. Thus further research is needed to investigate the impact of different types of preprocessing on model performance.</a:t>
            </a:r>
          </a:p>
          <a:p>
            <a:pPr marL="228600" lvl="0" indent="-215900" algn="just" rtl="0">
              <a:lnSpc>
                <a:spcPct val="90000"/>
              </a:lnSpc>
              <a:spcBef>
                <a:spcPts val="1000"/>
              </a:spcBef>
              <a:spcAft>
                <a:spcPts val="0"/>
              </a:spcAft>
              <a:buClr>
                <a:schemeClr val="dk1"/>
              </a:buClr>
              <a:buSzPts val="1800"/>
              <a:buFont typeface="Times New Roman"/>
              <a:buChar char="•"/>
            </a:pPr>
            <a:endParaRPr lang="en-US" sz="1000" dirty="0">
              <a:latin typeface="Times New Roman"/>
              <a:ea typeface="Times New Roman"/>
              <a:cs typeface="Times New Roman"/>
              <a:sym typeface="Times New Roman"/>
            </a:endParaRPr>
          </a:p>
          <a:p>
            <a:pPr marL="228600" lvl="0" indent="-215900" algn="just" rtl="0">
              <a:lnSpc>
                <a:spcPct val="90000"/>
              </a:lnSpc>
              <a:spcBef>
                <a:spcPts val="1000"/>
              </a:spcBef>
              <a:spcAft>
                <a:spcPts val="0"/>
              </a:spcAft>
              <a:buClr>
                <a:schemeClr val="dk1"/>
              </a:buClr>
              <a:buSzPts val="1800"/>
              <a:buFont typeface="Times New Roman"/>
              <a:buChar char="•"/>
            </a:pPr>
            <a:r>
              <a:rPr lang="en-US" sz="1600" dirty="0">
                <a:latin typeface="Times New Roman"/>
                <a:ea typeface="Times New Roman"/>
                <a:cs typeface="Times New Roman"/>
                <a:sym typeface="Times New Roman"/>
              </a:rPr>
              <a:t>Evaluation on different types of log data, </a:t>
            </a:r>
            <a:r>
              <a:rPr lang="en-US" sz="1600" dirty="0" err="1">
                <a:latin typeface="Times New Roman"/>
                <a:ea typeface="Times New Roman"/>
                <a:cs typeface="Times New Roman"/>
                <a:sym typeface="Times New Roman"/>
              </a:rPr>
              <a:t>i.e</a:t>
            </a:r>
            <a:r>
              <a:rPr lang="en-US" sz="1600" dirty="0">
                <a:latin typeface="Times New Roman"/>
                <a:ea typeface="Times New Roman"/>
                <a:cs typeface="Times New Roman"/>
                <a:sym typeface="Times New Roman"/>
              </a:rPr>
              <a:t>, the datasets used in the evaluation are limited to specific types of log data, such as system logs and network logs. Thus further evaluation is needed on different types of log data, such as application logs or security logs, to assess the generalizability of the these models.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6909</TotalTime>
  <Words>6303</Words>
  <Application>Microsoft Office PowerPoint</Application>
  <PresentationFormat>Widescreen</PresentationFormat>
  <Paragraphs>976</Paragraphs>
  <Slides>38</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Century Gothic</vt:lpstr>
      <vt:lpstr>Söhne</vt:lpstr>
      <vt:lpstr>Symbol</vt:lpstr>
      <vt:lpstr>Times New Roman</vt:lpstr>
      <vt:lpstr>Tw Cen MT</vt:lpstr>
      <vt:lpstr>Tw Cen MT Condensed</vt:lpstr>
      <vt:lpstr>Wingdings</vt:lpstr>
      <vt:lpstr>Wingdings 3</vt:lpstr>
      <vt:lpstr>Integral</vt:lpstr>
      <vt:lpstr>Detecting anomalies in log sequence using transformer-based features by addressing class imbalance problem</vt:lpstr>
      <vt:lpstr>Introduction</vt:lpstr>
      <vt:lpstr>Problem Definition</vt:lpstr>
      <vt:lpstr>Literature Review</vt:lpstr>
      <vt:lpstr>PowerPoint Presentation</vt:lpstr>
      <vt:lpstr>PowerPoint Presentation</vt:lpstr>
      <vt:lpstr>PowerPoint Presentation</vt:lpstr>
      <vt:lpstr>PowerPoint Presentation</vt:lpstr>
      <vt:lpstr>Open Questions / Gaps in the Literature</vt:lpstr>
      <vt:lpstr>Objectives</vt:lpstr>
      <vt:lpstr>Preliminary Approaches</vt:lpstr>
      <vt:lpstr>Dataset Description-HDFS</vt:lpstr>
      <vt:lpstr>Dataset Description-BGL</vt:lpstr>
      <vt:lpstr>Followingly Proposed Approach: Log BERT</vt:lpstr>
      <vt:lpstr>Log Bert</vt:lpstr>
      <vt:lpstr>METHODOLOGY – Log Parsing</vt:lpstr>
      <vt:lpstr>What is Log Parsing?</vt:lpstr>
      <vt:lpstr>Drain Parser</vt:lpstr>
      <vt:lpstr>METHODOLOGY - Preprocessing</vt:lpstr>
      <vt:lpstr>Transformer Feature Extraction</vt:lpstr>
      <vt:lpstr>Data Up-Sampling</vt:lpstr>
      <vt:lpstr>METHODOLOGY</vt:lpstr>
      <vt:lpstr>METHODOLOGY – Log BERT</vt:lpstr>
      <vt:lpstr>Results</vt:lpstr>
      <vt:lpstr>HDFS Dataset Results</vt:lpstr>
      <vt:lpstr>Results: ML Models trained on SMOTE (Bert Features) (i)2k log sequences, (ii) Entire dataset (1lakh log sequences); ‘0’Class-Normal, ‘1’Class-Anomaly</vt:lpstr>
      <vt:lpstr>(i)2k log sequences, (ii) Entire dataset (1lakh log sequences); ‘0’Class-Normal, ‘1’Class-Anomaly</vt:lpstr>
      <vt:lpstr>Results: DL Models trained on Tokenized Vectors (i)with SMOTE (oversampled input-vectors), (ii) without SMOTE (directly);  ‘0’Class-Normal, ‘1’Class-Anomaly; [time taken is given for 5 epochs]</vt:lpstr>
      <vt:lpstr>BGL Dataset Results</vt:lpstr>
      <vt:lpstr>Results: ML Models trained on SMOTE (Bert Features) (i)2k log sequences, (ii) Entire dataset (1lakh log sequences); ‘0’Class-Normal, ‘1’Class-Anomaly</vt:lpstr>
      <vt:lpstr>(i)2k log sequences, (ii) Entire dataset (1lakh log sequences); ‘0’Class-Normal, ‘1’Class-Anomaly</vt:lpstr>
      <vt:lpstr>(i)2k log sequences, (ii) Entire dataset (1lakh log sequences); ‘0’Class-Normal, ‘1’Class-Anomaly</vt:lpstr>
      <vt:lpstr>Results: DL Models trained on Tokenized Vectors (i)with SMOTE (oversampled input-vectors), (ii) without SMOTE (directly);  ‘0’Class-Normal, ‘1’Class-Anomaly; [time taken is given for 5 epochs]</vt:lpstr>
      <vt:lpstr>Tentative Timeline</vt:lpstr>
      <vt:lpstr>Tentative TimeLine</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Transformers for Anomaly Detection in System Log</dc:title>
  <dc:creator>Asmitha Ubaid</dc:creator>
  <cp:lastModifiedBy>Logesh V</cp:lastModifiedBy>
  <cp:revision>83</cp:revision>
  <dcterms:modified xsi:type="dcterms:W3CDTF">2023-02-25T10:15:32Z</dcterms:modified>
</cp:coreProperties>
</file>