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3" r:id="rId4"/>
    <p:sldId id="278" r:id="rId5"/>
    <p:sldId id="262" r:id="rId6"/>
    <p:sldId id="264" r:id="rId7"/>
    <p:sldId id="280" r:id="rId8"/>
    <p:sldId id="279" r:id="rId9"/>
    <p:sldId id="287" r:id="rId10"/>
    <p:sldId id="265" r:id="rId11"/>
    <p:sldId id="266" r:id="rId12"/>
    <p:sldId id="281" r:id="rId13"/>
    <p:sldId id="282" r:id="rId14"/>
    <p:sldId id="283" r:id="rId15"/>
    <p:sldId id="284" r:id="rId16"/>
    <p:sldId id="285" r:id="rId17"/>
    <p:sldId id="286" r:id="rId18"/>
    <p:sldId id="268" r:id="rId19"/>
    <p:sldId id="267" r:id="rId20"/>
    <p:sldId id="269" r:id="rId21"/>
    <p:sldId id="290" r:id="rId22"/>
    <p:sldId id="291" r:id="rId23"/>
    <p:sldId id="270" r:id="rId24"/>
    <p:sldId id="272" r:id="rId25"/>
    <p:sldId id="274" r:id="rId26"/>
    <p:sldId id="296" r:id="rId27"/>
    <p:sldId id="297" r:id="rId28"/>
    <p:sldId id="257" r:id="rId29"/>
    <p:sldId id="258" r:id="rId30"/>
    <p:sldId id="259" r:id="rId31"/>
    <p:sldId id="292" r:id="rId32"/>
    <p:sldId id="293" r:id="rId33"/>
    <p:sldId id="271" r:id="rId34"/>
    <p:sldId id="275" r:id="rId35"/>
    <p:sldId id="294" r:id="rId36"/>
    <p:sldId id="295" r:id="rId37"/>
    <p:sldId id="276" r:id="rId38"/>
    <p:sldId id="27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9900"/>
    <a:srgbClr val="CC6600"/>
    <a:srgbClr val="046A39"/>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0" autoAdjust="0"/>
    <p:restoredTop sz="96395" autoAdjust="0"/>
  </p:normalViewPr>
  <p:slideViewPr>
    <p:cSldViewPr snapToGrid="0">
      <p:cViewPr varScale="1">
        <p:scale>
          <a:sx n="68" d="100"/>
          <a:sy n="68" d="100"/>
        </p:scale>
        <p:origin x="9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11-Sep-18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11-Sep-18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11-Sep-18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11-Sep-18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11-Sep-18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11-Sep-18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6454-C219-4E67-B009-3315728BB039}"/>
              </a:ext>
            </a:extLst>
          </p:cNvPr>
          <p:cNvSpPr>
            <a:spLocks noGrp="1"/>
          </p:cNvSpPr>
          <p:nvPr>
            <p:ph type="ctrTitle"/>
          </p:nvPr>
        </p:nvSpPr>
        <p:spPr>
          <a:xfrm>
            <a:off x="2737820" y="761132"/>
            <a:ext cx="8637073" cy="2667868"/>
          </a:xfrm>
        </p:spPr>
        <p:txBody>
          <a:bodyPr>
            <a:normAutofit/>
          </a:bodyPr>
          <a:lstStyle/>
          <a:p>
            <a:r>
              <a:rPr lang="en-US" sz="10700" b="1" i="1" dirty="0"/>
              <a:t>PRMGT</a:t>
            </a:r>
            <a:br>
              <a:rPr lang="en-US" sz="8000" b="1" i="1" dirty="0"/>
            </a:br>
            <a:r>
              <a:rPr lang="en-US" sz="8000" b="1" i="1" dirty="0"/>
              <a:t>PRESENTATION</a:t>
            </a:r>
          </a:p>
        </p:txBody>
      </p:sp>
      <p:sp>
        <p:nvSpPr>
          <p:cNvPr id="4" name="Title 1">
            <a:extLst>
              <a:ext uri="{FF2B5EF4-FFF2-40B4-BE49-F238E27FC236}">
                <a16:creationId xmlns:a16="http://schemas.microsoft.com/office/drawing/2014/main" id="{96389E73-0AF3-4531-94E6-60FBF78EE146}"/>
              </a:ext>
            </a:extLst>
          </p:cNvPr>
          <p:cNvSpPr txBox="1">
            <a:spLocks/>
          </p:cNvSpPr>
          <p:nvPr/>
        </p:nvSpPr>
        <p:spPr>
          <a:xfrm>
            <a:off x="0" y="4027798"/>
            <a:ext cx="2054166" cy="2052962"/>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marL="571500" indent="-571500">
              <a:buFont typeface="Wingdings" panose="05000000000000000000" pitchFamily="2" charset="2"/>
              <a:buChar char="q"/>
            </a:pPr>
            <a:r>
              <a:rPr lang="en-US" sz="3600" dirty="0"/>
              <a:t>RAM</a:t>
            </a:r>
          </a:p>
          <a:p>
            <a:pPr marL="571500" indent="-571500">
              <a:buFont typeface="Wingdings" panose="05000000000000000000" pitchFamily="2" charset="2"/>
              <a:buChar char="q"/>
            </a:pPr>
            <a:r>
              <a:rPr lang="en-US" sz="3600" dirty="0"/>
              <a:t>ZAT</a:t>
            </a:r>
          </a:p>
          <a:p>
            <a:pPr marL="571500" indent="-571500">
              <a:buFont typeface="Wingdings" panose="05000000000000000000" pitchFamily="2" charset="2"/>
              <a:buChar char="q"/>
            </a:pPr>
            <a:r>
              <a:rPr lang="en-US" sz="3600" dirty="0"/>
              <a:t>YIN</a:t>
            </a:r>
          </a:p>
          <a:p>
            <a:pPr marL="571500" indent="-571500">
              <a:buFont typeface="Wingdings" panose="05000000000000000000" pitchFamily="2" charset="2"/>
              <a:buChar char="q"/>
            </a:pPr>
            <a:r>
              <a:rPr lang="en-US" sz="3600" dirty="0"/>
              <a:t>ANG</a:t>
            </a:r>
          </a:p>
        </p:txBody>
      </p:sp>
      <p:sp>
        <p:nvSpPr>
          <p:cNvPr id="5" name="Title 1">
            <a:extLst>
              <a:ext uri="{FF2B5EF4-FFF2-40B4-BE49-F238E27FC236}">
                <a16:creationId xmlns:a16="http://schemas.microsoft.com/office/drawing/2014/main" id="{EBBEA8A6-4234-4881-A14D-688B489398D9}"/>
              </a:ext>
            </a:extLst>
          </p:cNvPr>
          <p:cNvSpPr txBox="1">
            <a:spLocks/>
          </p:cNvSpPr>
          <p:nvPr/>
        </p:nvSpPr>
        <p:spPr>
          <a:xfrm>
            <a:off x="0" y="4027798"/>
            <a:ext cx="1010226" cy="2052962"/>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marL="571500" indent="-571500">
              <a:buFont typeface="Wingdings" panose="05000000000000000000" pitchFamily="2" charset="2"/>
              <a:buChar char="ü"/>
            </a:pPr>
            <a:r>
              <a:rPr lang="en-US" sz="3600" dirty="0"/>
              <a:t> </a:t>
            </a:r>
          </a:p>
          <a:p>
            <a:pPr marL="571500" indent="-571500">
              <a:buFont typeface="Wingdings" panose="05000000000000000000" pitchFamily="2" charset="2"/>
              <a:buChar char="ü"/>
            </a:pPr>
            <a:r>
              <a:rPr lang="en-US" sz="3600" dirty="0"/>
              <a:t> </a:t>
            </a:r>
          </a:p>
          <a:p>
            <a:pPr marL="571500" indent="-571500">
              <a:buFont typeface="Wingdings" panose="05000000000000000000" pitchFamily="2" charset="2"/>
              <a:buChar char="ü"/>
            </a:pPr>
            <a:r>
              <a:rPr lang="en-US" sz="3600" dirty="0"/>
              <a:t> </a:t>
            </a:r>
          </a:p>
          <a:p>
            <a:pPr marL="571500" indent="-571500">
              <a:buFont typeface="Wingdings" panose="05000000000000000000" pitchFamily="2" charset="2"/>
              <a:buChar char="ü"/>
            </a:pPr>
            <a:r>
              <a:rPr lang="en-US" sz="3600" dirty="0"/>
              <a:t> </a:t>
            </a:r>
          </a:p>
        </p:txBody>
      </p:sp>
      <p:sp>
        <p:nvSpPr>
          <p:cNvPr id="6" name="Title 1">
            <a:extLst>
              <a:ext uri="{FF2B5EF4-FFF2-40B4-BE49-F238E27FC236}">
                <a16:creationId xmlns:a16="http://schemas.microsoft.com/office/drawing/2014/main" id="{7F8EBEFF-1084-45B6-ADBE-BDA2FD335B00}"/>
              </a:ext>
            </a:extLst>
          </p:cNvPr>
          <p:cNvSpPr txBox="1">
            <a:spLocks/>
          </p:cNvSpPr>
          <p:nvPr/>
        </p:nvSpPr>
        <p:spPr>
          <a:xfrm>
            <a:off x="2299252" y="3020964"/>
            <a:ext cx="8637073" cy="2667868"/>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r"/>
            <a:r>
              <a:rPr lang="en-US" sz="8000" i="1" cap="none" dirty="0"/>
              <a:t>Project </a:t>
            </a:r>
            <a:r>
              <a:rPr lang="en-US" sz="7200" i="1" cap="none" dirty="0"/>
              <a:t>Management</a:t>
            </a:r>
            <a:endParaRPr lang="en-US" sz="8000" i="1" cap="none" dirty="0"/>
          </a:p>
          <a:p>
            <a:pPr algn="r"/>
            <a:r>
              <a:rPr lang="en-US" sz="4400" i="1" cap="none" dirty="0"/>
              <a:t>UC3F</a:t>
            </a:r>
            <a:r>
              <a:rPr lang="en-US" sz="6000" i="1" cap="none" dirty="0"/>
              <a:t>1805</a:t>
            </a:r>
            <a:r>
              <a:rPr lang="en-US" sz="7200" i="1" cap="none" dirty="0"/>
              <a:t>CGD</a:t>
            </a:r>
            <a:endParaRPr lang="en-US" sz="4400" i="1" cap="none" dirty="0"/>
          </a:p>
        </p:txBody>
      </p:sp>
      <p:sp>
        <p:nvSpPr>
          <p:cNvPr id="7" name="Title 1">
            <a:extLst>
              <a:ext uri="{FF2B5EF4-FFF2-40B4-BE49-F238E27FC236}">
                <a16:creationId xmlns:a16="http://schemas.microsoft.com/office/drawing/2014/main" id="{53850398-703E-4B82-BB5E-5881E038321B}"/>
              </a:ext>
            </a:extLst>
          </p:cNvPr>
          <p:cNvSpPr txBox="1">
            <a:spLocks/>
          </p:cNvSpPr>
          <p:nvPr/>
        </p:nvSpPr>
        <p:spPr>
          <a:xfrm>
            <a:off x="9308" y="3429000"/>
            <a:ext cx="1615598" cy="555130"/>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US" sz="3600" b="1" cap="none" dirty="0"/>
              <a:t>Build</a:t>
            </a:r>
            <a:r>
              <a:rPr lang="en-US" sz="3600" b="1" dirty="0"/>
              <a:t>:</a:t>
            </a:r>
          </a:p>
        </p:txBody>
      </p:sp>
    </p:spTree>
    <p:extLst>
      <p:ext uri="{BB962C8B-B14F-4D97-AF65-F5344CB8AC3E}">
        <p14:creationId xmlns:p14="http://schemas.microsoft.com/office/powerpoint/2010/main" val="3823101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209573-0BD3-4925-A69B-F3E574EBEB7C}"/>
              </a:ext>
            </a:extLst>
          </p:cNvPr>
          <p:cNvSpPr/>
          <p:nvPr/>
        </p:nvSpPr>
        <p:spPr>
          <a:xfrm>
            <a:off x="1015160" y="4402680"/>
            <a:ext cx="5334839" cy="1164311"/>
          </a:xfrm>
          <a:prstGeom prst="rect">
            <a:avLst/>
          </a:prstGeom>
          <a:solidFill>
            <a:srgbClr val="FFFF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TextBox 6">
            <a:extLst>
              <a:ext uri="{FF2B5EF4-FFF2-40B4-BE49-F238E27FC236}">
                <a16:creationId xmlns:a16="http://schemas.microsoft.com/office/drawing/2014/main" id="{FE088627-9DC3-4C07-9A1E-38012533EA0E}"/>
              </a:ext>
            </a:extLst>
          </p:cNvPr>
          <p:cNvSpPr txBox="1"/>
          <p:nvPr/>
        </p:nvSpPr>
        <p:spPr>
          <a:xfrm>
            <a:off x="731344" y="3874220"/>
            <a:ext cx="5598770" cy="1692771"/>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Assumptions</a:t>
            </a:r>
          </a:p>
          <a:p>
            <a:pPr marL="971550" lvl="1" indent="-514350">
              <a:buFont typeface="Arial" panose="020B0604020202020204" pitchFamily="34" charset="0"/>
              <a:buChar char="•"/>
            </a:pPr>
            <a:r>
              <a:rPr lang="en-US" sz="2400" dirty="0"/>
              <a:t>Advisors required for project team</a:t>
            </a:r>
          </a:p>
          <a:p>
            <a:pPr marL="971550" lvl="1" indent="-514350">
              <a:buFont typeface="Arial" panose="020B0604020202020204" pitchFamily="34" charset="0"/>
              <a:buChar char="•"/>
            </a:pPr>
            <a:r>
              <a:rPr lang="en-US" sz="2400" dirty="0"/>
              <a:t>Improvised hardware needed</a:t>
            </a:r>
          </a:p>
          <a:p>
            <a:pPr marL="971550" lvl="1" indent="-514350">
              <a:buFont typeface="Arial" panose="020B0604020202020204" pitchFamily="34" charset="0"/>
              <a:buChar char="•"/>
            </a:pPr>
            <a:r>
              <a:rPr lang="en-US" sz="2400" dirty="0"/>
              <a:t>Time management needed</a:t>
            </a:r>
          </a:p>
        </p:txBody>
      </p:sp>
      <p:sp>
        <p:nvSpPr>
          <p:cNvPr id="9" name="Rectangle 8">
            <a:extLst>
              <a:ext uri="{FF2B5EF4-FFF2-40B4-BE49-F238E27FC236}">
                <a16:creationId xmlns:a16="http://schemas.microsoft.com/office/drawing/2014/main" id="{80EABEE5-C407-4AF9-ABB7-8965BDF923FB}"/>
              </a:ext>
            </a:extLst>
          </p:cNvPr>
          <p:cNvSpPr/>
          <p:nvPr/>
        </p:nvSpPr>
        <p:spPr>
          <a:xfrm>
            <a:off x="7096802" y="3271515"/>
            <a:ext cx="3609298" cy="1262385"/>
          </a:xfrm>
          <a:prstGeom prst="rect">
            <a:avLst/>
          </a:prstGeom>
          <a:solidFill>
            <a:srgbClr val="7030A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 name="TextBox 5">
            <a:extLst>
              <a:ext uri="{FF2B5EF4-FFF2-40B4-BE49-F238E27FC236}">
                <a16:creationId xmlns:a16="http://schemas.microsoft.com/office/drawing/2014/main" id="{6FF2F063-CCC6-4784-9BD7-63CC91230047}"/>
              </a:ext>
            </a:extLst>
          </p:cNvPr>
          <p:cNvSpPr txBox="1"/>
          <p:nvPr/>
        </p:nvSpPr>
        <p:spPr>
          <a:xfrm>
            <a:off x="6711114" y="2743055"/>
            <a:ext cx="4375986" cy="1692771"/>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Constraints</a:t>
            </a:r>
          </a:p>
          <a:p>
            <a:pPr marL="971550" lvl="1" indent="-514350">
              <a:buFont typeface="Arial" panose="020B0604020202020204" pitchFamily="34" charset="0"/>
              <a:buChar char="•"/>
            </a:pPr>
            <a:r>
              <a:rPr lang="en-US" sz="2400" dirty="0"/>
              <a:t>Time frames</a:t>
            </a:r>
          </a:p>
          <a:p>
            <a:pPr marL="971550" lvl="1" indent="-514350">
              <a:buFont typeface="Arial" panose="020B0604020202020204" pitchFamily="34" charset="0"/>
              <a:buChar char="•"/>
            </a:pPr>
            <a:r>
              <a:rPr lang="en-US" sz="2400" dirty="0"/>
              <a:t>Resources (hardware)</a:t>
            </a:r>
          </a:p>
          <a:p>
            <a:pPr marL="971550" lvl="1" indent="-514350">
              <a:buFont typeface="Arial" panose="020B0604020202020204" pitchFamily="34" charset="0"/>
              <a:buChar char="•"/>
            </a:pPr>
            <a:r>
              <a:rPr lang="en-US" sz="2400" dirty="0"/>
              <a:t>Activity performance</a:t>
            </a:r>
          </a:p>
        </p:txBody>
      </p:sp>
      <p:sp>
        <p:nvSpPr>
          <p:cNvPr id="8" name="Rectangle 7">
            <a:extLst>
              <a:ext uri="{FF2B5EF4-FFF2-40B4-BE49-F238E27FC236}">
                <a16:creationId xmlns:a16="http://schemas.microsoft.com/office/drawing/2014/main" id="{15FA2844-2E3E-43C8-8131-0F8DC345CFCE}"/>
              </a:ext>
            </a:extLst>
          </p:cNvPr>
          <p:cNvSpPr/>
          <p:nvPr/>
        </p:nvSpPr>
        <p:spPr>
          <a:xfrm>
            <a:off x="911901" y="1607815"/>
            <a:ext cx="5184099" cy="1567885"/>
          </a:xfrm>
          <a:prstGeom prst="rect">
            <a:avLst/>
          </a:prstGeom>
          <a:solidFill>
            <a:srgbClr val="FF00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Scope Statement</a:t>
            </a:r>
            <a:r>
              <a:rPr lang="en-US" sz="4400" dirty="0"/>
              <a:t> </a:t>
            </a:r>
            <a:r>
              <a:rPr lang="en-US" sz="3600" i="1" dirty="0"/>
              <a:t>(cont.)</a:t>
            </a:r>
            <a:endParaRPr lang="en-US" sz="4400" i="1" u="sng" dirty="0"/>
          </a:p>
        </p:txBody>
      </p:sp>
      <p:sp>
        <p:nvSpPr>
          <p:cNvPr id="5" name="TextBox 4">
            <a:extLst>
              <a:ext uri="{FF2B5EF4-FFF2-40B4-BE49-F238E27FC236}">
                <a16:creationId xmlns:a16="http://schemas.microsoft.com/office/drawing/2014/main" id="{16A5D40E-59F4-485B-9264-04C508AADE8A}"/>
              </a:ext>
            </a:extLst>
          </p:cNvPr>
          <p:cNvSpPr txBox="1"/>
          <p:nvPr/>
        </p:nvSpPr>
        <p:spPr>
          <a:xfrm>
            <a:off x="564862" y="1113597"/>
            <a:ext cx="5785138" cy="2062103"/>
          </a:xfrm>
          <a:prstGeom prst="rect">
            <a:avLst/>
          </a:prstGeom>
          <a:noFill/>
        </p:spPr>
        <p:txBody>
          <a:bodyPr wrap="square" rtlCol="0">
            <a:spAutoFit/>
          </a:bodyPr>
          <a:lstStyle/>
          <a:p>
            <a:pPr marL="514350" indent="-514350">
              <a:buFont typeface="Arial" panose="020B0604020202020204" pitchFamily="34" charset="0"/>
              <a:buChar char="•"/>
            </a:pPr>
            <a:r>
              <a:rPr lang="en-US" sz="3200" b="1" dirty="0"/>
              <a:t>Exclusions</a:t>
            </a:r>
          </a:p>
          <a:p>
            <a:pPr marL="971550" lvl="1" indent="-514350">
              <a:buFont typeface="Arial" panose="020B0604020202020204" pitchFamily="34" charset="0"/>
              <a:buChar char="•"/>
            </a:pPr>
            <a:r>
              <a:rPr lang="en-US" sz="2400" dirty="0"/>
              <a:t>Lack of security services</a:t>
            </a:r>
          </a:p>
          <a:p>
            <a:pPr marL="971550" lvl="1" indent="-514350">
              <a:buFont typeface="Arial" panose="020B0604020202020204" pitchFamily="34" charset="0"/>
              <a:buChar char="•"/>
            </a:pPr>
            <a:r>
              <a:rPr lang="en-US" sz="2400" dirty="0"/>
              <a:t>Capped logs duration</a:t>
            </a:r>
          </a:p>
          <a:p>
            <a:pPr marL="971550" lvl="1" indent="-514350">
              <a:buFont typeface="Arial" panose="020B0604020202020204" pitchFamily="34" charset="0"/>
              <a:buChar char="•"/>
            </a:pPr>
            <a:r>
              <a:rPr lang="en-US" sz="2400" dirty="0"/>
              <a:t>Limited access to current system(s)</a:t>
            </a:r>
          </a:p>
          <a:p>
            <a:pPr marL="971550" lvl="1" indent="-514350">
              <a:buFont typeface="Arial" panose="020B0604020202020204" pitchFamily="34" charset="0"/>
              <a:buChar char="•"/>
            </a:pPr>
            <a:r>
              <a:rPr lang="en-US" sz="2400" dirty="0"/>
              <a:t>Limited language available</a:t>
            </a:r>
          </a:p>
        </p:txBody>
      </p:sp>
    </p:spTree>
    <p:extLst>
      <p:ext uri="{BB962C8B-B14F-4D97-AF65-F5344CB8AC3E}">
        <p14:creationId xmlns:p14="http://schemas.microsoft.com/office/powerpoint/2010/main" val="1718788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Table of Issues (1)</a:t>
            </a:r>
          </a:p>
        </p:txBody>
      </p:sp>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4148782128"/>
              </p:ext>
            </p:extLst>
          </p:nvPr>
        </p:nvGraphicFramePr>
        <p:xfrm>
          <a:off x="993912" y="1078055"/>
          <a:ext cx="10204175" cy="4689354"/>
        </p:xfrm>
        <a:graphic>
          <a:graphicData uri="http://schemas.openxmlformats.org/drawingml/2006/table">
            <a:tbl>
              <a:tblPr firstRow="1" firstCol="1" bandRow="1"/>
              <a:tblGrid>
                <a:gridCol w="660359">
                  <a:extLst>
                    <a:ext uri="{9D8B030D-6E8A-4147-A177-3AD203B41FA5}">
                      <a16:colId xmlns:a16="http://schemas.microsoft.com/office/drawing/2014/main" val="2147241228"/>
                    </a:ext>
                  </a:extLst>
                </a:gridCol>
                <a:gridCol w="2650435">
                  <a:extLst>
                    <a:ext uri="{9D8B030D-6E8A-4147-A177-3AD203B41FA5}">
                      <a16:colId xmlns:a16="http://schemas.microsoft.com/office/drawing/2014/main" val="4039870761"/>
                    </a:ext>
                  </a:extLst>
                </a:gridCol>
                <a:gridCol w="1325217">
                  <a:extLst>
                    <a:ext uri="{9D8B030D-6E8A-4147-A177-3AD203B41FA5}">
                      <a16:colId xmlns:a16="http://schemas.microsoft.com/office/drawing/2014/main" val="4120685642"/>
                    </a:ext>
                  </a:extLst>
                </a:gridCol>
                <a:gridCol w="5568164">
                  <a:extLst>
                    <a:ext uri="{9D8B030D-6E8A-4147-A177-3AD203B41FA5}">
                      <a16:colId xmlns:a16="http://schemas.microsoft.com/office/drawing/2014/main" val="3357323317"/>
                    </a:ext>
                  </a:extLst>
                </a:gridCol>
              </a:tblGrid>
              <a:tr h="234474">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Integration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124305" marR="124305" marT="62152" marB="6215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703422">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Project Management Process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319798">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4</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 PC and server hardware technical specifications were constantly being changed to suit new or added requirements.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Expert Judgement</a:t>
                      </a:r>
                      <a:r>
                        <a:rPr lang="en-US" sz="2400" dirty="0">
                          <a:solidFill>
                            <a:srgbClr val="231F2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Get the latest and most powerful hardware technical specifications so the requirement to go for higher specifications would be very small change. </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38174">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5</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Requirements keep coming in from users almost daily where the GITS-ADC Team Lead keeps on accepting them without hesitation.</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Execution</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Negotiations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Keep the requirements update monthly and inform the Team Lead to not take requirements when the team is already full of work.</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93789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15</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Technical skills were especially lacking in the network and security areas.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Planning</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Group Decision-Making Techniques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Hiring a professional technical team to ensure all technical problems to assist with.</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Tree>
    <p:extLst>
      <p:ext uri="{BB962C8B-B14F-4D97-AF65-F5344CB8AC3E}">
        <p14:creationId xmlns:p14="http://schemas.microsoft.com/office/powerpoint/2010/main" val="207206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Table of Issues (2)</a:t>
            </a:r>
          </a:p>
        </p:txBody>
      </p:sp>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3330531870"/>
              </p:ext>
            </p:extLst>
          </p:nvPr>
        </p:nvGraphicFramePr>
        <p:xfrm>
          <a:off x="463827" y="1064803"/>
          <a:ext cx="11410121" cy="4849587"/>
        </p:xfrm>
        <a:graphic>
          <a:graphicData uri="http://schemas.openxmlformats.org/drawingml/2006/table">
            <a:tbl>
              <a:tblPr firstRow="1" firstCol="1" bandRow="1"/>
              <a:tblGrid>
                <a:gridCol w="615317">
                  <a:extLst>
                    <a:ext uri="{9D8B030D-6E8A-4147-A177-3AD203B41FA5}">
                      <a16:colId xmlns:a16="http://schemas.microsoft.com/office/drawing/2014/main" val="2147241228"/>
                    </a:ext>
                  </a:extLst>
                </a:gridCol>
                <a:gridCol w="3397622">
                  <a:extLst>
                    <a:ext uri="{9D8B030D-6E8A-4147-A177-3AD203B41FA5}">
                      <a16:colId xmlns:a16="http://schemas.microsoft.com/office/drawing/2014/main" val="4039870761"/>
                    </a:ext>
                  </a:extLst>
                </a:gridCol>
                <a:gridCol w="1324269">
                  <a:extLst>
                    <a:ext uri="{9D8B030D-6E8A-4147-A177-3AD203B41FA5}">
                      <a16:colId xmlns:a16="http://schemas.microsoft.com/office/drawing/2014/main" val="4120685642"/>
                    </a:ext>
                  </a:extLst>
                </a:gridCol>
                <a:gridCol w="6072913">
                  <a:extLst>
                    <a:ext uri="{9D8B030D-6E8A-4147-A177-3AD203B41FA5}">
                      <a16:colId xmlns:a16="http://schemas.microsoft.com/office/drawing/2014/main" val="3357323317"/>
                    </a:ext>
                  </a:extLst>
                </a:gridCol>
              </a:tblGrid>
              <a:tr h="487609">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Human Resource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703422">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482486">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There was redundancy of work performed as the Work Breakdown Structure (WBS) was done separately by each respective department and the Project Manager did not review and then consolidate those WBSs into one wholistic WBS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Initiation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Pre-Assignment</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Assigning teammates to work on tasks following the WBS and provide regular updates to the project manager.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38174">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7</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Most of the team members have been focusing more on their daily operation support rather than tasks being assigned by the Project Manager or their respective Team Lead</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Execution</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Performance Reviews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Conduct a daily check routine to ensure the project plan is being followed and ensure the team members are doing their task as provided.</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93789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13</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There was no clear project organizational structure to manage the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Organization Chart</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With organization chart, clear organizational structure is developed start from the highest management till the individual responsibility.</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Tree>
    <p:extLst>
      <p:ext uri="{BB962C8B-B14F-4D97-AF65-F5344CB8AC3E}">
        <p14:creationId xmlns:p14="http://schemas.microsoft.com/office/powerpoint/2010/main" val="2641760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2017068278"/>
              </p:ext>
            </p:extLst>
          </p:nvPr>
        </p:nvGraphicFramePr>
        <p:xfrm>
          <a:off x="119271" y="815998"/>
          <a:ext cx="11979965" cy="5226004"/>
        </p:xfrm>
        <a:graphic>
          <a:graphicData uri="http://schemas.openxmlformats.org/drawingml/2006/table">
            <a:tbl>
              <a:tblPr firstRow="1" firstCol="1" bandRow="1"/>
              <a:tblGrid>
                <a:gridCol w="581422">
                  <a:extLst>
                    <a:ext uri="{9D8B030D-6E8A-4147-A177-3AD203B41FA5}">
                      <a16:colId xmlns:a16="http://schemas.microsoft.com/office/drawing/2014/main" val="2147241228"/>
                    </a:ext>
                  </a:extLst>
                </a:gridCol>
                <a:gridCol w="3610215">
                  <a:extLst>
                    <a:ext uri="{9D8B030D-6E8A-4147-A177-3AD203B41FA5}">
                      <a16:colId xmlns:a16="http://schemas.microsoft.com/office/drawing/2014/main" val="4039870761"/>
                    </a:ext>
                  </a:extLst>
                </a:gridCol>
                <a:gridCol w="1412122">
                  <a:extLst>
                    <a:ext uri="{9D8B030D-6E8A-4147-A177-3AD203B41FA5}">
                      <a16:colId xmlns:a16="http://schemas.microsoft.com/office/drawing/2014/main" val="4120685642"/>
                    </a:ext>
                  </a:extLst>
                </a:gridCol>
                <a:gridCol w="6376206">
                  <a:extLst>
                    <a:ext uri="{9D8B030D-6E8A-4147-A177-3AD203B41FA5}">
                      <a16:colId xmlns:a16="http://schemas.microsoft.com/office/drawing/2014/main" val="3357323317"/>
                    </a:ext>
                  </a:extLst>
                </a:gridCol>
              </a:tblGrid>
              <a:tr h="379684">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Communication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201598">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326649">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The steering committee (which consist of the board of directors, CEO and Senior Managers of the organization) do not recall of being presented the project feasibility study by the Project Sponsor or the Project Manager to them.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Initiation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Communication Requirement Analysis</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Determine all stakeholders means of communications, calling intervals and recommended timing plus the duration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38174">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There was redundancy of work performed as the Work Breakdown Structure (WBS) was done separately by each respective department and the Project Manager did not review and then consolidate those WBSs into one wholistic WBS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Initiation;</a:t>
                      </a:r>
                    </a:p>
                    <a:p>
                      <a:pPr marL="0" marR="0" algn="ctr">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Planning</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Meetings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Gathers the stakeholders for a face to face deliver more on the working requirements for a complete and centralized WBS.</a:t>
                      </a:r>
                      <a:endParaRPr lang="en-US" sz="15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Issue Logs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Identify all issues that the project has and delegate manpower easier based on the problem-solving strategies’ comparison</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93789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7</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Most of the team members have been focusing more on their daily operation support rather than tasks being assigned by the Project Manager or their respective Team Lead</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Execution</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Performance Reporting</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Conduct a daily-to-monthly check routine to ensure the project plan is being followed and ensure the team members are doing their task as provided.</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(3)</a:t>
            </a:r>
          </a:p>
        </p:txBody>
      </p:sp>
    </p:spTree>
    <p:extLst>
      <p:ext uri="{BB962C8B-B14F-4D97-AF65-F5344CB8AC3E}">
        <p14:creationId xmlns:p14="http://schemas.microsoft.com/office/powerpoint/2010/main" val="120854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1959443594"/>
              </p:ext>
            </p:extLst>
          </p:nvPr>
        </p:nvGraphicFramePr>
        <p:xfrm>
          <a:off x="576468" y="881765"/>
          <a:ext cx="11039064" cy="4856428"/>
        </p:xfrm>
        <a:graphic>
          <a:graphicData uri="http://schemas.openxmlformats.org/drawingml/2006/table">
            <a:tbl>
              <a:tblPr firstRow="1" firstCol="1" bandRow="1"/>
              <a:tblGrid>
                <a:gridCol w="711713">
                  <a:extLst>
                    <a:ext uri="{9D8B030D-6E8A-4147-A177-3AD203B41FA5}">
                      <a16:colId xmlns:a16="http://schemas.microsoft.com/office/drawing/2014/main" val="2147241228"/>
                    </a:ext>
                  </a:extLst>
                </a:gridCol>
                <a:gridCol w="3150714">
                  <a:extLst>
                    <a:ext uri="{9D8B030D-6E8A-4147-A177-3AD203B41FA5}">
                      <a16:colId xmlns:a16="http://schemas.microsoft.com/office/drawing/2014/main" val="4039870761"/>
                    </a:ext>
                  </a:extLst>
                </a:gridCol>
                <a:gridCol w="1301214">
                  <a:extLst>
                    <a:ext uri="{9D8B030D-6E8A-4147-A177-3AD203B41FA5}">
                      <a16:colId xmlns:a16="http://schemas.microsoft.com/office/drawing/2014/main" val="4120685642"/>
                    </a:ext>
                  </a:extLst>
                </a:gridCol>
                <a:gridCol w="5875423">
                  <a:extLst>
                    <a:ext uri="{9D8B030D-6E8A-4147-A177-3AD203B41FA5}">
                      <a16:colId xmlns:a16="http://schemas.microsoft.com/office/drawing/2014/main" val="3357323317"/>
                    </a:ext>
                  </a:extLst>
                </a:gridCol>
              </a:tblGrid>
              <a:tr h="460419">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Risk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31626">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255408">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11</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 testing plan was not developed yet</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Benchmarking</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Pre-plan for 2 types of testing such as white-box testing and black-box testing. Also have phases on test on such as alpha phase, beta phase and so on.</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171649">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12</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There was not even a clear designated sponsor (or sponsors) for the project.</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Communication Technology</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Ensure the stakeholders for the project before the project starts.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3732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15</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Technical skills were especially lacking in the network and security areas.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Group Decision-Making Techniques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Hiring a professional technical team to ensure all technical problems to assist with.</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(4)</a:t>
            </a:r>
          </a:p>
        </p:txBody>
      </p:sp>
    </p:spTree>
    <p:extLst>
      <p:ext uri="{BB962C8B-B14F-4D97-AF65-F5344CB8AC3E}">
        <p14:creationId xmlns:p14="http://schemas.microsoft.com/office/powerpoint/2010/main" val="103983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645771451"/>
              </p:ext>
            </p:extLst>
          </p:nvPr>
        </p:nvGraphicFramePr>
        <p:xfrm>
          <a:off x="576467" y="881765"/>
          <a:ext cx="11111948" cy="4988948"/>
        </p:xfrm>
        <a:graphic>
          <a:graphicData uri="http://schemas.openxmlformats.org/drawingml/2006/table">
            <a:tbl>
              <a:tblPr firstRow="1" firstCol="1" bandRow="1"/>
              <a:tblGrid>
                <a:gridCol w="716412">
                  <a:extLst>
                    <a:ext uri="{9D8B030D-6E8A-4147-A177-3AD203B41FA5}">
                      <a16:colId xmlns:a16="http://schemas.microsoft.com/office/drawing/2014/main" val="2147241228"/>
                    </a:ext>
                  </a:extLst>
                </a:gridCol>
                <a:gridCol w="3171516">
                  <a:extLst>
                    <a:ext uri="{9D8B030D-6E8A-4147-A177-3AD203B41FA5}">
                      <a16:colId xmlns:a16="http://schemas.microsoft.com/office/drawing/2014/main" val="4039870761"/>
                    </a:ext>
                  </a:extLst>
                </a:gridCol>
                <a:gridCol w="1309805">
                  <a:extLst>
                    <a:ext uri="{9D8B030D-6E8A-4147-A177-3AD203B41FA5}">
                      <a16:colId xmlns:a16="http://schemas.microsoft.com/office/drawing/2014/main" val="4120685642"/>
                    </a:ext>
                  </a:extLst>
                </a:gridCol>
                <a:gridCol w="5914215">
                  <a:extLst>
                    <a:ext uri="{9D8B030D-6E8A-4147-A177-3AD203B41FA5}">
                      <a16:colId xmlns:a16="http://schemas.microsoft.com/office/drawing/2014/main" val="3357323317"/>
                    </a:ext>
                  </a:extLst>
                </a:gridCol>
              </a:tblGrid>
              <a:tr h="472431">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Procurement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53322">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288160">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IT assets acquisition and spending were through PROC Manager with suppliers without going through a proper tendering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Execution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Inspections and Audits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Having inspections and audits to confirm supplies from suppliers.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0221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10</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Purchasing of IT assets without a proper tendering process has led to overrun by budget.</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Expert Judgement</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Get the latest and most powerful hardware technical specifications so the requirement to go for higher specifications would be very small change.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72819">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hardware and software delivery were still being negotiated with some potential vendors while there were only four (4) months to complete the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Planning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Performance Reporting</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Performance updates need to be provided to the project manager, the project manager will be able to handle the issues and updates needed to be provided to the stakeholders and the suppliers for the supplies.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(5)</a:t>
            </a:r>
          </a:p>
        </p:txBody>
      </p:sp>
    </p:spTree>
    <p:extLst>
      <p:ext uri="{BB962C8B-B14F-4D97-AF65-F5344CB8AC3E}">
        <p14:creationId xmlns:p14="http://schemas.microsoft.com/office/powerpoint/2010/main" val="1655067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1647457221"/>
              </p:ext>
            </p:extLst>
          </p:nvPr>
        </p:nvGraphicFramePr>
        <p:xfrm>
          <a:off x="576468" y="881765"/>
          <a:ext cx="11039064" cy="4862102"/>
        </p:xfrm>
        <a:graphic>
          <a:graphicData uri="http://schemas.openxmlformats.org/drawingml/2006/table">
            <a:tbl>
              <a:tblPr firstRow="1" firstCol="1" bandRow="1"/>
              <a:tblGrid>
                <a:gridCol w="711713">
                  <a:extLst>
                    <a:ext uri="{9D8B030D-6E8A-4147-A177-3AD203B41FA5}">
                      <a16:colId xmlns:a16="http://schemas.microsoft.com/office/drawing/2014/main" val="2147241228"/>
                    </a:ext>
                  </a:extLst>
                </a:gridCol>
                <a:gridCol w="3150714">
                  <a:extLst>
                    <a:ext uri="{9D8B030D-6E8A-4147-A177-3AD203B41FA5}">
                      <a16:colId xmlns:a16="http://schemas.microsoft.com/office/drawing/2014/main" val="4039870761"/>
                    </a:ext>
                  </a:extLst>
                </a:gridCol>
                <a:gridCol w="1301214">
                  <a:extLst>
                    <a:ext uri="{9D8B030D-6E8A-4147-A177-3AD203B41FA5}">
                      <a16:colId xmlns:a16="http://schemas.microsoft.com/office/drawing/2014/main" val="4120685642"/>
                    </a:ext>
                  </a:extLst>
                </a:gridCol>
                <a:gridCol w="5875423">
                  <a:extLst>
                    <a:ext uri="{9D8B030D-6E8A-4147-A177-3AD203B41FA5}">
                      <a16:colId xmlns:a16="http://schemas.microsoft.com/office/drawing/2014/main" val="3357323317"/>
                    </a:ext>
                  </a:extLst>
                </a:gridCol>
              </a:tblGrid>
              <a:tr h="460419">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Quality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31626">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255408">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IT assets acquisition and spending were through PROC Manager with suppliers without going through a proper tendering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Execution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Process Analysis</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Conduct testing and checking the status to ensure the quality is top-notch.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171649">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15</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Technical skills were especially lacking in the network and security areas.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Group Decision-Making Techniques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Hiring a professional technical team to ensure all technical problems to assist with.</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37326">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hardware and software delivery were still being negotiated with some potential vendors while there were only four (4) months to complete the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Planning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Design of Experiment</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Testing is expected in the process, thus planning out the hardware and software that would be of use.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(6)</a:t>
            </a:r>
          </a:p>
        </p:txBody>
      </p:sp>
    </p:spTree>
    <p:extLst>
      <p:ext uri="{BB962C8B-B14F-4D97-AF65-F5344CB8AC3E}">
        <p14:creationId xmlns:p14="http://schemas.microsoft.com/office/powerpoint/2010/main" val="1448298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4079012405"/>
              </p:ext>
            </p:extLst>
          </p:nvPr>
        </p:nvGraphicFramePr>
        <p:xfrm>
          <a:off x="576468" y="881765"/>
          <a:ext cx="11125202" cy="4869678"/>
        </p:xfrm>
        <a:graphic>
          <a:graphicData uri="http://schemas.openxmlformats.org/drawingml/2006/table">
            <a:tbl>
              <a:tblPr firstRow="1" firstCol="1" bandRow="1"/>
              <a:tblGrid>
                <a:gridCol w="717267">
                  <a:extLst>
                    <a:ext uri="{9D8B030D-6E8A-4147-A177-3AD203B41FA5}">
                      <a16:colId xmlns:a16="http://schemas.microsoft.com/office/drawing/2014/main" val="2147241228"/>
                    </a:ext>
                  </a:extLst>
                </a:gridCol>
                <a:gridCol w="3175299">
                  <a:extLst>
                    <a:ext uri="{9D8B030D-6E8A-4147-A177-3AD203B41FA5}">
                      <a16:colId xmlns:a16="http://schemas.microsoft.com/office/drawing/2014/main" val="4039870761"/>
                    </a:ext>
                  </a:extLst>
                </a:gridCol>
                <a:gridCol w="1311367">
                  <a:extLst>
                    <a:ext uri="{9D8B030D-6E8A-4147-A177-3AD203B41FA5}">
                      <a16:colId xmlns:a16="http://schemas.microsoft.com/office/drawing/2014/main" val="4120685642"/>
                    </a:ext>
                  </a:extLst>
                </a:gridCol>
                <a:gridCol w="5921269">
                  <a:extLst>
                    <a:ext uri="{9D8B030D-6E8A-4147-A177-3AD203B41FA5}">
                      <a16:colId xmlns:a16="http://schemas.microsoft.com/office/drawing/2014/main" val="3357323317"/>
                    </a:ext>
                  </a:extLst>
                </a:gridCol>
              </a:tblGrid>
              <a:tr h="485772">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Scope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77419">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174001">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project approval was not formally documented.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Initiation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Alternatives Identifications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Use multiple ways to confirm all approval and document them in hard copy as well as soft copy.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132534">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3</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There is no evidence that a proper project management process was followed.</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Initiation</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Inspection</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Check all department and confirm all with evidence. Double confirm them if necessary.</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99952">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Project Manager’s authority was constantly overridden by the department head managers.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Controlling &amp; Monitoring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Variance Analysis</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Keep all the department head managers under control, as well as keep them under monitor if there were anything wrong to happen.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(7)</a:t>
            </a:r>
          </a:p>
        </p:txBody>
      </p:sp>
    </p:spTree>
    <p:extLst>
      <p:ext uri="{BB962C8B-B14F-4D97-AF65-F5344CB8AC3E}">
        <p14:creationId xmlns:p14="http://schemas.microsoft.com/office/powerpoint/2010/main" val="1649408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Gantt Chart</a:t>
            </a:r>
            <a:r>
              <a:rPr lang="en-US" sz="4400" dirty="0"/>
              <a:t> </a:t>
            </a:r>
            <a:r>
              <a:rPr lang="en-US" sz="3600" i="1" dirty="0"/>
              <a:t>(simplified ver.)</a:t>
            </a:r>
            <a:endParaRPr lang="en-US" sz="4400" i="1" u="sng" dirty="0"/>
          </a:p>
        </p:txBody>
      </p:sp>
      <p:pic>
        <p:nvPicPr>
          <p:cNvPr id="3" name="Picture 2">
            <a:extLst>
              <a:ext uri="{FF2B5EF4-FFF2-40B4-BE49-F238E27FC236}">
                <a16:creationId xmlns:a16="http://schemas.microsoft.com/office/drawing/2014/main" id="{BC76F70E-7975-4732-9209-1478F8FD516B}"/>
              </a:ext>
            </a:extLst>
          </p:cNvPr>
          <p:cNvPicPr>
            <a:picLocks noChangeAspect="1"/>
          </p:cNvPicPr>
          <p:nvPr/>
        </p:nvPicPr>
        <p:blipFill>
          <a:blip r:embed="rId2"/>
          <a:stretch>
            <a:fillRect/>
          </a:stretch>
        </p:blipFill>
        <p:spPr>
          <a:xfrm>
            <a:off x="786432" y="1206431"/>
            <a:ext cx="10415934" cy="1985686"/>
          </a:xfrm>
          <a:prstGeom prst="rect">
            <a:avLst/>
          </a:prstGeom>
          <a:ln w="38100">
            <a:solidFill>
              <a:schemeClr val="tx1"/>
            </a:solidFill>
          </a:ln>
        </p:spPr>
      </p:pic>
      <p:pic>
        <p:nvPicPr>
          <p:cNvPr id="4" name="Picture 3">
            <a:extLst>
              <a:ext uri="{FF2B5EF4-FFF2-40B4-BE49-F238E27FC236}">
                <a16:creationId xmlns:a16="http://schemas.microsoft.com/office/drawing/2014/main" id="{89BF0799-BDD4-4C8D-A830-154FC60A89A2}"/>
              </a:ext>
            </a:extLst>
          </p:cNvPr>
          <p:cNvPicPr>
            <a:picLocks noChangeAspect="1"/>
          </p:cNvPicPr>
          <p:nvPr/>
        </p:nvPicPr>
        <p:blipFill>
          <a:blip r:embed="rId3"/>
          <a:stretch>
            <a:fillRect/>
          </a:stretch>
        </p:blipFill>
        <p:spPr>
          <a:xfrm>
            <a:off x="503544" y="3429000"/>
            <a:ext cx="11184911" cy="2500313"/>
          </a:xfrm>
          <a:prstGeom prst="rect">
            <a:avLst/>
          </a:prstGeom>
          <a:ln w="38100">
            <a:solidFill>
              <a:schemeClr val="tx1"/>
            </a:solidFill>
          </a:ln>
        </p:spPr>
      </p:pic>
    </p:spTree>
    <p:extLst>
      <p:ext uri="{BB962C8B-B14F-4D97-AF65-F5344CB8AC3E}">
        <p14:creationId xmlns:p14="http://schemas.microsoft.com/office/powerpoint/2010/main" val="2212456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Network Diagram</a:t>
            </a:r>
            <a:r>
              <a:rPr lang="en-US" sz="4400" i="1" dirty="0"/>
              <a:t> </a:t>
            </a:r>
            <a:r>
              <a:rPr lang="en-US" sz="3200" i="1" dirty="0"/>
              <a:t>(also simplified ver.)</a:t>
            </a:r>
            <a:endParaRPr lang="en-US" sz="4400" u="sng" dirty="0"/>
          </a:p>
        </p:txBody>
      </p:sp>
      <p:pic>
        <p:nvPicPr>
          <p:cNvPr id="3" name="Picture 2">
            <a:extLst>
              <a:ext uri="{FF2B5EF4-FFF2-40B4-BE49-F238E27FC236}">
                <a16:creationId xmlns:a16="http://schemas.microsoft.com/office/drawing/2014/main" id="{5F50370D-4A5A-465A-A2AE-97DCC9B7A50A}"/>
              </a:ext>
            </a:extLst>
          </p:cNvPr>
          <p:cNvPicPr>
            <a:picLocks noChangeAspect="1"/>
          </p:cNvPicPr>
          <p:nvPr/>
        </p:nvPicPr>
        <p:blipFill rotWithShape="1">
          <a:blip r:embed="rId2"/>
          <a:srcRect r="61359" b="20806"/>
          <a:stretch/>
        </p:blipFill>
        <p:spPr>
          <a:xfrm>
            <a:off x="454983" y="1297780"/>
            <a:ext cx="7865553" cy="2505847"/>
          </a:xfrm>
          <a:prstGeom prst="rect">
            <a:avLst/>
          </a:prstGeom>
        </p:spPr>
      </p:pic>
      <p:pic>
        <p:nvPicPr>
          <p:cNvPr id="4" name="Picture 3">
            <a:extLst>
              <a:ext uri="{FF2B5EF4-FFF2-40B4-BE49-F238E27FC236}">
                <a16:creationId xmlns:a16="http://schemas.microsoft.com/office/drawing/2014/main" id="{08FEB4CC-A410-43F1-8F1F-E29C1FA6B162}"/>
              </a:ext>
            </a:extLst>
          </p:cNvPr>
          <p:cNvPicPr>
            <a:picLocks noChangeAspect="1"/>
          </p:cNvPicPr>
          <p:nvPr/>
        </p:nvPicPr>
        <p:blipFill rotWithShape="1">
          <a:blip r:embed="rId2"/>
          <a:srcRect l="39601" t="36604" r="4402" b="20806"/>
          <a:stretch/>
        </p:blipFill>
        <p:spPr>
          <a:xfrm>
            <a:off x="454983" y="3803627"/>
            <a:ext cx="11398749" cy="1347635"/>
          </a:xfrm>
          <a:prstGeom prst="rect">
            <a:avLst/>
          </a:prstGeom>
        </p:spPr>
      </p:pic>
    </p:spTree>
    <p:extLst>
      <p:ext uri="{BB962C8B-B14F-4D97-AF65-F5344CB8AC3E}">
        <p14:creationId xmlns:p14="http://schemas.microsoft.com/office/powerpoint/2010/main" val="3760002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Case Study</a:t>
            </a:r>
          </a:p>
        </p:txBody>
      </p:sp>
      <p:sp>
        <p:nvSpPr>
          <p:cNvPr id="4" name="Rectangle: Rounded Corners 3">
            <a:extLst>
              <a:ext uri="{FF2B5EF4-FFF2-40B4-BE49-F238E27FC236}">
                <a16:creationId xmlns:a16="http://schemas.microsoft.com/office/drawing/2014/main" id="{53B2D990-E68B-48DD-B136-F28513869B00}"/>
              </a:ext>
            </a:extLst>
          </p:cNvPr>
          <p:cNvSpPr/>
          <p:nvPr/>
        </p:nvSpPr>
        <p:spPr>
          <a:xfrm>
            <a:off x="788508" y="1190700"/>
            <a:ext cx="2669010" cy="1154162"/>
          </a:xfrm>
          <a:prstGeom prst="roundRect">
            <a:avLst/>
          </a:prstGeom>
          <a:solidFill>
            <a:srgbClr val="92D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Good Life </a:t>
            </a:r>
            <a:r>
              <a:rPr lang="en-US" sz="3200" dirty="0" err="1">
                <a:solidFill>
                  <a:schemeClr val="tx1"/>
                </a:solidFill>
              </a:rPr>
              <a:t>Ptd</a:t>
            </a:r>
            <a:r>
              <a:rPr lang="en-US" sz="3200" dirty="0">
                <a:solidFill>
                  <a:schemeClr val="tx1"/>
                </a:solidFill>
              </a:rPr>
              <a:t>. Ltd. (GL)</a:t>
            </a:r>
          </a:p>
        </p:txBody>
      </p:sp>
      <p:sp>
        <p:nvSpPr>
          <p:cNvPr id="5" name="Rectangle: Rounded Corners 4">
            <a:extLst>
              <a:ext uri="{FF2B5EF4-FFF2-40B4-BE49-F238E27FC236}">
                <a16:creationId xmlns:a16="http://schemas.microsoft.com/office/drawing/2014/main" id="{DCC780BE-26D9-441A-93CF-7AA01552D1B5}"/>
              </a:ext>
            </a:extLst>
          </p:cNvPr>
          <p:cNvSpPr/>
          <p:nvPr/>
        </p:nvSpPr>
        <p:spPr>
          <a:xfrm>
            <a:off x="4751057" y="1190700"/>
            <a:ext cx="3847444" cy="1117158"/>
          </a:xfrm>
          <a:prstGeom prst="roundRect">
            <a:avLst/>
          </a:prstGeom>
          <a:solidFill>
            <a:srgbClr val="92D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Role</a:t>
            </a:r>
            <a:r>
              <a:rPr lang="en-US" sz="3200" dirty="0">
                <a:solidFill>
                  <a:schemeClr val="tx1"/>
                </a:solidFill>
              </a:rPr>
              <a:t>:</a:t>
            </a:r>
          </a:p>
          <a:p>
            <a:pPr algn="ctr"/>
            <a:r>
              <a:rPr lang="en-US" sz="3200" dirty="0">
                <a:solidFill>
                  <a:schemeClr val="tx1"/>
                </a:solidFill>
              </a:rPr>
              <a:t>Project Management</a:t>
            </a:r>
          </a:p>
        </p:txBody>
      </p:sp>
      <p:sp>
        <p:nvSpPr>
          <p:cNvPr id="6" name="Rectangle: Rounded Corners 5">
            <a:extLst>
              <a:ext uri="{FF2B5EF4-FFF2-40B4-BE49-F238E27FC236}">
                <a16:creationId xmlns:a16="http://schemas.microsoft.com/office/drawing/2014/main" id="{7E63A3C1-86EE-4020-9BF3-53B605348F3A}"/>
              </a:ext>
            </a:extLst>
          </p:cNvPr>
          <p:cNvSpPr/>
          <p:nvPr/>
        </p:nvSpPr>
        <p:spPr>
          <a:xfrm>
            <a:off x="4751057" y="3429000"/>
            <a:ext cx="3847444" cy="1674453"/>
          </a:xfrm>
          <a:prstGeom prst="roundRect">
            <a:avLst/>
          </a:prstGeom>
          <a:solidFill>
            <a:schemeClr val="accent1">
              <a:alpha val="3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Integrated Supply Chain Management Project (ISCMP)</a:t>
            </a:r>
          </a:p>
        </p:txBody>
      </p:sp>
      <p:sp>
        <p:nvSpPr>
          <p:cNvPr id="7" name="Rectangle: Rounded Corners 6">
            <a:extLst>
              <a:ext uri="{FF2B5EF4-FFF2-40B4-BE49-F238E27FC236}">
                <a16:creationId xmlns:a16="http://schemas.microsoft.com/office/drawing/2014/main" id="{A5314449-DF3F-49ED-8925-018CABE27E2F}"/>
              </a:ext>
            </a:extLst>
          </p:cNvPr>
          <p:cNvSpPr/>
          <p:nvPr/>
        </p:nvSpPr>
        <p:spPr>
          <a:xfrm>
            <a:off x="774249" y="3291191"/>
            <a:ext cx="2669010" cy="769441"/>
          </a:xfrm>
          <a:prstGeom prst="roundRect">
            <a:avLst/>
          </a:prstGeom>
          <a:solidFill>
            <a:schemeClr val="accent1">
              <a:alpha val="3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 months left</a:t>
            </a:r>
          </a:p>
        </p:txBody>
      </p:sp>
      <p:sp>
        <p:nvSpPr>
          <p:cNvPr id="8" name="Rectangle: Rounded Corners 7">
            <a:extLst>
              <a:ext uri="{FF2B5EF4-FFF2-40B4-BE49-F238E27FC236}">
                <a16:creationId xmlns:a16="http://schemas.microsoft.com/office/drawing/2014/main" id="{7E88D0F5-8FC2-4486-96A5-04C90F3E6B35}"/>
              </a:ext>
            </a:extLst>
          </p:cNvPr>
          <p:cNvSpPr/>
          <p:nvPr/>
        </p:nvSpPr>
        <p:spPr>
          <a:xfrm>
            <a:off x="774249" y="4796098"/>
            <a:ext cx="2683269" cy="769441"/>
          </a:xfrm>
          <a:prstGeom prst="roundRect">
            <a:avLst/>
          </a:prstGeom>
          <a:solidFill>
            <a:schemeClr val="accent1">
              <a:alpha val="3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18 issues atm</a:t>
            </a:r>
          </a:p>
        </p:txBody>
      </p:sp>
      <p:sp>
        <p:nvSpPr>
          <p:cNvPr id="9" name="Rectangle 8">
            <a:extLst>
              <a:ext uri="{FF2B5EF4-FFF2-40B4-BE49-F238E27FC236}">
                <a16:creationId xmlns:a16="http://schemas.microsoft.com/office/drawing/2014/main" id="{DD443B15-60E7-47CF-962D-42FCEE58F8E8}"/>
              </a:ext>
            </a:extLst>
          </p:cNvPr>
          <p:cNvSpPr/>
          <p:nvPr/>
        </p:nvSpPr>
        <p:spPr>
          <a:xfrm>
            <a:off x="9497554" y="2767286"/>
            <a:ext cx="2049338" cy="1323427"/>
          </a:xfrm>
          <a:prstGeom prst="rect">
            <a:avLst/>
          </a:prstGeom>
          <a:solidFill>
            <a:srgbClr val="00B0F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Us</a:t>
            </a:r>
          </a:p>
          <a:p>
            <a:pPr algn="ctr"/>
            <a:r>
              <a:rPr lang="en-US" sz="3200" dirty="0">
                <a:solidFill>
                  <a:schemeClr val="tx1"/>
                </a:solidFill>
              </a:rPr>
              <a:t>(right now)</a:t>
            </a:r>
          </a:p>
        </p:txBody>
      </p:sp>
      <p:cxnSp>
        <p:nvCxnSpPr>
          <p:cNvPr id="11" name="Straight Arrow Connector 10">
            <a:extLst>
              <a:ext uri="{FF2B5EF4-FFF2-40B4-BE49-F238E27FC236}">
                <a16:creationId xmlns:a16="http://schemas.microsoft.com/office/drawing/2014/main" id="{2ABFDFC1-562C-45AC-B94C-6710BE58D55F}"/>
              </a:ext>
            </a:extLst>
          </p:cNvPr>
          <p:cNvCxnSpPr/>
          <p:nvPr/>
        </p:nvCxnSpPr>
        <p:spPr>
          <a:xfrm>
            <a:off x="3750365" y="1749279"/>
            <a:ext cx="71561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9423632-D06E-4F6F-97BB-44AB3CF6FD88}"/>
              </a:ext>
            </a:extLst>
          </p:cNvPr>
          <p:cNvCxnSpPr>
            <a:cxnSpLocks/>
          </p:cNvCxnSpPr>
          <p:nvPr/>
        </p:nvCxnSpPr>
        <p:spPr>
          <a:xfrm>
            <a:off x="6668009" y="2529009"/>
            <a:ext cx="6770" cy="76218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53DA7A0-24D7-4E47-A884-5A8E7408D7EA}"/>
              </a:ext>
            </a:extLst>
          </p:cNvPr>
          <p:cNvCxnSpPr>
            <a:cxnSpLocks/>
          </p:cNvCxnSpPr>
          <p:nvPr/>
        </p:nvCxnSpPr>
        <p:spPr>
          <a:xfrm flipH="1" flipV="1">
            <a:off x="8734484" y="1926069"/>
            <a:ext cx="1535951" cy="737618"/>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B6C14A0-1A08-48DF-915B-F227B0A03BC8}"/>
              </a:ext>
            </a:extLst>
          </p:cNvPr>
          <p:cNvSpPr txBox="1"/>
          <p:nvPr/>
        </p:nvSpPr>
        <p:spPr>
          <a:xfrm>
            <a:off x="6399509" y="2561007"/>
            <a:ext cx="2378049" cy="584775"/>
          </a:xfrm>
          <a:prstGeom prst="rect">
            <a:avLst/>
          </a:prstGeom>
          <a:noFill/>
        </p:spPr>
        <p:txBody>
          <a:bodyPr wrap="square" rtlCol="0">
            <a:spAutoFit/>
          </a:bodyPr>
          <a:lstStyle/>
          <a:p>
            <a:pPr lvl="1"/>
            <a:r>
              <a:rPr lang="en-US" sz="3200" i="1" dirty="0"/>
              <a:t>Create</a:t>
            </a:r>
          </a:p>
        </p:txBody>
      </p:sp>
      <p:cxnSp>
        <p:nvCxnSpPr>
          <p:cNvPr id="19" name="Straight Arrow Connector 18">
            <a:extLst>
              <a:ext uri="{FF2B5EF4-FFF2-40B4-BE49-F238E27FC236}">
                <a16:creationId xmlns:a16="http://schemas.microsoft.com/office/drawing/2014/main" id="{E81D5A75-A184-456B-9031-79C44A5652F6}"/>
              </a:ext>
            </a:extLst>
          </p:cNvPr>
          <p:cNvCxnSpPr>
            <a:cxnSpLocks/>
          </p:cNvCxnSpPr>
          <p:nvPr/>
        </p:nvCxnSpPr>
        <p:spPr>
          <a:xfrm flipH="1" flipV="1">
            <a:off x="3600450" y="3675912"/>
            <a:ext cx="887010" cy="59031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1CFFEC3-2673-4EB5-B4E0-C7211E60005F}"/>
              </a:ext>
            </a:extLst>
          </p:cNvPr>
          <p:cNvCxnSpPr>
            <a:cxnSpLocks/>
          </p:cNvCxnSpPr>
          <p:nvPr/>
        </p:nvCxnSpPr>
        <p:spPr>
          <a:xfrm flipH="1">
            <a:off x="3600450" y="4455643"/>
            <a:ext cx="887010" cy="72517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435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Quality Management Plan(1)</a:t>
            </a:r>
          </a:p>
        </p:txBody>
      </p:sp>
      <p:sp>
        <p:nvSpPr>
          <p:cNvPr id="3" name="TextBox 2">
            <a:extLst>
              <a:ext uri="{FF2B5EF4-FFF2-40B4-BE49-F238E27FC236}">
                <a16:creationId xmlns:a16="http://schemas.microsoft.com/office/drawing/2014/main" id="{37E7C5E1-8744-44D3-A120-FFB9FB00DEA1}"/>
              </a:ext>
            </a:extLst>
          </p:cNvPr>
          <p:cNvSpPr txBox="1"/>
          <p:nvPr/>
        </p:nvSpPr>
        <p:spPr>
          <a:xfrm>
            <a:off x="457747" y="2142655"/>
            <a:ext cx="10591253" cy="1446550"/>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Planning</a:t>
            </a:r>
          </a:p>
          <a:p>
            <a:pPr marL="971550" lvl="1" indent="-514350">
              <a:buFont typeface="Wingdings" panose="05000000000000000000" pitchFamily="2" charset="2"/>
              <a:buChar char="Ø"/>
            </a:pPr>
            <a:r>
              <a:rPr lang="en-US" sz="3200" dirty="0"/>
              <a:t>Design of Experiments</a:t>
            </a:r>
          </a:p>
          <a:p>
            <a:pPr marL="1371600" lvl="2" indent="-457200">
              <a:buFont typeface="Wingdings" panose="05000000000000000000" pitchFamily="2" charset="2"/>
              <a:buChar char="ü"/>
            </a:pPr>
            <a:r>
              <a:rPr lang="en-US" sz="2400" i="1" dirty="0"/>
              <a:t>‘comparing hardware and software performance relative to pricing in ISCMP’</a:t>
            </a:r>
            <a:endParaRPr lang="en-US" sz="40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584775"/>
          </a:xfrm>
          <a:prstGeom prst="rect">
            <a:avLst/>
          </a:prstGeom>
          <a:solidFill>
            <a:srgbClr val="FF000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18</a:t>
            </a:r>
            <a:r>
              <a:rPr lang="en-US" sz="3200" dirty="0">
                <a:solidFill>
                  <a:sysClr val="windowText" lastClr="000000"/>
                </a:solidFill>
              </a:rPr>
              <a:t>: </a:t>
            </a:r>
            <a:r>
              <a:rPr lang="en-US" sz="2800" i="1" dirty="0">
                <a:solidFill>
                  <a:sysClr val="windowText" lastClr="000000"/>
                </a:solidFill>
              </a:rPr>
              <a:t>Hardware &amp; Software Delivery still in Negotiations</a:t>
            </a:r>
            <a:endParaRPr lang="en-US" sz="3200" i="1" dirty="0">
              <a:solidFill>
                <a:sysClr val="windowText" lastClr="000000"/>
              </a:solidFill>
            </a:endParaRPr>
          </a:p>
        </p:txBody>
      </p:sp>
      <p:pic>
        <p:nvPicPr>
          <p:cNvPr id="6" name="Picture 5">
            <a:extLst>
              <a:ext uri="{FF2B5EF4-FFF2-40B4-BE49-F238E27FC236}">
                <a16:creationId xmlns:a16="http://schemas.microsoft.com/office/drawing/2014/main" id="{43F4A81E-1DB7-487B-81B5-ED1C453F3F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20527" y="3740248"/>
            <a:ext cx="8278611" cy="2653401"/>
          </a:xfrm>
          <a:prstGeom prst="rect">
            <a:avLst/>
          </a:prstGeom>
          <a:noFill/>
          <a:ln w="38100">
            <a:solidFill>
              <a:schemeClr val="tx1"/>
            </a:solidFill>
          </a:ln>
        </p:spPr>
      </p:pic>
    </p:spTree>
    <p:extLst>
      <p:ext uri="{BB962C8B-B14F-4D97-AF65-F5344CB8AC3E}">
        <p14:creationId xmlns:p14="http://schemas.microsoft.com/office/powerpoint/2010/main" val="3253603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Quality Management Plan(2)</a:t>
            </a:r>
          </a:p>
        </p:txBody>
      </p:sp>
      <p:sp>
        <p:nvSpPr>
          <p:cNvPr id="3" name="TextBox 2">
            <a:extLst>
              <a:ext uri="{FF2B5EF4-FFF2-40B4-BE49-F238E27FC236}">
                <a16:creationId xmlns:a16="http://schemas.microsoft.com/office/drawing/2014/main" id="{37E7C5E1-8744-44D3-A120-FFB9FB00DEA1}"/>
              </a:ext>
            </a:extLst>
          </p:cNvPr>
          <p:cNvSpPr txBox="1"/>
          <p:nvPr/>
        </p:nvSpPr>
        <p:spPr>
          <a:xfrm>
            <a:off x="457747" y="2142655"/>
            <a:ext cx="4406353" cy="1446550"/>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Assurance</a:t>
            </a:r>
          </a:p>
          <a:p>
            <a:pPr marL="971550" lvl="1" indent="-514350">
              <a:buFont typeface="Wingdings" panose="05000000000000000000" pitchFamily="2" charset="2"/>
              <a:buChar char="Ø"/>
            </a:pPr>
            <a:r>
              <a:rPr lang="en-US" sz="3200" dirty="0"/>
              <a:t>Process Analysis</a:t>
            </a:r>
          </a:p>
          <a:p>
            <a:pPr marL="1371600" lvl="2" indent="-457200">
              <a:buFont typeface="Wingdings" panose="05000000000000000000" pitchFamily="2" charset="2"/>
              <a:buChar char="ü"/>
            </a:pPr>
            <a:r>
              <a:rPr lang="en-US" sz="2400" i="1" dirty="0"/>
              <a:t>7 steps of  Tendering</a:t>
            </a:r>
            <a:endParaRPr lang="en-US" sz="40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584775"/>
          </a:xfrm>
          <a:prstGeom prst="rect">
            <a:avLst/>
          </a:prstGeom>
          <a:solidFill>
            <a:srgbClr val="00B0F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9</a:t>
            </a:r>
            <a:r>
              <a:rPr lang="en-US" sz="3200" dirty="0">
                <a:solidFill>
                  <a:sysClr val="windowText" lastClr="000000"/>
                </a:solidFill>
              </a:rPr>
              <a:t>: </a:t>
            </a:r>
            <a:r>
              <a:rPr lang="en-US" sz="2800" i="1" dirty="0">
                <a:solidFill>
                  <a:sysClr val="windowText" lastClr="000000"/>
                </a:solidFill>
              </a:rPr>
              <a:t>IT assets spending lack proper Tendering Process</a:t>
            </a:r>
            <a:endParaRPr lang="en-US" sz="3200" i="1" dirty="0">
              <a:solidFill>
                <a:sysClr val="windowText" lastClr="000000"/>
              </a:solidFill>
            </a:endParaRPr>
          </a:p>
        </p:txBody>
      </p:sp>
      <p:sp>
        <p:nvSpPr>
          <p:cNvPr id="7" name="TextBox 6">
            <a:extLst>
              <a:ext uri="{FF2B5EF4-FFF2-40B4-BE49-F238E27FC236}">
                <a16:creationId xmlns:a16="http://schemas.microsoft.com/office/drawing/2014/main" id="{976EF5CE-0E2F-4D7C-B5A0-FC6FE3E097B8}"/>
              </a:ext>
            </a:extLst>
          </p:cNvPr>
          <p:cNvSpPr txBox="1"/>
          <p:nvPr/>
        </p:nvSpPr>
        <p:spPr>
          <a:xfrm>
            <a:off x="6362426" y="2289952"/>
            <a:ext cx="5371827" cy="3668184"/>
          </a:xfrm>
          <a:prstGeom prst="rect">
            <a:avLst/>
          </a:prstGeom>
          <a:noFill/>
        </p:spPr>
        <p:txBody>
          <a:bodyPr wrap="square" rtlCol="0">
            <a:spAutoFit/>
          </a:bodyPr>
          <a:lstStyle/>
          <a:p>
            <a:pPr marL="514350" indent="-514350">
              <a:lnSpc>
                <a:spcPct val="120000"/>
              </a:lnSpc>
              <a:buFont typeface="+mj-lt"/>
              <a:buAutoNum type="arabicPeriod"/>
            </a:pPr>
            <a:r>
              <a:rPr lang="en-US" sz="2800" dirty="0"/>
              <a:t>Determine Tendering Types</a:t>
            </a:r>
          </a:p>
          <a:p>
            <a:pPr marL="514350" indent="-514350">
              <a:lnSpc>
                <a:spcPct val="120000"/>
              </a:lnSpc>
              <a:buFont typeface="+mj-lt"/>
              <a:buAutoNum type="arabicPeriod"/>
            </a:pPr>
            <a:r>
              <a:rPr lang="en-US" sz="2800" dirty="0"/>
              <a:t>Prepare Request for Tendering</a:t>
            </a:r>
          </a:p>
          <a:p>
            <a:pPr marL="514350" indent="-514350">
              <a:lnSpc>
                <a:spcPct val="120000"/>
              </a:lnSpc>
              <a:buFont typeface="+mj-lt"/>
              <a:buAutoNum type="arabicPeriod"/>
            </a:pPr>
            <a:r>
              <a:rPr lang="en-US" sz="2800" dirty="0"/>
              <a:t>Inviting Tenders</a:t>
            </a:r>
          </a:p>
          <a:p>
            <a:pPr marL="514350" indent="-514350">
              <a:lnSpc>
                <a:spcPct val="120000"/>
              </a:lnSpc>
              <a:buFont typeface="+mj-lt"/>
              <a:buAutoNum type="arabicPeriod"/>
            </a:pPr>
            <a:r>
              <a:rPr lang="en-US" sz="2800" dirty="0"/>
              <a:t>Response from Suppliers</a:t>
            </a:r>
          </a:p>
          <a:p>
            <a:pPr marL="514350" indent="-514350">
              <a:lnSpc>
                <a:spcPct val="120000"/>
              </a:lnSpc>
              <a:buFont typeface="+mj-lt"/>
              <a:buAutoNum type="arabicPeriod"/>
            </a:pPr>
            <a:r>
              <a:rPr lang="en-US" sz="2800" dirty="0"/>
              <a:t>Evaluation &amp; Selection</a:t>
            </a:r>
          </a:p>
          <a:p>
            <a:pPr marL="514350" indent="-514350">
              <a:lnSpc>
                <a:spcPct val="120000"/>
              </a:lnSpc>
              <a:buFont typeface="+mj-lt"/>
              <a:buAutoNum type="arabicPeriod"/>
            </a:pPr>
            <a:r>
              <a:rPr lang="en-US" sz="2800" dirty="0"/>
              <a:t>Notification &amp; Debriefing</a:t>
            </a:r>
          </a:p>
          <a:p>
            <a:pPr marL="514350" indent="-514350">
              <a:lnSpc>
                <a:spcPct val="120000"/>
              </a:lnSpc>
              <a:buFont typeface="+mj-lt"/>
              <a:buAutoNum type="arabicPeriod"/>
            </a:pPr>
            <a:r>
              <a:rPr lang="en-US" sz="2800" dirty="0"/>
              <a:t>Establish &amp; Manage Contracts</a:t>
            </a:r>
            <a:endParaRPr lang="en-US" sz="2400" dirty="0"/>
          </a:p>
        </p:txBody>
      </p:sp>
      <p:cxnSp>
        <p:nvCxnSpPr>
          <p:cNvPr id="8" name="Straight Arrow Connector 7">
            <a:extLst>
              <a:ext uri="{FF2B5EF4-FFF2-40B4-BE49-F238E27FC236}">
                <a16:creationId xmlns:a16="http://schemas.microsoft.com/office/drawing/2014/main" id="{45F14BD2-B36A-4708-A5EF-AB16F4957142}"/>
              </a:ext>
            </a:extLst>
          </p:cNvPr>
          <p:cNvCxnSpPr>
            <a:cxnSpLocks/>
            <a:endCxn id="7" idx="1"/>
          </p:cNvCxnSpPr>
          <p:nvPr/>
        </p:nvCxnSpPr>
        <p:spPr>
          <a:xfrm>
            <a:off x="4356100" y="3429000"/>
            <a:ext cx="2006326" cy="69504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132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Quality Management Plan(3)</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8" y="2244060"/>
            <a:ext cx="10591253" cy="2369880"/>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Control</a:t>
            </a:r>
          </a:p>
          <a:p>
            <a:pPr marL="971550" lvl="1" indent="-514350">
              <a:buFont typeface="Wingdings" panose="05000000000000000000" pitchFamily="2" charset="2"/>
              <a:buChar char="Ø"/>
            </a:pPr>
            <a:r>
              <a:rPr lang="en-US" sz="3200" dirty="0"/>
              <a:t>Group Decision-Making Techniques</a:t>
            </a:r>
          </a:p>
          <a:p>
            <a:pPr marL="1371600" lvl="2" indent="-457200">
              <a:buFont typeface="Wingdings" panose="05000000000000000000" pitchFamily="2" charset="2"/>
              <a:buChar char="ü"/>
            </a:pPr>
            <a:r>
              <a:rPr lang="en-US" sz="2800" i="1" dirty="0"/>
              <a:t>Brainstorming</a:t>
            </a:r>
          </a:p>
          <a:p>
            <a:pPr marL="1371600" lvl="2" indent="-457200">
              <a:buFont typeface="Wingdings" panose="05000000000000000000" pitchFamily="2" charset="2"/>
              <a:buChar char="ü"/>
            </a:pPr>
            <a:r>
              <a:rPr lang="en-US" sz="2800" i="1" dirty="0"/>
              <a:t>+ Expert Judgement (guide &amp; evaluation)</a:t>
            </a:r>
          </a:p>
          <a:p>
            <a:pPr marL="1371600" lvl="2" indent="-457200">
              <a:buFont typeface="Wingdings" panose="05000000000000000000" pitchFamily="2" charset="2"/>
              <a:buChar char="ü"/>
            </a:pPr>
            <a:r>
              <a:rPr lang="en-US" sz="2800" i="1" dirty="0"/>
              <a:t>TOPIC: Requirements of ISCMP Network &amp; Security parts</a:t>
            </a:r>
            <a:endParaRPr lang="en-US" sz="44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2421278" y="1120592"/>
            <a:ext cx="7349443" cy="584775"/>
          </a:xfrm>
          <a:prstGeom prst="rect">
            <a:avLst/>
          </a:prstGeom>
          <a:solidFill>
            <a:srgbClr val="00B05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15</a:t>
            </a:r>
            <a:r>
              <a:rPr lang="en-US" sz="3200" dirty="0">
                <a:solidFill>
                  <a:sysClr val="windowText" lastClr="000000"/>
                </a:solidFill>
              </a:rPr>
              <a:t>: </a:t>
            </a:r>
            <a:r>
              <a:rPr lang="en-US" sz="2800" i="1" dirty="0">
                <a:solidFill>
                  <a:sysClr val="windowText" lastClr="000000"/>
                </a:solidFill>
              </a:rPr>
              <a:t>Lacking Network &amp; Security-based skills</a:t>
            </a:r>
            <a:endParaRPr lang="en-US" sz="3200" i="1" dirty="0">
              <a:solidFill>
                <a:sysClr val="windowText" lastClr="000000"/>
              </a:solidFill>
            </a:endParaRPr>
          </a:p>
        </p:txBody>
      </p:sp>
    </p:spTree>
    <p:extLst>
      <p:ext uri="{BB962C8B-B14F-4D97-AF65-F5344CB8AC3E}">
        <p14:creationId xmlns:p14="http://schemas.microsoft.com/office/powerpoint/2010/main" val="1321792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Cutover Strategy &amp; Transition Plan</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4838151" cy="1200329"/>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Parallel Operation</a:t>
            </a:r>
            <a:endParaRPr lang="en-US" sz="3200" dirty="0"/>
          </a:p>
          <a:p>
            <a:pPr marL="971550" lvl="1" indent="-514350">
              <a:buFont typeface="Wingdings" panose="05000000000000000000" pitchFamily="2" charset="2"/>
              <a:buChar char="Ø"/>
            </a:pPr>
            <a:r>
              <a:rPr lang="en-US" sz="2000" dirty="0"/>
              <a:t>New system added</a:t>
            </a:r>
          </a:p>
          <a:p>
            <a:pPr marL="971550" lvl="1" indent="-514350">
              <a:buFont typeface="Wingdings" panose="05000000000000000000" pitchFamily="2" charset="2"/>
              <a:buChar char="Ø"/>
            </a:pPr>
            <a:r>
              <a:rPr lang="en-US" sz="2000" dirty="0"/>
              <a:t>while old system still running</a:t>
            </a:r>
          </a:p>
        </p:txBody>
      </p:sp>
      <p:pic>
        <p:nvPicPr>
          <p:cNvPr id="4" name="Picture 3" descr="https://mis.uhcl.edu/rob/Course/SAD/Lectures/System%20Installation_files/image018.jpg">
            <a:extLst>
              <a:ext uri="{FF2B5EF4-FFF2-40B4-BE49-F238E27FC236}">
                <a16:creationId xmlns:a16="http://schemas.microsoft.com/office/drawing/2014/main" id="{C0D9E01D-EA3D-41D3-BD73-34AFFAC9071E}"/>
              </a:ext>
            </a:extLst>
          </p:cNvPr>
          <p:cNvPicPr/>
          <p:nvPr/>
        </p:nvPicPr>
        <p:blipFill rotWithShape="1">
          <a:blip r:embed="rId2">
            <a:extLst>
              <a:ext uri="{28A0092B-C50C-407E-A947-70E740481C1C}">
                <a14:useLocalDpi xmlns:a14="http://schemas.microsoft.com/office/drawing/2010/main" val="0"/>
              </a:ext>
            </a:extLst>
          </a:blip>
          <a:srcRect t="22667" b="48798"/>
          <a:stretch/>
        </p:blipFill>
        <p:spPr bwMode="auto">
          <a:xfrm>
            <a:off x="5722455" y="1172749"/>
            <a:ext cx="5339246" cy="1672051"/>
          </a:xfrm>
          <a:prstGeom prst="rect">
            <a:avLst/>
          </a:prstGeom>
          <a:noFill/>
          <a:ln w="28575">
            <a:solidFill>
              <a:schemeClr val="tx1"/>
            </a:solid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A1030A92-AB68-42F9-B6EA-0B30C7D00FE7}"/>
              </a:ext>
            </a:extLst>
          </p:cNvPr>
          <p:cNvSpPr txBox="1"/>
          <p:nvPr/>
        </p:nvSpPr>
        <p:spPr>
          <a:xfrm>
            <a:off x="318048" y="2606909"/>
            <a:ext cx="10489652" cy="1569660"/>
          </a:xfrm>
          <a:prstGeom prst="rect">
            <a:avLst/>
          </a:prstGeom>
          <a:noFill/>
        </p:spPr>
        <p:txBody>
          <a:bodyPr wrap="square" rtlCol="0">
            <a:spAutoFit/>
          </a:bodyPr>
          <a:lstStyle/>
          <a:p>
            <a:pPr lvl="1">
              <a:lnSpc>
                <a:spcPct val="150000"/>
              </a:lnSpc>
            </a:pPr>
            <a:r>
              <a:rPr lang="en-US" sz="3200" i="1" u="sng" dirty="0"/>
              <a:t>WHY?</a:t>
            </a:r>
          </a:p>
          <a:p>
            <a:pPr marL="914400" lvl="1" indent="-457200">
              <a:buFont typeface="Wingdings" panose="05000000000000000000" pitchFamily="2" charset="2"/>
              <a:buChar char="ü"/>
            </a:pPr>
            <a:r>
              <a:rPr lang="en-US" sz="2400" dirty="0"/>
              <a:t>ISCMP == </a:t>
            </a:r>
            <a:r>
              <a:rPr lang="en-US" sz="2400" i="1" dirty="0"/>
              <a:t>Critical Application</a:t>
            </a:r>
          </a:p>
          <a:p>
            <a:pPr marL="914400" lvl="1" indent="-457200">
              <a:buFont typeface="Wingdings" panose="05000000000000000000" pitchFamily="2" charset="2"/>
              <a:buChar char="ü"/>
            </a:pPr>
            <a:r>
              <a:rPr lang="en-US" sz="2400" dirty="0"/>
              <a:t>Totally </a:t>
            </a:r>
            <a:r>
              <a:rPr lang="en-US" sz="2400" b="1" dirty="0"/>
              <a:t>different core database </a:t>
            </a:r>
            <a:r>
              <a:rPr lang="en-US" sz="2400" dirty="0"/>
              <a:t>compared to old system</a:t>
            </a:r>
          </a:p>
        </p:txBody>
      </p:sp>
      <p:sp>
        <p:nvSpPr>
          <p:cNvPr id="7" name="TextBox 6">
            <a:extLst>
              <a:ext uri="{FF2B5EF4-FFF2-40B4-BE49-F238E27FC236}">
                <a16:creationId xmlns:a16="http://schemas.microsoft.com/office/drawing/2014/main" id="{423D68CC-193A-452D-86F6-2AE18B1CFC31}"/>
              </a:ext>
            </a:extLst>
          </p:cNvPr>
          <p:cNvSpPr txBox="1"/>
          <p:nvPr/>
        </p:nvSpPr>
        <p:spPr>
          <a:xfrm>
            <a:off x="318048" y="4175717"/>
            <a:ext cx="10489652" cy="1569660"/>
          </a:xfrm>
          <a:prstGeom prst="rect">
            <a:avLst/>
          </a:prstGeom>
          <a:noFill/>
        </p:spPr>
        <p:txBody>
          <a:bodyPr wrap="square" rtlCol="0">
            <a:spAutoFit/>
          </a:bodyPr>
          <a:lstStyle/>
          <a:p>
            <a:pPr lvl="1">
              <a:lnSpc>
                <a:spcPct val="150000"/>
              </a:lnSpc>
            </a:pPr>
            <a:r>
              <a:rPr lang="en-US" sz="3200" i="1" u="sng" dirty="0"/>
              <a:t>HOW?</a:t>
            </a:r>
          </a:p>
          <a:p>
            <a:pPr marL="914400" lvl="1" indent="-457200">
              <a:buFont typeface="Wingdings" panose="05000000000000000000" pitchFamily="2" charset="2"/>
              <a:buChar char="ü"/>
            </a:pPr>
            <a:r>
              <a:rPr lang="en-US" sz="2400" b="1" dirty="0"/>
              <a:t>Old system</a:t>
            </a:r>
            <a:r>
              <a:rPr lang="en-US" sz="2400" dirty="0"/>
              <a:t>: Placeholder Backup</a:t>
            </a:r>
          </a:p>
          <a:p>
            <a:pPr marL="914400" lvl="1" indent="-457200">
              <a:buFont typeface="Wingdings" panose="05000000000000000000" pitchFamily="2" charset="2"/>
              <a:buChar char="ü"/>
            </a:pPr>
            <a:r>
              <a:rPr lang="en-US" sz="2400" b="1" dirty="0"/>
              <a:t>New System</a:t>
            </a:r>
            <a:r>
              <a:rPr lang="en-US" sz="2400" dirty="0"/>
              <a:t>: Practical Training + User Acceptance Test</a:t>
            </a:r>
          </a:p>
        </p:txBody>
      </p:sp>
    </p:spTree>
    <p:extLst>
      <p:ext uri="{BB962C8B-B14F-4D97-AF65-F5344CB8AC3E}">
        <p14:creationId xmlns:p14="http://schemas.microsoft.com/office/powerpoint/2010/main" val="373716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993912" y="1261199"/>
            <a:ext cx="10204175" cy="3785652"/>
          </a:xfrm>
          <a:prstGeom prst="rect">
            <a:avLst/>
          </a:prstGeom>
          <a:noFill/>
        </p:spPr>
        <p:txBody>
          <a:bodyPr wrap="square" rtlCol="0">
            <a:spAutoFit/>
          </a:bodyPr>
          <a:lstStyle/>
          <a:p>
            <a:pPr algn="ctr"/>
            <a:r>
              <a:rPr lang="en-US" sz="8000" b="1" i="1" dirty="0"/>
              <a:t>Lesson Learned Report</a:t>
            </a:r>
          </a:p>
          <a:p>
            <a:pPr algn="ctr"/>
            <a:r>
              <a:rPr lang="en-US" sz="8000" b="1" i="1" dirty="0"/>
              <a:t>(Individual Parts)</a:t>
            </a:r>
          </a:p>
        </p:txBody>
      </p:sp>
    </p:spTree>
    <p:extLst>
      <p:ext uri="{BB962C8B-B14F-4D97-AF65-F5344CB8AC3E}">
        <p14:creationId xmlns:p14="http://schemas.microsoft.com/office/powerpoint/2010/main" val="167809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79406" cy="769441"/>
          </a:xfrm>
          <a:prstGeom prst="rect">
            <a:avLst/>
          </a:prstGeom>
          <a:noFill/>
        </p:spPr>
        <p:txBody>
          <a:bodyPr wrap="square" rtlCol="0">
            <a:spAutoFit/>
          </a:bodyPr>
          <a:lstStyle/>
          <a:p>
            <a:r>
              <a:rPr lang="en-US" sz="4400" u="sng" dirty="0"/>
              <a:t>Human Resource Management (1)</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2162952"/>
            <a:ext cx="10936105" cy="2308324"/>
          </a:xfrm>
          <a:prstGeom prst="rect">
            <a:avLst/>
          </a:prstGeom>
          <a:noFill/>
        </p:spPr>
        <p:txBody>
          <a:bodyPr wrap="square" rtlCol="0">
            <a:spAutoFit/>
          </a:bodyPr>
          <a:lstStyle/>
          <a:p>
            <a:pPr marL="457200" indent="-457200">
              <a:buFont typeface="Arial" panose="020B0604020202020204" pitchFamily="34" charset="0"/>
              <a:buChar char="•"/>
            </a:pPr>
            <a:r>
              <a:rPr lang="en-US" sz="3200" b="1" dirty="0"/>
              <a:t>PLAN</a:t>
            </a:r>
          </a:p>
          <a:p>
            <a:pPr marL="914400" lvl="1" indent="-457200">
              <a:buFont typeface="Wingdings" panose="05000000000000000000" pitchFamily="2" charset="2"/>
              <a:buChar char="Ø"/>
            </a:pPr>
            <a:r>
              <a:rPr lang="en-US" sz="3200" dirty="0"/>
              <a:t>Pre-Assignment</a:t>
            </a:r>
          </a:p>
          <a:p>
            <a:pPr marL="1371600" lvl="2" indent="-457200">
              <a:buFont typeface="Wingdings" panose="05000000000000000000" pitchFamily="2" charset="2"/>
              <a:buChar char="ü"/>
            </a:pPr>
            <a:r>
              <a:rPr lang="en-US" sz="2400" dirty="0"/>
              <a:t>Assign team members to work on tasks according to the WBS by HRM</a:t>
            </a:r>
          </a:p>
          <a:p>
            <a:pPr marL="1371600" lvl="2" indent="-457200">
              <a:buFont typeface="Wingdings" panose="05000000000000000000" pitchFamily="2" charset="2"/>
              <a:buChar char="ü"/>
            </a:pPr>
            <a:r>
              <a:rPr lang="en-US" sz="2400" dirty="0"/>
              <a:t>Have team members provide regular updates to the project manager</a:t>
            </a:r>
          </a:p>
          <a:p>
            <a:pPr marL="971550" lvl="1" indent="-514350">
              <a:buFont typeface="Wingdings" panose="05000000000000000000" pitchFamily="2" charset="2"/>
              <a:buChar char="ü"/>
            </a:pPr>
            <a:endParaRPr lang="en-US" sz="32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584775"/>
          </a:xfrm>
          <a:prstGeom prst="rect">
            <a:avLst/>
          </a:prstGeom>
          <a:solidFill>
            <a:srgbClr val="00B0F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6</a:t>
            </a:r>
            <a:r>
              <a:rPr lang="en-US" sz="3200" dirty="0">
                <a:solidFill>
                  <a:sysClr val="windowText" lastClr="000000"/>
                </a:solidFill>
              </a:rPr>
              <a:t>: </a:t>
            </a:r>
            <a:r>
              <a:rPr lang="en-US" sz="2800" i="1" dirty="0">
                <a:solidFill>
                  <a:sysClr val="windowText" lastClr="000000"/>
                </a:solidFill>
              </a:rPr>
              <a:t>WBS was done separately by each department</a:t>
            </a:r>
            <a:endParaRPr lang="en-US" sz="3200" i="1" dirty="0">
              <a:solidFill>
                <a:sysClr val="windowText" lastClr="000000"/>
              </a:solidFill>
            </a:endParaRPr>
          </a:p>
        </p:txBody>
      </p:sp>
    </p:spTree>
    <p:extLst>
      <p:ext uri="{BB962C8B-B14F-4D97-AF65-F5344CB8AC3E}">
        <p14:creationId xmlns:p14="http://schemas.microsoft.com/office/powerpoint/2010/main" val="177827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79406" cy="769441"/>
          </a:xfrm>
          <a:prstGeom prst="rect">
            <a:avLst/>
          </a:prstGeom>
          <a:noFill/>
        </p:spPr>
        <p:txBody>
          <a:bodyPr wrap="square" rtlCol="0">
            <a:spAutoFit/>
          </a:bodyPr>
          <a:lstStyle/>
          <a:p>
            <a:r>
              <a:rPr lang="en-US" sz="4400" u="sng" dirty="0"/>
              <a:t>Human Resource Management (2)</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2495461"/>
            <a:ext cx="10204175" cy="2308324"/>
          </a:xfrm>
          <a:prstGeom prst="rect">
            <a:avLst/>
          </a:prstGeom>
          <a:noFill/>
        </p:spPr>
        <p:txBody>
          <a:bodyPr wrap="square" rtlCol="0">
            <a:spAutoFit/>
          </a:bodyPr>
          <a:lstStyle/>
          <a:p>
            <a:pPr marL="457200" indent="-457200">
              <a:buFont typeface="Arial" panose="020B0604020202020204" pitchFamily="34" charset="0"/>
              <a:buChar char="•"/>
            </a:pPr>
            <a:r>
              <a:rPr lang="en-US" sz="3200" b="1" dirty="0"/>
              <a:t>MANAGE</a:t>
            </a:r>
          </a:p>
          <a:p>
            <a:pPr marL="914400" lvl="1" indent="-457200">
              <a:buFont typeface="Wingdings" panose="05000000000000000000" pitchFamily="2" charset="2"/>
              <a:buChar char="Ø"/>
            </a:pPr>
            <a:r>
              <a:rPr lang="en-US" sz="3200" dirty="0"/>
              <a:t>Performance Reviews</a:t>
            </a:r>
          </a:p>
          <a:p>
            <a:pPr marL="1371600" lvl="2" indent="-457200">
              <a:buFont typeface="Wingdings" panose="05000000000000000000" pitchFamily="2" charset="2"/>
              <a:buChar char="ü"/>
            </a:pPr>
            <a:r>
              <a:rPr lang="en-US" sz="2400" dirty="0"/>
              <a:t>Conduct daily check routine on team members</a:t>
            </a:r>
          </a:p>
          <a:p>
            <a:pPr marL="1371600" lvl="2" indent="-457200">
              <a:buFont typeface="Wingdings" panose="05000000000000000000" pitchFamily="2" charset="2"/>
              <a:buChar char="ü"/>
            </a:pPr>
            <a:r>
              <a:rPr lang="en-US" sz="2400" dirty="0"/>
              <a:t>Ensure project plan is followed</a:t>
            </a:r>
          </a:p>
          <a:p>
            <a:pPr marL="971550" lvl="1" indent="-514350">
              <a:buFont typeface="Wingdings" panose="05000000000000000000" pitchFamily="2" charset="2"/>
              <a:buChar char="ü"/>
            </a:pPr>
            <a:endParaRPr lang="en-US" sz="32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1015663"/>
          </a:xfrm>
          <a:prstGeom prst="rect">
            <a:avLst/>
          </a:prstGeom>
          <a:solidFill>
            <a:srgbClr val="FFFF0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7</a:t>
            </a:r>
            <a:r>
              <a:rPr lang="en-US" sz="3200" dirty="0">
                <a:solidFill>
                  <a:sysClr val="windowText" lastClr="000000"/>
                </a:solidFill>
              </a:rPr>
              <a:t>: </a:t>
            </a:r>
            <a:r>
              <a:rPr lang="en-US" sz="2800" i="1" dirty="0">
                <a:solidFill>
                  <a:sysClr val="windowText" lastClr="000000"/>
                </a:solidFill>
              </a:rPr>
              <a:t>Focusing on daily operation instead of Project Manager’s assigned tasks</a:t>
            </a:r>
            <a:endParaRPr lang="en-US" sz="3200" i="1" dirty="0">
              <a:solidFill>
                <a:sysClr val="windowText" lastClr="000000"/>
              </a:solidFill>
            </a:endParaRPr>
          </a:p>
        </p:txBody>
      </p:sp>
    </p:spTree>
    <p:extLst>
      <p:ext uri="{BB962C8B-B14F-4D97-AF65-F5344CB8AC3E}">
        <p14:creationId xmlns:p14="http://schemas.microsoft.com/office/powerpoint/2010/main" val="3092420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79406" cy="769441"/>
          </a:xfrm>
          <a:prstGeom prst="rect">
            <a:avLst/>
          </a:prstGeom>
          <a:noFill/>
        </p:spPr>
        <p:txBody>
          <a:bodyPr wrap="square" rtlCol="0">
            <a:spAutoFit/>
          </a:bodyPr>
          <a:lstStyle/>
          <a:p>
            <a:r>
              <a:rPr lang="en-US" sz="4400" u="sng" dirty="0"/>
              <a:t>Human Resource Management (3)</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2162952"/>
            <a:ext cx="10204175" cy="1815882"/>
          </a:xfrm>
          <a:prstGeom prst="rect">
            <a:avLst/>
          </a:prstGeom>
          <a:noFill/>
        </p:spPr>
        <p:txBody>
          <a:bodyPr wrap="square" rtlCol="0">
            <a:spAutoFit/>
          </a:bodyPr>
          <a:lstStyle/>
          <a:p>
            <a:pPr marL="457200" indent="-457200">
              <a:buFont typeface="Arial" panose="020B0604020202020204" pitchFamily="34" charset="0"/>
              <a:buChar char="•"/>
            </a:pPr>
            <a:r>
              <a:rPr lang="en-US" sz="3200" b="1" dirty="0"/>
              <a:t>PLAN</a:t>
            </a:r>
          </a:p>
          <a:p>
            <a:pPr marL="914400" lvl="1" indent="-457200">
              <a:buFont typeface="Wingdings" panose="05000000000000000000" pitchFamily="2" charset="2"/>
              <a:buChar char="Ø"/>
            </a:pPr>
            <a:r>
              <a:rPr lang="en-US" sz="3200" dirty="0"/>
              <a:t>Organization chart</a:t>
            </a:r>
          </a:p>
          <a:p>
            <a:pPr marL="1428750" lvl="2" indent="-514350">
              <a:buFont typeface="Wingdings" panose="05000000000000000000" pitchFamily="2" charset="2"/>
              <a:buChar char="ü"/>
            </a:pPr>
            <a:r>
              <a:rPr lang="en-US" sz="2400" dirty="0"/>
              <a:t>Clear organizational chart</a:t>
            </a:r>
          </a:p>
          <a:p>
            <a:pPr marL="1428750" lvl="2" indent="-514350">
              <a:buFont typeface="Wingdings" panose="05000000000000000000" pitchFamily="2" charset="2"/>
              <a:buChar char="ü"/>
            </a:pPr>
            <a:r>
              <a:rPr lang="en-US" sz="2400" dirty="0"/>
              <a:t>In matrix form</a:t>
            </a:r>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584775"/>
          </a:xfrm>
          <a:prstGeom prst="rect">
            <a:avLst/>
          </a:prstGeom>
          <a:solidFill>
            <a:srgbClr val="FF000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13</a:t>
            </a:r>
            <a:r>
              <a:rPr lang="en-US" sz="3200" dirty="0">
                <a:solidFill>
                  <a:sysClr val="windowText" lastClr="000000"/>
                </a:solidFill>
              </a:rPr>
              <a:t>: </a:t>
            </a:r>
            <a:r>
              <a:rPr lang="en-US" sz="2800" i="1" dirty="0">
                <a:solidFill>
                  <a:sysClr val="windowText" lastClr="000000"/>
                </a:solidFill>
              </a:rPr>
              <a:t>No clear organizational structure</a:t>
            </a:r>
            <a:endParaRPr lang="en-US" sz="3200" i="1" dirty="0">
              <a:solidFill>
                <a:sysClr val="windowText" lastClr="000000"/>
              </a:solidFill>
            </a:endParaRPr>
          </a:p>
        </p:txBody>
      </p:sp>
      <p:pic>
        <p:nvPicPr>
          <p:cNvPr id="5" name="Picture 4"/>
          <p:cNvPicPr/>
          <p:nvPr/>
        </p:nvPicPr>
        <p:blipFill>
          <a:blip r:embed="rId2"/>
          <a:stretch>
            <a:fillRect/>
          </a:stretch>
        </p:blipFill>
        <p:spPr>
          <a:xfrm>
            <a:off x="5671762" y="2411845"/>
            <a:ext cx="6094730" cy="2514600"/>
          </a:xfrm>
          <a:prstGeom prst="rect">
            <a:avLst/>
          </a:prstGeom>
          <a:ln>
            <a:solidFill>
              <a:schemeClr val="tx1"/>
            </a:solidFill>
          </a:ln>
        </p:spPr>
      </p:pic>
    </p:spTree>
    <p:extLst>
      <p:ext uri="{BB962C8B-B14F-4D97-AF65-F5344CB8AC3E}">
        <p14:creationId xmlns:p14="http://schemas.microsoft.com/office/powerpoint/2010/main" val="3341594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2F7B81-CB77-48CC-82D4-2E8AFF98C015}"/>
              </a:ext>
            </a:extLst>
          </p:cNvPr>
          <p:cNvSpPr txBox="1"/>
          <p:nvPr/>
        </p:nvSpPr>
        <p:spPr>
          <a:xfrm>
            <a:off x="737937" y="2705725"/>
            <a:ext cx="10204175" cy="1446550"/>
          </a:xfrm>
          <a:prstGeom prst="rect">
            <a:avLst/>
          </a:prstGeom>
          <a:noFill/>
        </p:spPr>
        <p:txBody>
          <a:bodyPr wrap="square" rtlCol="0">
            <a:spAutoFit/>
          </a:bodyPr>
          <a:lstStyle/>
          <a:p>
            <a:pPr marL="457200" indent="-457200">
              <a:buFont typeface="Arial" panose="020B0604020202020204" pitchFamily="34" charset="0"/>
              <a:buChar char="•"/>
            </a:pPr>
            <a:r>
              <a:rPr lang="en-US" sz="3200" b="1" dirty="0"/>
              <a:t>EXECUTION</a:t>
            </a:r>
          </a:p>
          <a:p>
            <a:pPr marL="914400" lvl="1" indent="-457200">
              <a:buFont typeface="Wingdings" panose="05000000000000000000" pitchFamily="2" charset="2"/>
              <a:buChar char="Ø"/>
            </a:pPr>
            <a:r>
              <a:rPr lang="en-US" sz="3200" dirty="0"/>
              <a:t>Inspections &amp; Audits</a:t>
            </a:r>
          </a:p>
          <a:p>
            <a:pPr marL="1428750" lvl="2" indent="-514350">
              <a:buFont typeface="Wingdings" panose="05000000000000000000" pitchFamily="2" charset="2"/>
              <a:buChar char="ü"/>
            </a:pPr>
            <a:r>
              <a:rPr lang="en-US" sz="2400" dirty="0"/>
              <a:t>To confirm supplies from the suppliers/sponsors</a:t>
            </a:r>
          </a:p>
        </p:txBody>
      </p:sp>
      <p:sp>
        <p:nvSpPr>
          <p:cNvPr id="6" name="TextBox 5">
            <a:extLst>
              <a:ext uri="{FF2B5EF4-FFF2-40B4-BE49-F238E27FC236}">
                <a16:creationId xmlns:a16="http://schemas.microsoft.com/office/drawing/2014/main" id="{8EF95641-C254-438D-A4F0-2797F52B0D96}"/>
              </a:ext>
            </a:extLst>
          </p:cNvPr>
          <p:cNvSpPr txBox="1"/>
          <p:nvPr/>
        </p:nvSpPr>
        <p:spPr>
          <a:xfrm>
            <a:off x="1771923" y="1545249"/>
            <a:ext cx="8648153" cy="584775"/>
          </a:xfrm>
          <a:prstGeom prst="rect">
            <a:avLst/>
          </a:prstGeom>
          <a:solidFill>
            <a:srgbClr val="FF0000">
              <a:alpha val="8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9</a:t>
            </a:r>
            <a:r>
              <a:rPr lang="en-US" sz="3200" dirty="0">
                <a:solidFill>
                  <a:sysClr val="windowText" lastClr="000000"/>
                </a:solidFill>
              </a:rPr>
              <a:t>: </a:t>
            </a:r>
            <a:r>
              <a:rPr lang="en-US" sz="2800" i="1" dirty="0">
                <a:solidFill>
                  <a:sysClr val="windowText" lastClr="000000"/>
                </a:solidFill>
              </a:rPr>
              <a:t>IT assets acquisition lack proper Tendering Process</a:t>
            </a:r>
            <a:endParaRPr lang="en-US" sz="3200" i="1" dirty="0">
              <a:solidFill>
                <a:sysClr val="windowText" lastClr="000000"/>
              </a:solidFill>
            </a:endParaRPr>
          </a:p>
        </p:txBody>
      </p:sp>
      <p:sp>
        <p:nvSpPr>
          <p:cNvPr id="7" name="TextBox 6">
            <a:extLst>
              <a:ext uri="{FF2B5EF4-FFF2-40B4-BE49-F238E27FC236}">
                <a16:creationId xmlns:a16="http://schemas.microsoft.com/office/drawing/2014/main" id="{4E0DA815-0CA6-4BD6-A0A8-D17F733D0DAA}"/>
              </a:ext>
            </a:extLst>
          </p:cNvPr>
          <p:cNvSpPr txBox="1"/>
          <p:nvPr/>
        </p:nvSpPr>
        <p:spPr>
          <a:xfrm>
            <a:off x="318049" y="200108"/>
            <a:ext cx="8179406" cy="769441"/>
          </a:xfrm>
          <a:prstGeom prst="rect">
            <a:avLst/>
          </a:prstGeom>
          <a:noFill/>
        </p:spPr>
        <p:txBody>
          <a:bodyPr wrap="square" rtlCol="0">
            <a:spAutoFit/>
          </a:bodyPr>
          <a:lstStyle/>
          <a:p>
            <a:r>
              <a:rPr lang="en-US" sz="4400" u="sng" dirty="0"/>
              <a:t>Procurement Management (1)</a:t>
            </a:r>
          </a:p>
        </p:txBody>
      </p:sp>
    </p:spTree>
    <p:extLst>
      <p:ext uri="{BB962C8B-B14F-4D97-AF65-F5344CB8AC3E}">
        <p14:creationId xmlns:p14="http://schemas.microsoft.com/office/powerpoint/2010/main" val="4266676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F36716-A526-4329-B4D5-222087EEDA3A}"/>
              </a:ext>
            </a:extLst>
          </p:cNvPr>
          <p:cNvSpPr txBox="1"/>
          <p:nvPr/>
        </p:nvSpPr>
        <p:spPr>
          <a:xfrm>
            <a:off x="1151074" y="3563854"/>
            <a:ext cx="10806464" cy="1815882"/>
          </a:xfrm>
          <a:prstGeom prst="rect">
            <a:avLst/>
          </a:prstGeom>
          <a:noFill/>
        </p:spPr>
        <p:txBody>
          <a:bodyPr wrap="square" rtlCol="0">
            <a:spAutoFit/>
          </a:bodyPr>
          <a:lstStyle/>
          <a:p>
            <a:pPr marL="457200" indent="-457200">
              <a:buFont typeface="Arial" panose="020B0604020202020204" pitchFamily="34" charset="0"/>
              <a:buChar char="•"/>
            </a:pPr>
            <a:r>
              <a:rPr lang="en-US" sz="3200" b="1" dirty="0"/>
              <a:t>PLANNING</a:t>
            </a:r>
          </a:p>
          <a:p>
            <a:pPr marL="914400" lvl="1" indent="-457200">
              <a:buFont typeface="Wingdings" panose="05000000000000000000" pitchFamily="2" charset="2"/>
              <a:buChar char="Ø"/>
            </a:pPr>
            <a:r>
              <a:rPr lang="en-US" sz="3200" dirty="0"/>
              <a:t>Expert Judgement</a:t>
            </a:r>
          </a:p>
          <a:p>
            <a:pPr marL="1428750" lvl="2" indent="-514350">
              <a:buFont typeface="Wingdings" panose="05000000000000000000" pitchFamily="2" charset="2"/>
              <a:buChar char="ü"/>
            </a:pPr>
            <a:r>
              <a:rPr lang="en-US" sz="2400" dirty="0"/>
              <a:t>Get the latest/most powerful hardware technical specifications computer</a:t>
            </a:r>
          </a:p>
          <a:p>
            <a:pPr marL="1428750" lvl="2" indent="-514350">
              <a:buFont typeface="Wingdings" panose="05000000000000000000" pitchFamily="2" charset="2"/>
              <a:buChar char="ü"/>
            </a:pPr>
            <a:r>
              <a:rPr lang="en-US" sz="2400" dirty="0"/>
              <a:t>Minimize changes for higher specifications/requirements</a:t>
            </a:r>
          </a:p>
        </p:txBody>
      </p:sp>
      <p:sp>
        <p:nvSpPr>
          <p:cNvPr id="7" name="TextBox 6">
            <a:extLst>
              <a:ext uri="{FF2B5EF4-FFF2-40B4-BE49-F238E27FC236}">
                <a16:creationId xmlns:a16="http://schemas.microsoft.com/office/drawing/2014/main" id="{F90BCF12-D81B-4E81-9DF5-5CEC3B1C8E77}"/>
              </a:ext>
            </a:extLst>
          </p:cNvPr>
          <p:cNvSpPr txBox="1"/>
          <p:nvPr/>
        </p:nvSpPr>
        <p:spPr>
          <a:xfrm>
            <a:off x="1679176" y="2131023"/>
            <a:ext cx="9152948" cy="1015663"/>
          </a:xfrm>
          <a:prstGeom prst="rect">
            <a:avLst/>
          </a:prstGeom>
          <a:solidFill>
            <a:srgbClr val="00FF00">
              <a:alpha val="8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10</a:t>
            </a:r>
            <a:r>
              <a:rPr lang="en-US" sz="3200" dirty="0">
                <a:solidFill>
                  <a:sysClr val="windowText" lastClr="000000"/>
                </a:solidFill>
              </a:rPr>
              <a:t>: </a:t>
            </a:r>
            <a:r>
              <a:rPr lang="en-US" sz="2800" i="1" dirty="0">
                <a:solidFill>
                  <a:sysClr val="windowText" lastClr="000000"/>
                </a:solidFill>
              </a:rPr>
              <a:t>Budget overrun due to IT Assets Purchases without proper tendering processes</a:t>
            </a:r>
            <a:endParaRPr lang="en-US" sz="3200" i="1" dirty="0">
              <a:solidFill>
                <a:sysClr val="windowText" lastClr="000000"/>
              </a:solidFill>
            </a:endParaRPr>
          </a:p>
        </p:txBody>
      </p:sp>
      <p:sp>
        <p:nvSpPr>
          <p:cNvPr id="8" name="TextBox 7">
            <a:extLst>
              <a:ext uri="{FF2B5EF4-FFF2-40B4-BE49-F238E27FC236}">
                <a16:creationId xmlns:a16="http://schemas.microsoft.com/office/drawing/2014/main" id="{049CE185-C49D-42DB-9E58-18CF69186EFC}"/>
              </a:ext>
            </a:extLst>
          </p:cNvPr>
          <p:cNvSpPr txBox="1"/>
          <p:nvPr/>
        </p:nvSpPr>
        <p:spPr>
          <a:xfrm>
            <a:off x="2875448" y="944415"/>
            <a:ext cx="8179406" cy="769441"/>
          </a:xfrm>
          <a:prstGeom prst="rect">
            <a:avLst/>
          </a:prstGeom>
          <a:noFill/>
        </p:spPr>
        <p:txBody>
          <a:bodyPr wrap="square" rtlCol="0">
            <a:spAutoFit/>
          </a:bodyPr>
          <a:lstStyle/>
          <a:p>
            <a:r>
              <a:rPr lang="en-US" sz="4400" u="sng" dirty="0"/>
              <a:t>Procurement Management (2)</a:t>
            </a:r>
          </a:p>
        </p:txBody>
      </p:sp>
    </p:spTree>
    <p:extLst>
      <p:ext uri="{BB962C8B-B14F-4D97-AF65-F5344CB8AC3E}">
        <p14:creationId xmlns:p14="http://schemas.microsoft.com/office/powerpoint/2010/main" val="68509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Project Methodology</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954107"/>
          </a:xfrm>
          <a:prstGeom prst="rect">
            <a:avLst/>
          </a:prstGeom>
          <a:noFill/>
        </p:spPr>
        <p:txBody>
          <a:bodyPr wrap="square" rtlCol="0">
            <a:spAutoFit/>
          </a:bodyPr>
          <a:lstStyle/>
          <a:p>
            <a:pPr marL="514350" indent="-514350">
              <a:buFont typeface="Arial" panose="020B0604020202020204" pitchFamily="34" charset="0"/>
              <a:buChar char="•"/>
            </a:pPr>
            <a:r>
              <a:rPr lang="en-US" sz="3200" b="1" dirty="0"/>
              <a:t>Waterfall Model</a:t>
            </a:r>
          </a:p>
          <a:p>
            <a:pPr marL="971550" lvl="1" indent="-514350">
              <a:buFont typeface="Wingdings" panose="05000000000000000000" pitchFamily="2" charset="2"/>
              <a:buChar char="Ø"/>
            </a:pPr>
            <a:r>
              <a:rPr lang="en-US" sz="2400" i="1" dirty="0"/>
              <a:t>All Processes are pre-defined</a:t>
            </a:r>
          </a:p>
        </p:txBody>
      </p:sp>
      <p:pic>
        <p:nvPicPr>
          <p:cNvPr id="4" name="Picture 3" descr="Related image">
            <a:extLst>
              <a:ext uri="{FF2B5EF4-FFF2-40B4-BE49-F238E27FC236}">
                <a16:creationId xmlns:a16="http://schemas.microsoft.com/office/drawing/2014/main" id="{09ADBE2D-6574-4782-88FF-5320237F236F}"/>
              </a:ext>
            </a:extLst>
          </p:cNvPr>
          <p:cNvPicPr/>
          <p:nvPr/>
        </p:nvPicPr>
        <p:blipFill rotWithShape="1">
          <a:blip r:embed="rId2">
            <a:extLst>
              <a:ext uri="{BEBA8EAE-BF5A-486C-A8C5-ECC9F3942E4B}">
                <a14:imgProps xmlns:a14="http://schemas.microsoft.com/office/drawing/2010/main">
                  <a14:imgLayer r:embed="rId3">
                    <a14:imgEffect>
                      <a14:backgroundRemoval t="10749" b="93474" l="5412" r="96235">
                        <a14:foregroundMark x1="35647" y1="32054" x2="35647" y2="32054"/>
                        <a14:foregroundMark x1="19059" y1="13436" x2="19059" y2="13436"/>
                        <a14:foregroundMark x1="31647" y1="17658" x2="31647" y2="17658"/>
                        <a14:foregroundMark x1="24588" y1="11324" x2="24588" y2="11324"/>
                        <a14:foregroundMark x1="8353" y1="19002" x2="8353" y2="19002"/>
                        <a14:foregroundMark x1="5412" y1="13052" x2="5412" y2="13052"/>
                        <a14:foregroundMark x1="76000" y1="68330" x2="76000" y2="68330"/>
                        <a14:foregroundMark x1="90471" y1="87140" x2="90471" y2="87140"/>
                        <a14:foregroundMark x1="92000" y1="87908" x2="92000" y2="87908"/>
                        <a14:foregroundMark x1="64706" y1="88484" x2="64706" y2="88484"/>
                        <a14:foregroundMark x1="72235" y1="87524" x2="72235" y2="87524"/>
                        <a14:foregroundMark x1="75765" y1="87524" x2="75765" y2="87524"/>
                        <a14:foregroundMark x1="77294" y1="82726" x2="77294" y2="82726"/>
                        <a14:foregroundMark x1="65529" y1="84453" x2="65529" y2="84453"/>
                        <a14:foregroundMark x1="76588" y1="93666" x2="76588" y2="93666"/>
                        <a14:foregroundMark x1="96235" y1="85413" x2="96235" y2="85413"/>
                        <a14:foregroundMark x1="45882" y1="49520" x2="45882" y2="49520"/>
                        <a14:foregroundMark x1="45882" y1="49328" x2="45882" y2="49328"/>
                        <a14:foregroundMark x1="46000" y1="49328" x2="46000" y2="49328"/>
                        <a14:foregroundMark x1="46000" y1="49328" x2="46000" y2="49328"/>
                        <a14:foregroundMark x1="46000" y1="49328" x2="46000" y2="49328"/>
                        <a14:foregroundMark x1="45882" y1="49328" x2="45882" y2="49328"/>
                        <a14:foregroundMark x1="45882" y1="49328" x2="45882" y2="49328"/>
                        <a14:foregroundMark x1="45882" y1="49328" x2="45882" y2="49328"/>
                        <a14:foregroundMark x1="45882" y1="49328" x2="45882" y2="49328"/>
                        <a14:foregroundMark x1="44941" y1="47793" x2="48353" y2="53167"/>
                        <a14:foregroundMark x1="38941" y1="52399" x2="44353" y2="55662"/>
                        <a14:backgroundMark x1="13882" y1="36852" x2="13882" y2="36852"/>
                        <a14:backgroundMark x1="21647" y1="57965" x2="21647" y2="57965"/>
                      </a14:backgroundRemoval>
                    </a14:imgEffect>
                  </a14:imgLayer>
                </a14:imgProps>
              </a:ext>
              <a:ext uri="{28A0092B-C50C-407E-A947-70E740481C1C}">
                <a14:useLocalDpi xmlns:a14="http://schemas.microsoft.com/office/drawing/2010/main" val="0"/>
              </a:ext>
            </a:extLst>
          </a:blip>
          <a:srcRect l="2729" t="5668" r="2218" b="4039"/>
          <a:stretch/>
        </p:blipFill>
        <p:spPr bwMode="auto">
          <a:xfrm>
            <a:off x="5168349" y="1541228"/>
            <a:ext cx="6704607" cy="4013752"/>
          </a:xfrm>
          <a:prstGeom prst="rect">
            <a:avLst/>
          </a:prstGeom>
          <a:noFill/>
          <a:ln w="28575">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7960DA6F-9E1D-4356-ABB6-94EFA0F9805E}"/>
              </a:ext>
            </a:extLst>
          </p:cNvPr>
          <p:cNvSpPr txBox="1"/>
          <p:nvPr/>
        </p:nvSpPr>
        <p:spPr>
          <a:xfrm>
            <a:off x="318048" y="2746609"/>
            <a:ext cx="5685188" cy="2694071"/>
          </a:xfrm>
          <a:prstGeom prst="rect">
            <a:avLst/>
          </a:prstGeom>
          <a:noFill/>
        </p:spPr>
        <p:txBody>
          <a:bodyPr wrap="square" rtlCol="0">
            <a:spAutoFit/>
          </a:bodyPr>
          <a:lstStyle/>
          <a:p>
            <a:pPr lvl="1">
              <a:lnSpc>
                <a:spcPct val="150000"/>
              </a:lnSpc>
            </a:pPr>
            <a:r>
              <a:rPr lang="en-US" sz="3200" i="1" u="sng" dirty="0"/>
              <a:t>WHY?</a:t>
            </a:r>
          </a:p>
          <a:p>
            <a:pPr marL="914400" lvl="1" indent="-457200">
              <a:lnSpc>
                <a:spcPct val="150000"/>
              </a:lnSpc>
              <a:buFont typeface="Wingdings" panose="05000000000000000000" pitchFamily="2" charset="2"/>
              <a:buChar char="ü"/>
            </a:pPr>
            <a:r>
              <a:rPr lang="en-US" sz="2800" dirty="0"/>
              <a:t>Easy for similar projects</a:t>
            </a:r>
          </a:p>
          <a:p>
            <a:pPr marL="914400" lvl="1" indent="-457200">
              <a:lnSpc>
                <a:spcPct val="150000"/>
              </a:lnSpc>
              <a:buFont typeface="Wingdings" panose="05000000000000000000" pitchFamily="2" charset="2"/>
              <a:buChar char="ü"/>
            </a:pPr>
            <a:r>
              <a:rPr lang="en-US" sz="2800" dirty="0"/>
              <a:t>Assign roles </a:t>
            </a:r>
            <a:r>
              <a:rPr lang="en-US" sz="2800" b="1" dirty="0"/>
              <a:t>in shorter time</a:t>
            </a:r>
          </a:p>
          <a:p>
            <a:pPr marL="914400" lvl="1" indent="-457200">
              <a:lnSpc>
                <a:spcPct val="150000"/>
              </a:lnSpc>
              <a:buFont typeface="Wingdings" panose="05000000000000000000" pitchFamily="2" charset="2"/>
              <a:buChar char="ü"/>
            </a:pPr>
            <a:r>
              <a:rPr lang="en-US" sz="2800" dirty="0"/>
              <a:t>Low risk</a:t>
            </a:r>
          </a:p>
        </p:txBody>
      </p:sp>
    </p:spTree>
    <p:extLst>
      <p:ext uri="{BB962C8B-B14F-4D97-AF65-F5344CB8AC3E}">
        <p14:creationId xmlns:p14="http://schemas.microsoft.com/office/powerpoint/2010/main" val="833102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EF7748-2277-4D96-B9EF-441175A5D4A3}"/>
              </a:ext>
            </a:extLst>
          </p:cNvPr>
          <p:cNvSpPr txBox="1"/>
          <p:nvPr/>
        </p:nvSpPr>
        <p:spPr>
          <a:xfrm>
            <a:off x="827657" y="3429000"/>
            <a:ext cx="10806464" cy="2185214"/>
          </a:xfrm>
          <a:prstGeom prst="rect">
            <a:avLst/>
          </a:prstGeom>
          <a:noFill/>
        </p:spPr>
        <p:txBody>
          <a:bodyPr wrap="square" rtlCol="0">
            <a:spAutoFit/>
          </a:bodyPr>
          <a:lstStyle/>
          <a:p>
            <a:pPr marL="457200" indent="-457200">
              <a:buFont typeface="Arial" panose="020B0604020202020204" pitchFamily="34" charset="0"/>
              <a:buChar char="•"/>
            </a:pPr>
            <a:r>
              <a:rPr lang="en-US" sz="3200" b="1" dirty="0"/>
              <a:t>PLANNING</a:t>
            </a:r>
          </a:p>
          <a:p>
            <a:pPr marL="914400" lvl="1" indent="-457200">
              <a:buFont typeface="Wingdings" panose="05000000000000000000" pitchFamily="2" charset="2"/>
              <a:buChar char="Ø"/>
            </a:pPr>
            <a:r>
              <a:rPr lang="en-US" sz="3200" dirty="0"/>
              <a:t>Performance Reporting</a:t>
            </a:r>
          </a:p>
          <a:p>
            <a:pPr marL="1428750" lvl="2" indent="-514350">
              <a:buFont typeface="Wingdings" panose="05000000000000000000" pitchFamily="2" charset="2"/>
              <a:buChar char="ü"/>
            </a:pPr>
            <a:r>
              <a:rPr lang="en-US" sz="2400" dirty="0"/>
              <a:t>Performance updates need to be provided to the project manager, the project manager will be able to handle the issues and updates needed to be provided to the stakeholders and the suppliers for the supplies.</a:t>
            </a:r>
          </a:p>
        </p:txBody>
      </p:sp>
      <p:sp>
        <p:nvSpPr>
          <p:cNvPr id="6" name="TextBox 5">
            <a:extLst>
              <a:ext uri="{FF2B5EF4-FFF2-40B4-BE49-F238E27FC236}">
                <a16:creationId xmlns:a16="http://schemas.microsoft.com/office/drawing/2014/main" id="{B4B35EED-A3D6-46A5-9B68-F93AAC662C96}"/>
              </a:ext>
            </a:extLst>
          </p:cNvPr>
          <p:cNvSpPr txBox="1"/>
          <p:nvPr/>
        </p:nvSpPr>
        <p:spPr>
          <a:xfrm>
            <a:off x="1654415" y="2063596"/>
            <a:ext cx="9152948" cy="1015663"/>
          </a:xfrm>
          <a:prstGeom prst="rect">
            <a:avLst/>
          </a:prstGeom>
          <a:solidFill>
            <a:schemeClr val="accent2">
              <a:lumMod val="75000"/>
              <a:alpha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18</a:t>
            </a:r>
            <a:r>
              <a:rPr lang="en-US" sz="3200" dirty="0">
                <a:solidFill>
                  <a:sysClr val="windowText" lastClr="000000"/>
                </a:solidFill>
              </a:rPr>
              <a:t>: </a:t>
            </a:r>
            <a:r>
              <a:rPr lang="en-US" sz="2800" i="1" dirty="0">
                <a:solidFill>
                  <a:sysClr val="windowText" lastClr="000000"/>
                </a:solidFill>
              </a:rPr>
              <a:t>Hardware &amp; Software Delivery still in Negotiations while there’s only 4 months left</a:t>
            </a:r>
            <a:endParaRPr lang="en-US" sz="3200" i="1" dirty="0">
              <a:solidFill>
                <a:sysClr val="windowText" lastClr="000000"/>
              </a:solidFill>
            </a:endParaRPr>
          </a:p>
        </p:txBody>
      </p:sp>
      <p:sp>
        <p:nvSpPr>
          <p:cNvPr id="7" name="TextBox 6">
            <a:extLst>
              <a:ext uri="{FF2B5EF4-FFF2-40B4-BE49-F238E27FC236}">
                <a16:creationId xmlns:a16="http://schemas.microsoft.com/office/drawing/2014/main" id="{FCBDED1B-0EDD-4BAF-B86C-7ED9BB2E5C27}"/>
              </a:ext>
            </a:extLst>
          </p:cNvPr>
          <p:cNvSpPr txBox="1"/>
          <p:nvPr/>
        </p:nvSpPr>
        <p:spPr>
          <a:xfrm>
            <a:off x="2875448" y="944415"/>
            <a:ext cx="8179406" cy="769441"/>
          </a:xfrm>
          <a:prstGeom prst="rect">
            <a:avLst/>
          </a:prstGeom>
          <a:noFill/>
        </p:spPr>
        <p:txBody>
          <a:bodyPr wrap="square" rtlCol="0">
            <a:spAutoFit/>
          </a:bodyPr>
          <a:lstStyle/>
          <a:p>
            <a:r>
              <a:rPr lang="en-US" sz="4400" u="sng" dirty="0"/>
              <a:t>Procurement Management (3)</a:t>
            </a:r>
          </a:p>
        </p:txBody>
      </p:sp>
    </p:spTree>
    <p:extLst>
      <p:ext uri="{BB962C8B-B14F-4D97-AF65-F5344CB8AC3E}">
        <p14:creationId xmlns:p14="http://schemas.microsoft.com/office/powerpoint/2010/main" val="1477752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66732" cy="769441"/>
          </a:xfrm>
          <a:prstGeom prst="rect">
            <a:avLst/>
          </a:prstGeom>
          <a:noFill/>
        </p:spPr>
        <p:txBody>
          <a:bodyPr wrap="square" rtlCol="0">
            <a:spAutoFit/>
          </a:bodyPr>
          <a:lstStyle/>
          <a:p>
            <a:r>
              <a:rPr lang="en-US" sz="4400" u="sng" dirty="0"/>
              <a:t>Communication Management(1)</a:t>
            </a:r>
          </a:p>
        </p:txBody>
      </p:sp>
      <p:sp>
        <p:nvSpPr>
          <p:cNvPr id="4" name="TextBox 3">
            <a:extLst>
              <a:ext uri="{FF2B5EF4-FFF2-40B4-BE49-F238E27FC236}">
                <a16:creationId xmlns:a16="http://schemas.microsoft.com/office/drawing/2014/main" id="{B78222EA-8390-48BB-BB6A-16AE10A3980A}"/>
              </a:ext>
            </a:extLst>
          </p:cNvPr>
          <p:cNvSpPr txBox="1"/>
          <p:nvPr/>
        </p:nvSpPr>
        <p:spPr>
          <a:xfrm>
            <a:off x="457747" y="2142655"/>
            <a:ext cx="9260411" cy="1815882"/>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PLAN</a:t>
            </a:r>
          </a:p>
          <a:p>
            <a:pPr marL="971550" lvl="1" indent="-514350">
              <a:buFont typeface="Wingdings" panose="05000000000000000000" pitchFamily="2" charset="2"/>
              <a:buChar char="Ø"/>
            </a:pPr>
            <a:r>
              <a:rPr lang="en-US" sz="3200" dirty="0"/>
              <a:t>Communication Requirements Analysis</a:t>
            </a:r>
          </a:p>
          <a:p>
            <a:pPr marL="1371600" lvl="2" indent="-457200">
              <a:buFont typeface="Wingdings" panose="05000000000000000000" pitchFamily="2" charset="2"/>
              <a:buChar char="ü"/>
            </a:pPr>
            <a:r>
              <a:rPr lang="en-US" sz="2400" i="1" dirty="0"/>
              <a:t>Understand everyone’s contacts</a:t>
            </a:r>
          </a:p>
          <a:p>
            <a:pPr marL="1371600" lvl="2" indent="-457200">
              <a:buFont typeface="Wingdings" panose="05000000000000000000" pitchFamily="2" charset="2"/>
              <a:buChar char="ü"/>
            </a:pPr>
            <a:r>
              <a:rPr lang="en-US" sz="2400" i="1" dirty="0"/>
              <a:t>Prevent ‘</a:t>
            </a:r>
            <a:r>
              <a:rPr lang="en-US" sz="2400" b="1" i="1" dirty="0"/>
              <a:t>hit-and-miss</a:t>
            </a:r>
            <a:r>
              <a:rPr lang="en-US" sz="2400" i="1" dirty="0"/>
              <a:t>’ scenarios</a:t>
            </a:r>
            <a:endParaRPr lang="en-US" sz="4000" dirty="0"/>
          </a:p>
        </p:txBody>
      </p:sp>
      <p:sp>
        <p:nvSpPr>
          <p:cNvPr id="5" name="TextBox 4">
            <a:extLst>
              <a:ext uri="{FF2B5EF4-FFF2-40B4-BE49-F238E27FC236}">
                <a16:creationId xmlns:a16="http://schemas.microsoft.com/office/drawing/2014/main" id="{D3AE0D1A-2E3F-477A-B073-6D496DE38598}"/>
              </a:ext>
            </a:extLst>
          </p:cNvPr>
          <p:cNvSpPr txBox="1"/>
          <p:nvPr/>
        </p:nvSpPr>
        <p:spPr>
          <a:xfrm>
            <a:off x="846752" y="1263714"/>
            <a:ext cx="10498496" cy="584775"/>
          </a:xfrm>
          <a:prstGeom prst="rect">
            <a:avLst/>
          </a:prstGeom>
          <a:solidFill>
            <a:srgbClr val="00B0F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a:t>
            </a:r>
            <a:r>
              <a:rPr lang="en-US" sz="3200" dirty="0">
                <a:solidFill>
                  <a:sysClr val="windowText" lastClr="000000"/>
                </a:solidFill>
              </a:rPr>
              <a:t>: </a:t>
            </a:r>
            <a:r>
              <a:rPr lang="en-US" sz="2800" i="1" dirty="0">
                <a:solidFill>
                  <a:sysClr val="windowText" lastClr="000000"/>
                </a:solidFill>
              </a:rPr>
              <a:t>Steering Committee didn’t recall of feasibility study presentation</a:t>
            </a:r>
            <a:endParaRPr lang="en-US" sz="3200" i="1" dirty="0">
              <a:solidFill>
                <a:sysClr val="windowText" lastClr="000000"/>
              </a:solidFill>
            </a:endParaRPr>
          </a:p>
        </p:txBody>
      </p:sp>
      <p:graphicFrame>
        <p:nvGraphicFramePr>
          <p:cNvPr id="6" name="Table 5">
            <a:extLst>
              <a:ext uri="{FF2B5EF4-FFF2-40B4-BE49-F238E27FC236}">
                <a16:creationId xmlns:a16="http://schemas.microsoft.com/office/drawing/2014/main" id="{A4AFCF9F-CC82-4EB4-807B-599C0BCF788B}"/>
              </a:ext>
            </a:extLst>
          </p:cNvPr>
          <p:cNvGraphicFramePr>
            <a:graphicFrameLocks noGrp="1"/>
          </p:cNvGraphicFramePr>
          <p:nvPr>
            <p:extLst>
              <p:ext uri="{D42A27DB-BD31-4B8C-83A1-F6EECF244321}">
                <p14:modId xmlns:p14="http://schemas.microsoft.com/office/powerpoint/2010/main" val="2569154330"/>
              </p:ext>
            </p:extLst>
          </p:nvPr>
        </p:nvGraphicFramePr>
        <p:xfrm>
          <a:off x="1106556" y="4458192"/>
          <a:ext cx="10614992" cy="2198455"/>
        </p:xfrm>
        <a:graphic>
          <a:graphicData uri="http://schemas.openxmlformats.org/drawingml/2006/table">
            <a:tbl>
              <a:tblPr firstRow="1" firstCol="1" bandRow="1"/>
              <a:tblGrid>
                <a:gridCol w="2051638">
                  <a:extLst>
                    <a:ext uri="{9D8B030D-6E8A-4147-A177-3AD203B41FA5}">
                      <a16:colId xmlns:a16="http://schemas.microsoft.com/office/drawing/2014/main" val="1452447357"/>
                    </a:ext>
                  </a:extLst>
                </a:gridCol>
                <a:gridCol w="2140838">
                  <a:extLst>
                    <a:ext uri="{9D8B030D-6E8A-4147-A177-3AD203B41FA5}">
                      <a16:colId xmlns:a16="http://schemas.microsoft.com/office/drawing/2014/main" val="1860959615"/>
                    </a:ext>
                  </a:extLst>
                </a:gridCol>
                <a:gridCol w="2586846">
                  <a:extLst>
                    <a:ext uri="{9D8B030D-6E8A-4147-A177-3AD203B41FA5}">
                      <a16:colId xmlns:a16="http://schemas.microsoft.com/office/drawing/2014/main" val="1069878711"/>
                    </a:ext>
                  </a:extLst>
                </a:gridCol>
                <a:gridCol w="1962436">
                  <a:extLst>
                    <a:ext uri="{9D8B030D-6E8A-4147-A177-3AD203B41FA5}">
                      <a16:colId xmlns:a16="http://schemas.microsoft.com/office/drawing/2014/main" val="3165906351"/>
                    </a:ext>
                  </a:extLst>
                </a:gridCol>
                <a:gridCol w="1873234">
                  <a:extLst>
                    <a:ext uri="{9D8B030D-6E8A-4147-A177-3AD203B41FA5}">
                      <a16:colId xmlns:a16="http://schemas.microsoft.com/office/drawing/2014/main" val="895409606"/>
                    </a:ext>
                  </a:extLst>
                </a:gridCol>
              </a:tblGrid>
              <a:tr h="360793">
                <a:tc>
                  <a:txBody>
                    <a:bodyPr/>
                    <a:lstStyle/>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STAKEHOLDER NAME</a:t>
                      </a:r>
                      <a:endParaRPr lang="en-US" sz="16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dirty="0">
                          <a:solidFill>
                            <a:srgbClr val="000000"/>
                          </a:solidFill>
                          <a:effectLst/>
                          <a:latin typeface="Times New Roman" panose="02020603050405020304" pitchFamily="18" charset="0"/>
                          <a:ea typeface="DengXian" panose="02010600030101010101" pitchFamily="2" charset="-122"/>
                        </a:rPr>
                        <a:t>ROLE(S)</a:t>
                      </a:r>
                      <a:endParaRPr lang="en-US" sz="16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DOCUMENT</a:t>
                      </a:r>
                      <a:endParaRPr lang="en-US" sz="1600">
                        <a:solidFill>
                          <a:srgbClr val="000000"/>
                        </a:solidFill>
                        <a:effectLst/>
                        <a:latin typeface="Times New Roman" panose="02020603050405020304" pitchFamily="18" charset="0"/>
                        <a:ea typeface="DengXian" panose="02010600030101010101" pitchFamily="2" charset="-122"/>
                      </a:endParaRPr>
                    </a:p>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(NAME &amp; FORMAT)</a:t>
                      </a:r>
                      <a:endParaRPr lang="en-US" sz="16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AVAILABLE IN (PLATFORM)</a:t>
                      </a:r>
                      <a:endParaRPr lang="en-US" sz="16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dirty="0">
                          <a:solidFill>
                            <a:srgbClr val="000000"/>
                          </a:solidFill>
                          <a:effectLst/>
                          <a:latin typeface="Times New Roman" panose="02020603050405020304" pitchFamily="18" charset="0"/>
                          <a:ea typeface="DengXian" panose="02010600030101010101" pitchFamily="2" charset="-122"/>
                        </a:rPr>
                        <a:t>CONTACT BY (DEADLINE)</a:t>
                      </a:r>
                      <a:endParaRPr lang="en-US" sz="16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289855850"/>
                  </a:ext>
                </a:extLst>
              </a:tr>
              <a:tr h="465663">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Monos Krome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Quality Control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Progress Report</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(Printed Copy)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Face-to-Face;</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WeChat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Each week, Thursday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66054562"/>
                  </a:ext>
                </a:extLst>
              </a:tr>
              <a:tr h="735415">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Lunaire Mun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UI (User Interface) Designer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User Interface Design Draft (.ai Format &amp; Printed Copy)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E-mail;</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Face-to-Face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24/7/2018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71069201"/>
                  </a:ext>
                </a:extLst>
              </a:tr>
              <a:tr h="465663">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Apolloa Sun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Software Engineer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Status Report</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(E-mail)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Discord;</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E-mail; LINE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DengXian" panose="02010600030101010101" pitchFamily="2" charset="-122"/>
                        </a:rPr>
                        <a:t>Each week,</a:t>
                      </a:r>
                    </a:p>
                    <a:p>
                      <a:pPr marL="0" marR="0" algn="ctr">
                        <a:spcBef>
                          <a:spcPts val="0"/>
                        </a:spcBef>
                        <a:spcAft>
                          <a:spcPts val="0"/>
                        </a:spcAft>
                      </a:pPr>
                      <a:r>
                        <a:rPr lang="en-US" sz="1600" dirty="0">
                          <a:solidFill>
                            <a:srgbClr val="000000"/>
                          </a:solidFill>
                          <a:effectLst/>
                          <a:latin typeface="Times New Roman" panose="02020603050405020304" pitchFamily="18" charset="0"/>
                          <a:ea typeface="DengXian" panose="02010600030101010101" pitchFamily="2" charset="-122"/>
                        </a:rPr>
                        <a:t>Monday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949217606"/>
                  </a:ext>
                </a:extLst>
              </a:tr>
            </a:tbl>
          </a:graphicData>
        </a:graphic>
      </p:graphicFrame>
      <p:sp>
        <p:nvSpPr>
          <p:cNvPr id="10" name="TextBox 9">
            <a:extLst>
              <a:ext uri="{FF2B5EF4-FFF2-40B4-BE49-F238E27FC236}">
                <a16:creationId xmlns:a16="http://schemas.microsoft.com/office/drawing/2014/main" id="{E551A1E6-3B76-4AE7-B45F-0ACF7313F040}"/>
              </a:ext>
            </a:extLst>
          </p:cNvPr>
          <p:cNvSpPr txBox="1"/>
          <p:nvPr/>
        </p:nvSpPr>
        <p:spPr>
          <a:xfrm>
            <a:off x="396452" y="3813233"/>
            <a:ext cx="900600" cy="584775"/>
          </a:xfrm>
          <a:prstGeom prst="rect">
            <a:avLst/>
          </a:prstGeom>
          <a:noFill/>
        </p:spPr>
        <p:txBody>
          <a:bodyPr wrap="square" rtlCol="0">
            <a:spAutoFit/>
          </a:bodyPr>
          <a:lstStyle/>
          <a:p>
            <a:pPr algn="ctr"/>
            <a:r>
              <a:rPr lang="en-US" sz="3200" i="1" dirty="0"/>
              <a:t>e.g.</a:t>
            </a:r>
            <a:endParaRPr lang="en-US" sz="4000" i="1" dirty="0"/>
          </a:p>
        </p:txBody>
      </p:sp>
    </p:spTree>
    <p:extLst>
      <p:ext uri="{BB962C8B-B14F-4D97-AF65-F5344CB8AC3E}">
        <p14:creationId xmlns:p14="http://schemas.microsoft.com/office/powerpoint/2010/main" val="1089331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66732" cy="769441"/>
          </a:xfrm>
          <a:prstGeom prst="rect">
            <a:avLst/>
          </a:prstGeom>
          <a:noFill/>
        </p:spPr>
        <p:txBody>
          <a:bodyPr wrap="square" rtlCol="0">
            <a:spAutoFit/>
          </a:bodyPr>
          <a:lstStyle/>
          <a:p>
            <a:r>
              <a:rPr lang="en-US" sz="4400" u="sng" dirty="0"/>
              <a:t>Communication Management(2)</a:t>
            </a:r>
          </a:p>
        </p:txBody>
      </p:sp>
      <p:sp>
        <p:nvSpPr>
          <p:cNvPr id="4" name="TextBox 3">
            <a:extLst>
              <a:ext uri="{FF2B5EF4-FFF2-40B4-BE49-F238E27FC236}">
                <a16:creationId xmlns:a16="http://schemas.microsoft.com/office/drawing/2014/main" id="{B78222EA-8390-48BB-BB6A-16AE10A3980A}"/>
              </a:ext>
            </a:extLst>
          </p:cNvPr>
          <p:cNvSpPr txBox="1"/>
          <p:nvPr/>
        </p:nvSpPr>
        <p:spPr>
          <a:xfrm>
            <a:off x="457747" y="2142655"/>
            <a:ext cx="6963470" cy="2185214"/>
          </a:xfrm>
          <a:prstGeom prst="rect">
            <a:avLst/>
          </a:prstGeom>
          <a:noFill/>
        </p:spPr>
        <p:txBody>
          <a:bodyPr wrap="square" rtlCol="0">
            <a:spAutoFit/>
          </a:bodyPr>
          <a:lstStyle/>
          <a:p>
            <a:pPr marL="514350" indent="-514350">
              <a:buFont typeface="Arial" panose="020B0604020202020204" pitchFamily="34" charset="0"/>
              <a:buChar char="•"/>
            </a:pPr>
            <a:r>
              <a:rPr lang="en-US" sz="3200" b="1" dirty="0"/>
              <a:t>MANAGE</a:t>
            </a:r>
          </a:p>
          <a:p>
            <a:pPr marL="971550" lvl="1" indent="-514350">
              <a:buFont typeface="Wingdings" panose="05000000000000000000" pitchFamily="2" charset="2"/>
              <a:buChar char="Ø"/>
            </a:pPr>
            <a:r>
              <a:rPr lang="en-US" sz="3200" dirty="0"/>
              <a:t>Performance Reporting</a:t>
            </a:r>
          </a:p>
          <a:p>
            <a:pPr marL="1371600" lvl="2" indent="-457200">
              <a:buFont typeface="Wingdings" panose="05000000000000000000" pitchFamily="2" charset="2"/>
              <a:buChar char="ü"/>
            </a:pPr>
            <a:r>
              <a:rPr lang="en-US" sz="2400" i="1" dirty="0"/>
              <a:t>1 representative from each section</a:t>
            </a:r>
          </a:p>
          <a:p>
            <a:pPr marL="1371600" lvl="2" indent="-457200">
              <a:buFont typeface="Wingdings" panose="05000000000000000000" pitchFamily="2" charset="2"/>
              <a:buChar char="ü"/>
            </a:pPr>
            <a:r>
              <a:rPr lang="en-US" sz="2400" i="1" dirty="0"/>
              <a:t>Monthly intervals</a:t>
            </a:r>
          </a:p>
          <a:p>
            <a:pPr marL="1371600" lvl="2" indent="-457200">
              <a:buFont typeface="Wingdings" panose="05000000000000000000" pitchFamily="2" charset="2"/>
              <a:buChar char="ü"/>
            </a:pPr>
            <a:r>
              <a:rPr lang="en-US" sz="2400" i="1" dirty="0"/>
              <a:t>Status Report + Progress Report + Forecast</a:t>
            </a:r>
            <a:endParaRPr lang="en-US" sz="4000" dirty="0"/>
          </a:p>
        </p:txBody>
      </p:sp>
      <p:sp>
        <p:nvSpPr>
          <p:cNvPr id="9" name="TextBox 8">
            <a:extLst>
              <a:ext uri="{FF2B5EF4-FFF2-40B4-BE49-F238E27FC236}">
                <a16:creationId xmlns:a16="http://schemas.microsoft.com/office/drawing/2014/main" id="{70A56B06-5498-4C53-8B9E-A40688F87B46}"/>
              </a:ext>
            </a:extLst>
          </p:cNvPr>
          <p:cNvSpPr txBox="1"/>
          <p:nvPr/>
        </p:nvSpPr>
        <p:spPr>
          <a:xfrm>
            <a:off x="1968641" y="1263714"/>
            <a:ext cx="8254718" cy="584775"/>
          </a:xfrm>
          <a:prstGeom prst="rect">
            <a:avLst/>
          </a:prstGeom>
          <a:solidFill>
            <a:schemeClr val="accent3">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7</a:t>
            </a:r>
            <a:r>
              <a:rPr lang="en-US" sz="3200" dirty="0">
                <a:solidFill>
                  <a:sysClr val="windowText" lastClr="000000"/>
                </a:solidFill>
              </a:rPr>
              <a:t>: </a:t>
            </a:r>
            <a:r>
              <a:rPr lang="en-US" sz="2800" i="1" dirty="0">
                <a:solidFill>
                  <a:sysClr val="windowText" lastClr="000000"/>
                </a:solidFill>
              </a:rPr>
              <a:t>Wrong priority levels among team members</a:t>
            </a:r>
            <a:endParaRPr lang="en-US" sz="3200" i="1" dirty="0">
              <a:solidFill>
                <a:sysClr val="windowText" lastClr="000000"/>
              </a:solidFill>
            </a:endParaRPr>
          </a:p>
        </p:txBody>
      </p:sp>
      <p:pic>
        <p:nvPicPr>
          <p:cNvPr id="12" name="Picture 11">
            <a:extLst>
              <a:ext uri="{FF2B5EF4-FFF2-40B4-BE49-F238E27FC236}">
                <a16:creationId xmlns:a16="http://schemas.microsoft.com/office/drawing/2014/main" id="{41FA58F8-6943-48F4-8BC5-6EB35082264F}"/>
              </a:ext>
            </a:extLst>
          </p:cNvPr>
          <p:cNvPicPr/>
          <p:nvPr/>
        </p:nvPicPr>
        <p:blipFill>
          <a:blip r:embed="rId2"/>
          <a:stretch>
            <a:fillRect/>
          </a:stretch>
        </p:blipFill>
        <p:spPr>
          <a:xfrm>
            <a:off x="79006" y="4622035"/>
            <a:ext cx="4322409" cy="1769721"/>
          </a:xfrm>
          <a:prstGeom prst="rect">
            <a:avLst/>
          </a:prstGeom>
        </p:spPr>
      </p:pic>
      <p:pic>
        <p:nvPicPr>
          <p:cNvPr id="13" name="Picture 12">
            <a:extLst>
              <a:ext uri="{FF2B5EF4-FFF2-40B4-BE49-F238E27FC236}">
                <a16:creationId xmlns:a16="http://schemas.microsoft.com/office/drawing/2014/main" id="{2ECB3185-4001-424C-B88E-2BA497C38828}"/>
              </a:ext>
            </a:extLst>
          </p:cNvPr>
          <p:cNvPicPr/>
          <p:nvPr/>
        </p:nvPicPr>
        <p:blipFill>
          <a:blip r:embed="rId3"/>
          <a:stretch>
            <a:fillRect/>
          </a:stretch>
        </p:blipFill>
        <p:spPr>
          <a:xfrm>
            <a:off x="4317720" y="5129792"/>
            <a:ext cx="4134679" cy="1528100"/>
          </a:xfrm>
          <a:prstGeom prst="rect">
            <a:avLst/>
          </a:prstGeom>
        </p:spPr>
      </p:pic>
      <p:pic>
        <p:nvPicPr>
          <p:cNvPr id="10" name="Picture 9">
            <a:extLst>
              <a:ext uri="{FF2B5EF4-FFF2-40B4-BE49-F238E27FC236}">
                <a16:creationId xmlns:a16="http://schemas.microsoft.com/office/drawing/2014/main" id="{2F426353-B06C-4E2D-A013-2BD3F3855D58}"/>
              </a:ext>
            </a:extLst>
          </p:cNvPr>
          <p:cNvPicPr/>
          <p:nvPr/>
        </p:nvPicPr>
        <p:blipFill rotWithShape="1">
          <a:blip r:embed="rId4"/>
          <a:srcRect l="970" t="620" r="-1" b="508"/>
          <a:stretch/>
        </p:blipFill>
        <p:spPr bwMode="auto">
          <a:xfrm>
            <a:off x="8110333" y="2142654"/>
            <a:ext cx="3763618" cy="40107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7270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66732" cy="769441"/>
          </a:xfrm>
          <a:prstGeom prst="rect">
            <a:avLst/>
          </a:prstGeom>
          <a:noFill/>
        </p:spPr>
        <p:txBody>
          <a:bodyPr wrap="square" rtlCol="0">
            <a:spAutoFit/>
          </a:bodyPr>
          <a:lstStyle/>
          <a:p>
            <a:r>
              <a:rPr lang="en-US" sz="4400" u="sng" dirty="0"/>
              <a:t>Communication Management(3)</a:t>
            </a:r>
          </a:p>
        </p:txBody>
      </p:sp>
      <p:sp>
        <p:nvSpPr>
          <p:cNvPr id="8" name="TextBox 7">
            <a:extLst>
              <a:ext uri="{FF2B5EF4-FFF2-40B4-BE49-F238E27FC236}">
                <a16:creationId xmlns:a16="http://schemas.microsoft.com/office/drawing/2014/main" id="{1C589B82-DAA5-440E-9BC9-97D4BD6BF1CE}"/>
              </a:ext>
            </a:extLst>
          </p:cNvPr>
          <p:cNvSpPr txBox="1"/>
          <p:nvPr/>
        </p:nvSpPr>
        <p:spPr>
          <a:xfrm>
            <a:off x="2362046" y="1072615"/>
            <a:ext cx="7467908" cy="584775"/>
          </a:xfrm>
          <a:prstGeom prst="rect">
            <a:avLst/>
          </a:prstGeom>
          <a:solidFill>
            <a:srgbClr val="00B05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6</a:t>
            </a:r>
            <a:r>
              <a:rPr lang="en-US" sz="3200" dirty="0">
                <a:solidFill>
                  <a:sysClr val="windowText" lastClr="000000"/>
                </a:solidFill>
              </a:rPr>
              <a:t>: </a:t>
            </a:r>
            <a:r>
              <a:rPr lang="en-US" sz="2800" i="1" dirty="0">
                <a:solidFill>
                  <a:sysClr val="windowText" lastClr="000000"/>
                </a:solidFill>
              </a:rPr>
              <a:t>WBS are all separated &amp; not complete</a:t>
            </a:r>
            <a:endParaRPr lang="en-US" sz="3200" i="1" dirty="0">
              <a:solidFill>
                <a:sysClr val="windowText" lastClr="000000"/>
              </a:solidFill>
            </a:endParaRPr>
          </a:p>
        </p:txBody>
      </p:sp>
      <p:sp>
        <p:nvSpPr>
          <p:cNvPr id="11" name="TextBox 10">
            <a:extLst>
              <a:ext uri="{FF2B5EF4-FFF2-40B4-BE49-F238E27FC236}">
                <a16:creationId xmlns:a16="http://schemas.microsoft.com/office/drawing/2014/main" id="{01BBED4B-E866-41F5-B46C-DFA63845AD2B}"/>
              </a:ext>
            </a:extLst>
          </p:cNvPr>
          <p:cNvSpPr txBox="1"/>
          <p:nvPr/>
        </p:nvSpPr>
        <p:spPr>
          <a:xfrm>
            <a:off x="318049" y="1754157"/>
            <a:ext cx="9142694" cy="1815882"/>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CONTROL</a:t>
            </a:r>
          </a:p>
          <a:p>
            <a:pPr marL="971550" lvl="1" indent="-514350">
              <a:buFont typeface="Wingdings" panose="05000000000000000000" pitchFamily="2" charset="2"/>
              <a:buChar char="Ø"/>
            </a:pPr>
            <a:r>
              <a:rPr lang="en-US" sz="3200" dirty="0"/>
              <a:t>Issue Logs + Meeting</a:t>
            </a:r>
          </a:p>
          <a:p>
            <a:pPr marL="1371600" lvl="2" indent="-457200">
              <a:buFont typeface="Wingdings" panose="05000000000000000000" pitchFamily="2" charset="2"/>
              <a:buChar char="ü"/>
            </a:pPr>
            <a:r>
              <a:rPr lang="en-US" sz="2400" b="1" i="1" dirty="0"/>
              <a:t>Issue Log</a:t>
            </a:r>
            <a:r>
              <a:rPr lang="en-US" sz="2400" i="1" dirty="0"/>
              <a:t>: provide meeting guidelines</a:t>
            </a:r>
          </a:p>
          <a:p>
            <a:pPr marL="1371600" lvl="2" indent="-457200">
              <a:buFont typeface="Wingdings" panose="05000000000000000000" pitchFamily="2" charset="2"/>
              <a:buChar char="ü"/>
            </a:pPr>
            <a:r>
              <a:rPr lang="en-US" sz="2400" b="1" i="1" dirty="0"/>
              <a:t>Meeting</a:t>
            </a:r>
            <a:r>
              <a:rPr lang="en-US" sz="2400" i="1" dirty="0"/>
              <a:t>: deliver tasks &amp; report issue log progress</a:t>
            </a:r>
            <a:endParaRPr lang="en-US" sz="4000" dirty="0"/>
          </a:p>
        </p:txBody>
      </p:sp>
      <p:pic>
        <p:nvPicPr>
          <p:cNvPr id="12" name="Picture 11">
            <a:extLst>
              <a:ext uri="{FF2B5EF4-FFF2-40B4-BE49-F238E27FC236}">
                <a16:creationId xmlns:a16="http://schemas.microsoft.com/office/drawing/2014/main" id="{D60F7E7C-ABAF-45BA-BE62-FBDDDB2CE4ED}"/>
              </a:ext>
            </a:extLst>
          </p:cNvPr>
          <p:cNvPicPr/>
          <p:nvPr/>
        </p:nvPicPr>
        <p:blipFill>
          <a:blip r:embed="rId2"/>
          <a:stretch>
            <a:fillRect/>
          </a:stretch>
        </p:blipFill>
        <p:spPr>
          <a:xfrm>
            <a:off x="1898521" y="3666807"/>
            <a:ext cx="8813858" cy="2836830"/>
          </a:xfrm>
          <a:prstGeom prst="rect">
            <a:avLst/>
          </a:prstGeom>
        </p:spPr>
      </p:pic>
    </p:spTree>
    <p:extLst>
      <p:ext uri="{BB962C8B-B14F-4D97-AF65-F5344CB8AC3E}">
        <p14:creationId xmlns:p14="http://schemas.microsoft.com/office/powerpoint/2010/main" val="1654407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Risk Management(1)</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endParaRPr lang="en-US" sz="3200" dirty="0"/>
          </a:p>
          <a:p>
            <a:pPr marL="971550" lvl="1" indent="-514350">
              <a:buFont typeface="Wingdings" panose="05000000000000000000" pitchFamily="2" charset="2"/>
              <a:buChar char="ü"/>
            </a:pPr>
            <a:endParaRPr lang="en-US" sz="3200" dirty="0"/>
          </a:p>
        </p:txBody>
      </p:sp>
      <p:sp>
        <p:nvSpPr>
          <p:cNvPr id="4" name="TextBox 3">
            <a:extLst>
              <a:ext uri="{FF2B5EF4-FFF2-40B4-BE49-F238E27FC236}">
                <a16:creationId xmlns:a16="http://schemas.microsoft.com/office/drawing/2014/main" id="{D3AE0D1A-2E3F-477A-B073-6D496DE38598}"/>
              </a:ext>
            </a:extLst>
          </p:cNvPr>
          <p:cNvSpPr txBox="1"/>
          <p:nvPr/>
        </p:nvSpPr>
        <p:spPr>
          <a:xfrm>
            <a:off x="846752" y="1263714"/>
            <a:ext cx="10498496" cy="584775"/>
          </a:xfrm>
          <a:prstGeom prst="rect">
            <a:avLst/>
          </a:prstGeom>
          <a:solidFill>
            <a:schemeClr val="accent2">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11</a:t>
            </a:r>
            <a:r>
              <a:rPr lang="en-US" sz="3200" dirty="0">
                <a:solidFill>
                  <a:sysClr val="windowText" lastClr="000000"/>
                </a:solidFill>
              </a:rPr>
              <a:t>: </a:t>
            </a:r>
            <a:r>
              <a:rPr lang="en-US" sz="2800" i="1" dirty="0">
                <a:solidFill>
                  <a:sysClr val="windowText" lastClr="000000"/>
                </a:solidFill>
              </a:rPr>
              <a:t>The testing plan was not developed yet</a:t>
            </a:r>
            <a:endParaRPr lang="en-US" sz="3200" i="1" dirty="0">
              <a:solidFill>
                <a:sysClr val="windowText" lastClr="000000"/>
              </a:solidFill>
            </a:endParaRPr>
          </a:p>
        </p:txBody>
      </p:sp>
      <p:sp>
        <p:nvSpPr>
          <p:cNvPr id="5" name="TextBox 4">
            <a:extLst>
              <a:ext uri="{FF2B5EF4-FFF2-40B4-BE49-F238E27FC236}">
                <a16:creationId xmlns:a16="http://schemas.microsoft.com/office/drawing/2014/main" id="{B78222EA-8390-48BB-BB6A-16AE10A3980A}"/>
              </a:ext>
            </a:extLst>
          </p:cNvPr>
          <p:cNvSpPr txBox="1"/>
          <p:nvPr/>
        </p:nvSpPr>
        <p:spPr>
          <a:xfrm>
            <a:off x="457747" y="2142655"/>
            <a:ext cx="9260411" cy="2185214"/>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PLAN</a:t>
            </a:r>
          </a:p>
          <a:p>
            <a:pPr marL="971550" lvl="1" indent="-514350">
              <a:buFont typeface="Wingdings" panose="05000000000000000000" pitchFamily="2" charset="2"/>
              <a:buChar char="Ø"/>
            </a:pPr>
            <a:r>
              <a:rPr lang="en-US" sz="3200" dirty="0"/>
              <a:t>Benchmarking</a:t>
            </a:r>
          </a:p>
          <a:p>
            <a:pPr marL="1371600" lvl="2" indent="-457200">
              <a:buFont typeface="Wingdings" panose="05000000000000000000" pitchFamily="2" charset="2"/>
              <a:buChar char="ü"/>
            </a:pPr>
            <a:r>
              <a:rPr lang="en-US" sz="2400" i="1" dirty="0"/>
              <a:t>Pre-plan white-box testing and black-box testing</a:t>
            </a:r>
          </a:p>
          <a:p>
            <a:pPr marL="1371600" lvl="2" indent="-457200">
              <a:buFont typeface="Wingdings" panose="05000000000000000000" pitchFamily="2" charset="2"/>
              <a:buChar char="ü"/>
            </a:pPr>
            <a:r>
              <a:rPr lang="en-US" sz="2400" i="1" dirty="0"/>
              <a:t>Have multiple testing phases such as alpha phase, beta phase and so on.</a:t>
            </a:r>
          </a:p>
        </p:txBody>
      </p:sp>
    </p:spTree>
    <p:extLst>
      <p:ext uri="{BB962C8B-B14F-4D97-AF65-F5344CB8AC3E}">
        <p14:creationId xmlns:p14="http://schemas.microsoft.com/office/powerpoint/2010/main" val="2112231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Risk Management(2)</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endParaRPr lang="en-US" sz="3200" dirty="0"/>
          </a:p>
          <a:p>
            <a:pPr marL="971550" lvl="1" indent="-514350">
              <a:buFont typeface="Wingdings" panose="05000000000000000000" pitchFamily="2" charset="2"/>
              <a:buChar char="ü"/>
            </a:pPr>
            <a:endParaRPr lang="en-US" sz="3200" dirty="0"/>
          </a:p>
        </p:txBody>
      </p:sp>
      <p:sp>
        <p:nvSpPr>
          <p:cNvPr id="4" name="TextBox 3">
            <a:extLst>
              <a:ext uri="{FF2B5EF4-FFF2-40B4-BE49-F238E27FC236}">
                <a16:creationId xmlns:a16="http://schemas.microsoft.com/office/drawing/2014/main" id="{D3AE0D1A-2E3F-477A-B073-6D496DE38598}"/>
              </a:ext>
            </a:extLst>
          </p:cNvPr>
          <p:cNvSpPr txBox="1"/>
          <p:nvPr/>
        </p:nvSpPr>
        <p:spPr>
          <a:xfrm>
            <a:off x="846752" y="1263714"/>
            <a:ext cx="10498496" cy="584775"/>
          </a:xfrm>
          <a:prstGeom prst="rect">
            <a:avLst/>
          </a:prstGeom>
          <a:solidFill>
            <a:schemeClr val="accent5">
              <a:lumMod val="75000"/>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12</a:t>
            </a:r>
            <a:r>
              <a:rPr lang="en-US" sz="3200" dirty="0">
                <a:solidFill>
                  <a:sysClr val="windowText" lastClr="000000"/>
                </a:solidFill>
              </a:rPr>
              <a:t>: </a:t>
            </a:r>
            <a:r>
              <a:rPr lang="en-US" sz="2800" i="1" dirty="0">
                <a:solidFill>
                  <a:sysClr val="windowText" lastClr="000000"/>
                </a:solidFill>
              </a:rPr>
              <a:t>There was no clear designated sponsor(s) for the project</a:t>
            </a:r>
            <a:endParaRPr lang="en-US" sz="3200" i="1" dirty="0">
              <a:solidFill>
                <a:sysClr val="windowText" lastClr="000000"/>
              </a:solidFill>
            </a:endParaRPr>
          </a:p>
        </p:txBody>
      </p:sp>
      <p:sp>
        <p:nvSpPr>
          <p:cNvPr id="5" name="TextBox 4">
            <a:extLst>
              <a:ext uri="{FF2B5EF4-FFF2-40B4-BE49-F238E27FC236}">
                <a16:creationId xmlns:a16="http://schemas.microsoft.com/office/drawing/2014/main" id="{B78222EA-8390-48BB-BB6A-16AE10A3980A}"/>
              </a:ext>
            </a:extLst>
          </p:cNvPr>
          <p:cNvSpPr txBox="1"/>
          <p:nvPr/>
        </p:nvSpPr>
        <p:spPr>
          <a:xfrm>
            <a:off x="457747" y="2279377"/>
            <a:ext cx="9260411" cy="1815882"/>
          </a:xfrm>
          <a:prstGeom prst="rect">
            <a:avLst/>
          </a:prstGeom>
          <a:noFill/>
        </p:spPr>
        <p:txBody>
          <a:bodyPr wrap="square" rtlCol="0">
            <a:spAutoFit/>
          </a:bodyPr>
          <a:lstStyle/>
          <a:p>
            <a:pPr marL="514350" indent="-514350">
              <a:buFont typeface="Arial" panose="020B0604020202020204" pitchFamily="34" charset="0"/>
              <a:buChar char="•"/>
            </a:pPr>
            <a:r>
              <a:rPr lang="en-US" sz="3200" b="1" dirty="0"/>
              <a:t>MANAGE</a:t>
            </a:r>
          </a:p>
          <a:p>
            <a:pPr marL="971550" lvl="1" indent="-514350">
              <a:buFont typeface="Wingdings" panose="05000000000000000000" pitchFamily="2" charset="2"/>
              <a:buChar char="Ø"/>
            </a:pPr>
            <a:r>
              <a:rPr lang="en-US" sz="3200" dirty="0"/>
              <a:t>Communication Technology</a:t>
            </a:r>
          </a:p>
          <a:p>
            <a:pPr marL="1371600" lvl="2" indent="-457200">
              <a:buFont typeface="Wingdings" panose="05000000000000000000" pitchFamily="2" charset="2"/>
              <a:buChar char="ü"/>
            </a:pPr>
            <a:r>
              <a:rPr lang="en-US" sz="2400" i="1" dirty="0"/>
              <a:t>Ensure the stakeholders for the project before the project starts</a:t>
            </a:r>
          </a:p>
          <a:p>
            <a:pPr marL="1371600" lvl="2" indent="-457200">
              <a:buFont typeface="Wingdings" panose="05000000000000000000" pitchFamily="2" charset="2"/>
              <a:buChar char="ü"/>
            </a:pPr>
            <a:r>
              <a:rPr lang="en-US" sz="2400" i="1" dirty="0"/>
              <a:t>Prepare better proposal or look for other sponsors</a:t>
            </a:r>
          </a:p>
        </p:txBody>
      </p:sp>
    </p:spTree>
    <p:extLst>
      <p:ext uri="{BB962C8B-B14F-4D97-AF65-F5344CB8AC3E}">
        <p14:creationId xmlns:p14="http://schemas.microsoft.com/office/powerpoint/2010/main" val="903378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Risk Management(3)</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endParaRPr lang="en-US" sz="3200" dirty="0"/>
          </a:p>
          <a:p>
            <a:pPr marL="971550" lvl="1" indent="-514350">
              <a:buFont typeface="Wingdings" panose="05000000000000000000" pitchFamily="2" charset="2"/>
              <a:buChar char="ü"/>
            </a:pPr>
            <a:endParaRPr lang="en-US" sz="3200" dirty="0"/>
          </a:p>
        </p:txBody>
      </p:sp>
      <p:sp>
        <p:nvSpPr>
          <p:cNvPr id="4" name="TextBox 3">
            <a:extLst>
              <a:ext uri="{FF2B5EF4-FFF2-40B4-BE49-F238E27FC236}">
                <a16:creationId xmlns:a16="http://schemas.microsoft.com/office/drawing/2014/main" id="{D3AE0D1A-2E3F-477A-B073-6D496DE38598}"/>
              </a:ext>
            </a:extLst>
          </p:cNvPr>
          <p:cNvSpPr txBox="1"/>
          <p:nvPr/>
        </p:nvSpPr>
        <p:spPr>
          <a:xfrm>
            <a:off x="1465794" y="1248840"/>
            <a:ext cx="9260411" cy="584775"/>
          </a:xfrm>
          <a:prstGeom prst="rect">
            <a:avLst/>
          </a:prstGeom>
          <a:solidFill>
            <a:srgbClr val="FFFF0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15</a:t>
            </a:r>
            <a:r>
              <a:rPr lang="en-US" sz="3200" dirty="0">
                <a:solidFill>
                  <a:sysClr val="windowText" lastClr="000000"/>
                </a:solidFill>
              </a:rPr>
              <a:t>: </a:t>
            </a:r>
            <a:r>
              <a:rPr lang="en-US" sz="2800" i="1" dirty="0">
                <a:solidFill>
                  <a:sysClr val="windowText" lastClr="000000"/>
                </a:solidFill>
              </a:rPr>
              <a:t>Lacking technical skills in network and security areas</a:t>
            </a:r>
            <a:endParaRPr lang="en-US" sz="3200" i="1" dirty="0">
              <a:solidFill>
                <a:sysClr val="windowText" lastClr="000000"/>
              </a:solidFill>
            </a:endParaRPr>
          </a:p>
        </p:txBody>
      </p:sp>
      <p:sp>
        <p:nvSpPr>
          <p:cNvPr id="5" name="TextBox 4">
            <a:extLst>
              <a:ext uri="{FF2B5EF4-FFF2-40B4-BE49-F238E27FC236}">
                <a16:creationId xmlns:a16="http://schemas.microsoft.com/office/drawing/2014/main" id="{B78222EA-8390-48BB-BB6A-16AE10A3980A}"/>
              </a:ext>
            </a:extLst>
          </p:cNvPr>
          <p:cNvSpPr txBox="1"/>
          <p:nvPr/>
        </p:nvSpPr>
        <p:spPr>
          <a:xfrm>
            <a:off x="457747" y="2279377"/>
            <a:ext cx="9260411" cy="1815882"/>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CONTROL</a:t>
            </a:r>
          </a:p>
          <a:p>
            <a:pPr marL="971550" lvl="1" indent="-514350">
              <a:buFont typeface="Wingdings" panose="05000000000000000000" pitchFamily="2" charset="2"/>
              <a:buChar char="Ø"/>
            </a:pPr>
            <a:r>
              <a:rPr lang="en-US" sz="3200" dirty="0"/>
              <a:t>Group Decision-Making Techniques</a:t>
            </a:r>
          </a:p>
          <a:p>
            <a:pPr marL="1371600" lvl="2" indent="-457200">
              <a:buFont typeface="Wingdings" panose="05000000000000000000" pitchFamily="2" charset="2"/>
              <a:buChar char="ü"/>
            </a:pPr>
            <a:r>
              <a:rPr lang="en-US" sz="2400" i="1" dirty="0"/>
              <a:t>Hiring a professional technical team to assist on the problem.</a:t>
            </a:r>
          </a:p>
          <a:p>
            <a:pPr marL="1371600" lvl="2" indent="-457200">
              <a:buFont typeface="Wingdings" panose="05000000000000000000" pitchFamily="2" charset="2"/>
              <a:buChar char="ü"/>
            </a:pPr>
            <a:r>
              <a:rPr lang="en-US" sz="2400" i="1" dirty="0"/>
              <a:t>Outsource modules to vendors</a:t>
            </a:r>
          </a:p>
        </p:txBody>
      </p:sp>
    </p:spTree>
    <p:extLst>
      <p:ext uri="{BB962C8B-B14F-4D97-AF65-F5344CB8AC3E}">
        <p14:creationId xmlns:p14="http://schemas.microsoft.com/office/powerpoint/2010/main" val="495617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Conclusion</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3046988"/>
          </a:xfrm>
          <a:prstGeom prst="rect">
            <a:avLst/>
          </a:prstGeom>
          <a:noFill/>
        </p:spPr>
        <p:txBody>
          <a:bodyPr wrap="square" rtlCol="0">
            <a:spAutoFit/>
          </a:bodyPr>
          <a:lstStyle/>
          <a:p>
            <a:pPr marL="514350" indent="-514350">
              <a:buFont typeface="Arial" panose="020B0604020202020204" pitchFamily="34" charset="0"/>
              <a:buChar char="•"/>
            </a:pPr>
            <a:r>
              <a:rPr lang="en-US" sz="3200" dirty="0"/>
              <a:t>By taking over the project half way, with due respected time provided of 4 months, we did our best to </a:t>
            </a:r>
            <a:r>
              <a:rPr lang="en-US" sz="3200" b="1" dirty="0"/>
              <a:t>complete the project by analyzing the issues </a:t>
            </a:r>
            <a:r>
              <a:rPr lang="en-US" sz="3200" dirty="0"/>
              <a:t>that were left by the previous team and the upcoming issues that were foreseen.</a:t>
            </a:r>
          </a:p>
          <a:p>
            <a:pPr marL="971550" lvl="1" indent="-514350">
              <a:buFont typeface="Wingdings" panose="05000000000000000000" pitchFamily="2" charset="2"/>
              <a:buChar char="ü"/>
            </a:pPr>
            <a:endParaRPr lang="en-US" sz="3200" dirty="0"/>
          </a:p>
        </p:txBody>
      </p:sp>
    </p:spTree>
    <p:extLst>
      <p:ext uri="{BB962C8B-B14F-4D97-AF65-F5344CB8AC3E}">
        <p14:creationId xmlns:p14="http://schemas.microsoft.com/office/powerpoint/2010/main" val="2194720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2448834" y="1797785"/>
            <a:ext cx="7294332" cy="2646878"/>
          </a:xfrm>
          <a:prstGeom prst="rect">
            <a:avLst/>
          </a:prstGeom>
          <a:noFill/>
        </p:spPr>
        <p:txBody>
          <a:bodyPr wrap="square" rtlCol="0">
            <a:spAutoFit/>
          </a:bodyPr>
          <a:lstStyle/>
          <a:p>
            <a:pPr algn="ctr"/>
            <a:r>
              <a:rPr lang="en-US" sz="16600" dirty="0"/>
              <a:t>Q &amp; A</a:t>
            </a:r>
            <a:endParaRPr lang="en-US" sz="166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616A2C0-BE24-4959-937E-53A839FAE150}"/>
              </a:ext>
            </a:extLst>
          </p:cNvPr>
          <p:cNvSpPr txBox="1"/>
          <p:nvPr/>
        </p:nvSpPr>
        <p:spPr>
          <a:xfrm>
            <a:off x="8064774" y="2105561"/>
            <a:ext cx="1925046" cy="1015663"/>
          </a:xfrm>
          <a:prstGeom prst="rect">
            <a:avLst/>
          </a:prstGeom>
          <a:noFill/>
        </p:spPr>
        <p:txBody>
          <a:bodyPr wrap="square" rtlCol="0">
            <a:spAutoFit/>
          </a:bodyPr>
          <a:lstStyle/>
          <a:p>
            <a:pPr algn="ctr"/>
            <a:r>
              <a:rPr lang="en-US" sz="6000" dirty="0"/>
              <a:t>*</a:t>
            </a:r>
            <a:endParaRPr lang="en-US" sz="6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A02B394-FAC6-4934-9106-8DDAB07EAE47}"/>
              </a:ext>
            </a:extLst>
          </p:cNvPr>
          <p:cNvSpPr txBox="1"/>
          <p:nvPr/>
        </p:nvSpPr>
        <p:spPr>
          <a:xfrm>
            <a:off x="0" y="0"/>
            <a:ext cx="5018766" cy="369332"/>
          </a:xfrm>
          <a:prstGeom prst="rect">
            <a:avLst/>
          </a:prstGeom>
          <a:noFill/>
        </p:spPr>
        <p:txBody>
          <a:bodyPr wrap="square" rtlCol="0">
            <a:spAutoFit/>
          </a:bodyPr>
          <a:lstStyle/>
          <a:p>
            <a:pPr algn="ctr"/>
            <a:r>
              <a:rPr lang="en-US" dirty="0"/>
              <a:t>* Hah, we won’t question you. We’ll only doubt you.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2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Project Methodology</a:t>
            </a:r>
            <a:r>
              <a:rPr lang="en-US" sz="3600" i="1" dirty="0"/>
              <a:t> (cont.)</a:t>
            </a:r>
            <a:endParaRPr lang="en-US" sz="4400" i="1" dirty="0"/>
          </a:p>
        </p:txBody>
      </p:sp>
      <p:sp>
        <p:nvSpPr>
          <p:cNvPr id="6" name="TextBox 5">
            <a:extLst>
              <a:ext uri="{FF2B5EF4-FFF2-40B4-BE49-F238E27FC236}">
                <a16:creationId xmlns:a16="http://schemas.microsoft.com/office/drawing/2014/main" id="{47593C90-2334-4B63-923D-03290A079205}"/>
              </a:ext>
            </a:extLst>
          </p:cNvPr>
          <p:cNvSpPr txBox="1"/>
          <p:nvPr/>
        </p:nvSpPr>
        <p:spPr>
          <a:xfrm>
            <a:off x="0" y="969549"/>
            <a:ext cx="5685188" cy="1401409"/>
          </a:xfrm>
          <a:prstGeom prst="rect">
            <a:avLst/>
          </a:prstGeom>
          <a:noFill/>
        </p:spPr>
        <p:txBody>
          <a:bodyPr wrap="square" rtlCol="0">
            <a:spAutoFit/>
          </a:bodyPr>
          <a:lstStyle/>
          <a:p>
            <a:pPr lvl="1">
              <a:lnSpc>
                <a:spcPct val="150000"/>
              </a:lnSpc>
            </a:pPr>
            <a:r>
              <a:rPr lang="en-US" sz="3200" i="1" u="sng" dirty="0"/>
              <a:t>HOW?</a:t>
            </a:r>
          </a:p>
          <a:p>
            <a:pPr marL="914400" lvl="1" indent="-457200">
              <a:lnSpc>
                <a:spcPct val="150000"/>
              </a:lnSpc>
              <a:buFont typeface="Wingdings" panose="05000000000000000000" pitchFamily="2" charset="2"/>
              <a:buChar char="ü"/>
            </a:pPr>
            <a:r>
              <a:rPr lang="en-US" sz="2800" i="1" dirty="0" err="1"/>
              <a:t>SpiraTeam</a:t>
            </a:r>
            <a:endParaRPr lang="en-US" sz="2800" i="1" dirty="0"/>
          </a:p>
        </p:txBody>
      </p:sp>
      <p:pic>
        <p:nvPicPr>
          <p:cNvPr id="9" name="Picture 8">
            <a:extLst>
              <a:ext uri="{FF2B5EF4-FFF2-40B4-BE49-F238E27FC236}">
                <a16:creationId xmlns:a16="http://schemas.microsoft.com/office/drawing/2014/main" id="{217060D9-9D3E-4B9A-9831-307353092B3D}"/>
              </a:ext>
            </a:extLst>
          </p:cNvPr>
          <p:cNvPicPr>
            <a:picLocks noChangeAspect="1"/>
          </p:cNvPicPr>
          <p:nvPr/>
        </p:nvPicPr>
        <p:blipFill rotWithShape="1">
          <a:blip r:embed="rId2"/>
          <a:srcRect l="18867" t="1435" r="9179" b="21652"/>
          <a:stretch/>
        </p:blipFill>
        <p:spPr>
          <a:xfrm>
            <a:off x="3492637" y="1058172"/>
            <a:ext cx="8037375" cy="4830279"/>
          </a:xfrm>
          <a:prstGeom prst="rect">
            <a:avLst/>
          </a:prstGeom>
          <a:ln w="38100">
            <a:solidFill>
              <a:schemeClr val="tx1"/>
            </a:solidFill>
          </a:ln>
        </p:spPr>
      </p:pic>
    </p:spTree>
    <p:extLst>
      <p:ext uri="{BB962C8B-B14F-4D97-AF65-F5344CB8AC3E}">
        <p14:creationId xmlns:p14="http://schemas.microsoft.com/office/powerpoint/2010/main" val="426273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414127" y="1254227"/>
            <a:ext cx="6288491" cy="707886"/>
          </a:xfrm>
          <a:prstGeom prst="rect">
            <a:avLst/>
          </a:prstGeom>
          <a:noFill/>
        </p:spPr>
        <p:txBody>
          <a:bodyPr wrap="square" rtlCol="0">
            <a:spAutoFit/>
          </a:bodyPr>
          <a:lstStyle/>
          <a:p>
            <a:r>
              <a:rPr lang="en-US" sz="4000" u="sng" dirty="0"/>
              <a:t>Project Management Process</a:t>
            </a:r>
          </a:p>
        </p:txBody>
      </p:sp>
      <p:sp>
        <p:nvSpPr>
          <p:cNvPr id="3" name="TextBox 2">
            <a:extLst>
              <a:ext uri="{FF2B5EF4-FFF2-40B4-BE49-F238E27FC236}">
                <a16:creationId xmlns:a16="http://schemas.microsoft.com/office/drawing/2014/main" id="{37E7C5E1-8744-44D3-A120-FFB9FB00DEA1}"/>
              </a:ext>
            </a:extLst>
          </p:cNvPr>
          <p:cNvSpPr txBox="1"/>
          <p:nvPr/>
        </p:nvSpPr>
        <p:spPr>
          <a:xfrm>
            <a:off x="414127" y="2023668"/>
            <a:ext cx="5777951" cy="2554545"/>
          </a:xfrm>
          <a:prstGeom prst="rect">
            <a:avLst/>
          </a:prstGeom>
          <a:noFill/>
        </p:spPr>
        <p:txBody>
          <a:bodyPr wrap="square" rtlCol="0">
            <a:spAutoFit/>
          </a:bodyPr>
          <a:lstStyle/>
          <a:p>
            <a:pPr marL="514350" indent="-514350">
              <a:buFont typeface="Arial" panose="020B0604020202020204" pitchFamily="34" charset="0"/>
              <a:buChar char="•"/>
            </a:pPr>
            <a:r>
              <a:rPr lang="en-US" sz="3200" b="1" dirty="0"/>
              <a:t>Initiating</a:t>
            </a:r>
          </a:p>
          <a:p>
            <a:pPr marL="514350" indent="-514350">
              <a:buFont typeface="Arial" panose="020B0604020202020204" pitchFamily="34" charset="0"/>
              <a:buChar char="•"/>
            </a:pPr>
            <a:r>
              <a:rPr lang="en-US" sz="3200" dirty="0"/>
              <a:t>Planning</a:t>
            </a:r>
          </a:p>
          <a:p>
            <a:pPr marL="514350" indent="-514350">
              <a:buFont typeface="Arial" panose="020B0604020202020204" pitchFamily="34" charset="0"/>
              <a:buChar char="•"/>
            </a:pPr>
            <a:r>
              <a:rPr lang="en-US" sz="3200" b="1" dirty="0"/>
              <a:t>Executing</a:t>
            </a:r>
          </a:p>
          <a:p>
            <a:pPr marL="514350" indent="-514350">
              <a:buFont typeface="Arial" panose="020B0604020202020204" pitchFamily="34" charset="0"/>
              <a:buChar char="•"/>
            </a:pPr>
            <a:r>
              <a:rPr lang="en-US" sz="3200" dirty="0"/>
              <a:t>Monitoring &amp; Controlling</a:t>
            </a:r>
          </a:p>
          <a:p>
            <a:pPr marL="514350" indent="-514350">
              <a:buFont typeface="Arial" panose="020B0604020202020204" pitchFamily="34" charset="0"/>
              <a:buChar char="•"/>
            </a:pPr>
            <a:r>
              <a:rPr lang="en-US" sz="3200" b="1" dirty="0"/>
              <a:t>Closing</a:t>
            </a:r>
            <a:endParaRPr lang="en-US" sz="3200" dirty="0"/>
          </a:p>
        </p:txBody>
      </p:sp>
      <p:sp>
        <p:nvSpPr>
          <p:cNvPr id="4" name="TextBox 3">
            <a:extLst>
              <a:ext uri="{FF2B5EF4-FFF2-40B4-BE49-F238E27FC236}">
                <a16:creationId xmlns:a16="http://schemas.microsoft.com/office/drawing/2014/main" id="{83ED7D5F-01D1-47B3-97A3-63B9EB1F4777}"/>
              </a:ext>
            </a:extLst>
          </p:cNvPr>
          <p:cNvSpPr txBox="1"/>
          <p:nvPr/>
        </p:nvSpPr>
        <p:spPr>
          <a:xfrm>
            <a:off x="7245625" y="1254227"/>
            <a:ext cx="4695910" cy="707886"/>
          </a:xfrm>
          <a:prstGeom prst="rect">
            <a:avLst/>
          </a:prstGeom>
          <a:noFill/>
        </p:spPr>
        <p:txBody>
          <a:bodyPr wrap="square" rtlCol="0">
            <a:spAutoFit/>
          </a:bodyPr>
          <a:lstStyle/>
          <a:p>
            <a:r>
              <a:rPr lang="en-US" sz="4000" u="sng" dirty="0"/>
              <a:t>Knowledge Area(s)</a:t>
            </a:r>
          </a:p>
        </p:txBody>
      </p:sp>
      <p:sp>
        <p:nvSpPr>
          <p:cNvPr id="5" name="TextBox 4">
            <a:extLst>
              <a:ext uri="{FF2B5EF4-FFF2-40B4-BE49-F238E27FC236}">
                <a16:creationId xmlns:a16="http://schemas.microsoft.com/office/drawing/2014/main" id="{A2435393-9960-4E29-BBAC-ED0C89780656}"/>
              </a:ext>
            </a:extLst>
          </p:cNvPr>
          <p:cNvSpPr txBox="1"/>
          <p:nvPr/>
        </p:nvSpPr>
        <p:spPr>
          <a:xfrm>
            <a:off x="7345680" y="1962113"/>
            <a:ext cx="4495801" cy="3970318"/>
          </a:xfrm>
          <a:prstGeom prst="rect">
            <a:avLst/>
          </a:prstGeom>
          <a:noFill/>
        </p:spPr>
        <p:txBody>
          <a:bodyPr wrap="square" rtlCol="0">
            <a:spAutoFit/>
          </a:bodyPr>
          <a:lstStyle/>
          <a:p>
            <a:pPr marL="514350" indent="-514350">
              <a:buFont typeface="Arial" panose="020B0604020202020204" pitchFamily="34" charset="0"/>
              <a:buChar char="•"/>
            </a:pPr>
            <a:r>
              <a:rPr lang="en-US" sz="2800" dirty="0"/>
              <a:t>Integration</a:t>
            </a:r>
          </a:p>
          <a:p>
            <a:pPr marL="514350" indent="-514350">
              <a:buFont typeface="Arial" panose="020B0604020202020204" pitchFamily="34" charset="0"/>
              <a:buChar char="•"/>
            </a:pPr>
            <a:r>
              <a:rPr lang="en-US" sz="2800" dirty="0"/>
              <a:t>Scope</a:t>
            </a:r>
          </a:p>
          <a:p>
            <a:pPr marL="514350" indent="-514350">
              <a:buFont typeface="Arial" panose="020B0604020202020204" pitchFamily="34" charset="0"/>
              <a:buChar char="•"/>
            </a:pPr>
            <a:r>
              <a:rPr lang="en-US" sz="2800" dirty="0"/>
              <a:t>Time</a:t>
            </a:r>
          </a:p>
          <a:p>
            <a:pPr marL="514350" indent="-514350">
              <a:buFont typeface="Arial" panose="020B0604020202020204" pitchFamily="34" charset="0"/>
              <a:buChar char="•"/>
            </a:pPr>
            <a:r>
              <a:rPr lang="en-US" sz="2800" dirty="0"/>
              <a:t>Cost</a:t>
            </a:r>
          </a:p>
          <a:p>
            <a:pPr marL="514350" indent="-514350">
              <a:buFont typeface="Arial" panose="020B0604020202020204" pitchFamily="34" charset="0"/>
              <a:buChar char="•"/>
            </a:pPr>
            <a:r>
              <a:rPr lang="en-US" sz="2800" dirty="0"/>
              <a:t>Quality</a:t>
            </a:r>
          </a:p>
          <a:p>
            <a:pPr marL="514350" indent="-514350">
              <a:buFont typeface="Arial" panose="020B0604020202020204" pitchFamily="34" charset="0"/>
              <a:buChar char="•"/>
            </a:pPr>
            <a:r>
              <a:rPr lang="en-US" sz="2800" b="1" dirty="0"/>
              <a:t>Human Resource</a:t>
            </a:r>
          </a:p>
          <a:p>
            <a:pPr marL="514350" indent="-514350">
              <a:buFont typeface="Arial" panose="020B0604020202020204" pitchFamily="34" charset="0"/>
              <a:buChar char="•"/>
            </a:pPr>
            <a:r>
              <a:rPr lang="en-US" sz="2800" b="1" dirty="0"/>
              <a:t>Communication</a:t>
            </a:r>
          </a:p>
          <a:p>
            <a:pPr marL="514350" indent="-514350">
              <a:buFont typeface="Arial" panose="020B0604020202020204" pitchFamily="34" charset="0"/>
              <a:buChar char="•"/>
            </a:pPr>
            <a:r>
              <a:rPr lang="en-US" sz="2800" b="1" dirty="0"/>
              <a:t>Risk</a:t>
            </a:r>
          </a:p>
          <a:p>
            <a:pPr marL="514350" indent="-514350">
              <a:buFont typeface="Arial" panose="020B0604020202020204" pitchFamily="34" charset="0"/>
              <a:buChar char="•"/>
            </a:pPr>
            <a:r>
              <a:rPr lang="en-US" sz="2800" b="1" dirty="0"/>
              <a:t>Procurement</a:t>
            </a:r>
          </a:p>
        </p:txBody>
      </p:sp>
      <p:cxnSp>
        <p:nvCxnSpPr>
          <p:cNvPr id="7" name="Straight Connector 6">
            <a:extLst>
              <a:ext uri="{FF2B5EF4-FFF2-40B4-BE49-F238E27FC236}">
                <a16:creationId xmlns:a16="http://schemas.microsoft.com/office/drawing/2014/main" id="{F74EEEF4-9E59-4F0C-BA59-FDFBBCA39CAC}"/>
              </a:ext>
            </a:extLst>
          </p:cNvPr>
          <p:cNvCxnSpPr>
            <a:cxnSpLocks/>
          </p:cNvCxnSpPr>
          <p:nvPr/>
        </p:nvCxnSpPr>
        <p:spPr>
          <a:xfrm>
            <a:off x="6835140" y="998158"/>
            <a:ext cx="0" cy="4770541"/>
          </a:xfrm>
          <a:prstGeom prst="line">
            <a:avLst/>
          </a:prstGeom>
          <a:ln w="571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3FCE5E1-F925-4692-8D44-A0652805E627}"/>
              </a:ext>
            </a:extLst>
          </p:cNvPr>
          <p:cNvCxnSpPr>
            <a:cxnSpLocks/>
          </p:cNvCxnSpPr>
          <p:nvPr/>
        </p:nvCxnSpPr>
        <p:spPr>
          <a:xfrm flipH="1">
            <a:off x="3303102" y="994243"/>
            <a:ext cx="6290478" cy="0"/>
          </a:xfrm>
          <a:prstGeom prst="line">
            <a:avLst/>
          </a:prstGeom>
          <a:ln w="5715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5EC9C391-7E65-4C30-83CC-47E7728A9D0D}"/>
              </a:ext>
            </a:extLst>
          </p:cNvPr>
          <p:cNvSpPr txBox="1"/>
          <p:nvPr/>
        </p:nvSpPr>
        <p:spPr>
          <a:xfrm>
            <a:off x="3678472" y="378690"/>
            <a:ext cx="5770329" cy="584775"/>
          </a:xfrm>
          <a:prstGeom prst="rect">
            <a:avLst/>
          </a:prstGeom>
          <a:noFill/>
        </p:spPr>
        <p:txBody>
          <a:bodyPr wrap="square" rtlCol="0">
            <a:spAutoFit/>
          </a:bodyPr>
          <a:lstStyle/>
          <a:p>
            <a:pPr algn="ctr"/>
            <a:r>
              <a:rPr lang="en-US" sz="3200" i="1" dirty="0"/>
              <a:t>(Areas Covered in this presentation)</a:t>
            </a:r>
          </a:p>
        </p:txBody>
      </p:sp>
    </p:spTree>
    <p:extLst>
      <p:ext uri="{BB962C8B-B14F-4D97-AF65-F5344CB8AC3E}">
        <p14:creationId xmlns:p14="http://schemas.microsoft.com/office/powerpoint/2010/main" val="831684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Expected ‘Finish Date’ &amp; ‘Budget Cost’</a:t>
            </a:r>
          </a:p>
        </p:txBody>
      </p:sp>
      <p:graphicFrame>
        <p:nvGraphicFramePr>
          <p:cNvPr id="4" name="Table 3">
            <a:extLst>
              <a:ext uri="{FF2B5EF4-FFF2-40B4-BE49-F238E27FC236}">
                <a16:creationId xmlns:a16="http://schemas.microsoft.com/office/drawing/2014/main" id="{80A13B6A-E3D5-44F5-A3FA-367E52453959}"/>
              </a:ext>
            </a:extLst>
          </p:cNvPr>
          <p:cNvGraphicFramePr>
            <a:graphicFrameLocks noGrp="1"/>
          </p:cNvGraphicFramePr>
          <p:nvPr>
            <p:extLst>
              <p:ext uri="{D42A27DB-BD31-4B8C-83A1-F6EECF244321}">
                <p14:modId xmlns:p14="http://schemas.microsoft.com/office/powerpoint/2010/main" val="362525479"/>
              </p:ext>
            </p:extLst>
          </p:nvPr>
        </p:nvGraphicFramePr>
        <p:xfrm>
          <a:off x="6904382" y="2777621"/>
          <a:ext cx="4439478" cy="2867808"/>
        </p:xfrm>
        <a:graphic>
          <a:graphicData uri="http://schemas.openxmlformats.org/drawingml/2006/table">
            <a:tbl>
              <a:tblPr firstRow="1" firstCol="1" bandRow="1"/>
              <a:tblGrid>
                <a:gridCol w="2975340">
                  <a:extLst>
                    <a:ext uri="{9D8B030D-6E8A-4147-A177-3AD203B41FA5}">
                      <a16:colId xmlns:a16="http://schemas.microsoft.com/office/drawing/2014/main" val="1464518943"/>
                    </a:ext>
                  </a:extLst>
                </a:gridCol>
                <a:gridCol w="1464138">
                  <a:extLst>
                    <a:ext uri="{9D8B030D-6E8A-4147-A177-3AD203B41FA5}">
                      <a16:colId xmlns:a16="http://schemas.microsoft.com/office/drawing/2014/main" val="962756833"/>
                    </a:ext>
                  </a:extLst>
                </a:gridCol>
              </a:tblGrid>
              <a:tr h="477968">
                <a:tc>
                  <a:txBody>
                    <a:bodyPr/>
                    <a:lstStyle/>
                    <a:p>
                      <a:pPr marL="0" marR="0" algn="just">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ESTIMATED BUDGET</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$280,000.00</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90571421"/>
                  </a:ext>
                </a:extLst>
              </a:tr>
              <a:tr h="477968">
                <a:tc>
                  <a:txBody>
                    <a:bodyPr/>
                    <a:lstStyle/>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Hardware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rPr>
                        <a:t>$50,000.00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2011014"/>
                  </a:ext>
                </a:extLst>
              </a:tr>
              <a:tr h="477968">
                <a:tc>
                  <a:txBody>
                    <a:bodyPr/>
                    <a:lstStyle/>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Development Software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rPr>
                        <a:t>$80,000.00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1438306"/>
                  </a:ext>
                </a:extLst>
              </a:tr>
              <a:tr h="477968">
                <a:tc>
                  <a:txBody>
                    <a:bodyPr/>
                    <a:lstStyle/>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Manpower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$100,000.00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9301474"/>
                  </a:ext>
                </a:extLst>
              </a:tr>
              <a:tr h="477968">
                <a:tc>
                  <a:txBody>
                    <a:bodyPr/>
                    <a:lstStyle/>
                    <a:p>
                      <a:pPr marL="0" marR="0" algn="just">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RESERVE</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$50,000.00</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5624180"/>
                  </a:ext>
                </a:extLst>
              </a:tr>
              <a:tr h="477968">
                <a:tc>
                  <a:txBody>
                    <a:bodyPr/>
                    <a:lstStyle/>
                    <a:p>
                      <a:pPr marL="0" marR="0" algn="just">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rPr>
                        <a:t>Estimated Cost</a:t>
                      </a:r>
                      <a:endParaRPr lang="en-US" sz="20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r">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rPr>
                        <a:t>$230,000.00</a:t>
                      </a:r>
                      <a:endParaRPr lang="en-US" sz="20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459239803"/>
                  </a:ext>
                </a:extLst>
              </a:tr>
            </a:tbl>
          </a:graphicData>
        </a:graphic>
      </p:graphicFrame>
      <p:graphicFrame>
        <p:nvGraphicFramePr>
          <p:cNvPr id="5" name="Table 4">
            <a:extLst>
              <a:ext uri="{FF2B5EF4-FFF2-40B4-BE49-F238E27FC236}">
                <a16:creationId xmlns:a16="http://schemas.microsoft.com/office/drawing/2014/main" id="{6677CB36-077E-4374-999D-FAA76F31673B}"/>
              </a:ext>
            </a:extLst>
          </p:cNvPr>
          <p:cNvGraphicFramePr>
            <a:graphicFrameLocks noGrp="1"/>
          </p:cNvGraphicFramePr>
          <p:nvPr>
            <p:extLst>
              <p:ext uri="{D42A27DB-BD31-4B8C-83A1-F6EECF244321}">
                <p14:modId xmlns:p14="http://schemas.microsoft.com/office/powerpoint/2010/main" val="1671895856"/>
              </p:ext>
            </p:extLst>
          </p:nvPr>
        </p:nvGraphicFramePr>
        <p:xfrm>
          <a:off x="702366" y="1416999"/>
          <a:ext cx="5287620" cy="4572000"/>
        </p:xfrm>
        <a:graphic>
          <a:graphicData uri="http://schemas.openxmlformats.org/drawingml/2006/table">
            <a:tbl>
              <a:tblPr firstRow="1" firstCol="1" bandRow="1"/>
              <a:tblGrid>
                <a:gridCol w="3894487">
                  <a:extLst>
                    <a:ext uri="{9D8B030D-6E8A-4147-A177-3AD203B41FA5}">
                      <a16:colId xmlns:a16="http://schemas.microsoft.com/office/drawing/2014/main" val="1176182985"/>
                    </a:ext>
                  </a:extLst>
                </a:gridCol>
                <a:gridCol w="1393133">
                  <a:extLst>
                    <a:ext uri="{9D8B030D-6E8A-4147-A177-3AD203B41FA5}">
                      <a16:colId xmlns:a16="http://schemas.microsoft.com/office/drawing/2014/main" val="364404877"/>
                    </a:ext>
                  </a:extLst>
                </a:gridCol>
              </a:tblGrid>
              <a:tr h="422843">
                <a:tc>
                  <a:txBody>
                    <a:bodyPr/>
                    <a:lstStyle/>
                    <a:p>
                      <a:pPr marL="0" marR="0" algn="ct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MILESTONES</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DATE</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452194426"/>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Start Project</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11/6/2018</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4755941"/>
                  </a:ext>
                </a:extLst>
              </a:tr>
              <a:tr h="422843">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Receive Project Approval</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19/6/2018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6067082"/>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Planning Phase</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13/7/2018</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7117634"/>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ISCMP Requirements</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24/7/2018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8940697"/>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ISCMP Development</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20/9/2018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6852054"/>
                  </a:ext>
                </a:extLst>
              </a:tr>
              <a:tr h="422843">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Testing</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9/10/2018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3571086"/>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ISCMP Installation</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15/10/2018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0182477"/>
                  </a:ext>
                </a:extLst>
              </a:tr>
              <a:tr h="422843">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Functional ICSMP</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22/10/2018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5915560"/>
                  </a:ext>
                </a:extLst>
              </a:tr>
              <a:tr h="422843">
                <a:tc>
                  <a:txBody>
                    <a:bodyPr/>
                    <a:lstStyle/>
                    <a:p>
                      <a:pPr marL="0" marR="0" algn="ctr">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Project End</a:t>
                      </a:r>
                      <a:endParaRPr lang="en-US" sz="2000" b="1"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30/10/2018</a:t>
                      </a:r>
                      <a:endParaRPr lang="en-US" sz="2000" b="1"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176424966"/>
                  </a:ext>
                </a:extLst>
              </a:tr>
            </a:tbl>
          </a:graphicData>
        </a:graphic>
      </p:graphicFrame>
      <p:cxnSp>
        <p:nvCxnSpPr>
          <p:cNvPr id="6" name="Straight Arrow Connector 5">
            <a:extLst>
              <a:ext uri="{FF2B5EF4-FFF2-40B4-BE49-F238E27FC236}">
                <a16:creationId xmlns:a16="http://schemas.microsoft.com/office/drawing/2014/main" id="{E7C396AF-00F2-4B28-BF94-85A536705714}"/>
              </a:ext>
            </a:extLst>
          </p:cNvPr>
          <p:cNvCxnSpPr>
            <a:cxnSpLocks/>
            <a:endCxn id="5" idx="0"/>
          </p:cNvCxnSpPr>
          <p:nvPr/>
        </p:nvCxnSpPr>
        <p:spPr>
          <a:xfrm flipH="1">
            <a:off x="3346176" y="969549"/>
            <a:ext cx="430694" cy="4474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202940-FD79-46C5-8BC6-49782230946B}"/>
              </a:ext>
            </a:extLst>
          </p:cNvPr>
          <p:cNvCxnSpPr>
            <a:cxnSpLocks/>
            <a:endCxn id="4" idx="0"/>
          </p:cNvCxnSpPr>
          <p:nvPr/>
        </p:nvCxnSpPr>
        <p:spPr>
          <a:xfrm>
            <a:off x="7421218" y="969549"/>
            <a:ext cx="1702903" cy="18080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71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Work Breakdown Structure (WBS)</a:t>
            </a:r>
          </a:p>
        </p:txBody>
      </p:sp>
      <p:pic>
        <p:nvPicPr>
          <p:cNvPr id="15" name="Picture 14">
            <a:extLst>
              <a:ext uri="{FF2B5EF4-FFF2-40B4-BE49-F238E27FC236}">
                <a16:creationId xmlns:a16="http://schemas.microsoft.com/office/drawing/2014/main" id="{92F670CE-6A67-4512-95B0-75755B879FE5}"/>
              </a:ext>
            </a:extLst>
          </p:cNvPr>
          <p:cNvPicPr>
            <a:picLocks noChangeAspect="1"/>
          </p:cNvPicPr>
          <p:nvPr/>
        </p:nvPicPr>
        <p:blipFill rotWithShape="1">
          <a:blip r:embed="rId2"/>
          <a:srcRect l="-69" t="247" r="1419" b="82273"/>
          <a:stretch/>
        </p:blipFill>
        <p:spPr>
          <a:xfrm>
            <a:off x="1043046" y="1831793"/>
            <a:ext cx="3720352" cy="3194413"/>
          </a:xfrm>
          <a:prstGeom prst="rect">
            <a:avLst/>
          </a:prstGeom>
        </p:spPr>
      </p:pic>
      <p:pic>
        <p:nvPicPr>
          <p:cNvPr id="14" name="Picture 13">
            <a:extLst>
              <a:ext uri="{FF2B5EF4-FFF2-40B4-BE49-F238E27FC236}">
                <a16:creationId xmlns:a16="http://schemas.microsoft.com/office/drawing/2014/main" id="{4A07AF4E-1FEB-4C0C-B896-AD1A4D403DD3}"/>
              </a:ext>
            </a:extLst>
          </p:cNvPr>
          <p:cNvPicPr>
            <a:picLocks noChangeAspect="1"/>
          </p:cNvPicPr>
          <p:nvPr/>
        </p:nvPicPr>
        <p:blipFill rotWithShape="1">
          <a:blip r:embed="rId2"/>
          <a:srcRect l="-70" t="17833" r="7726" b="51731"/>
          <a:stretch/>
        </p:blipFill>
        <p:spPr>
          <a:xfrm>
            <a:off x="6891575" y="1096012"/>
            <a:ext cx="3482501" cy="5561880"/>
          </a:xfrm>
          <a:prstGeom prst="rect">
            <a:avLst/>
          </a:prstGeom>
        </p:spPr>
      </p:pic>
      <p:sp>
        <p:nvSpPr>
          <p:cNvPr id="7" name="Rectangle 6">
            <a:extLst>
              <a:ext uri="{FF2B5EF4-FFF2-40B4-BE49-F238E27FC236}">
                <a16:creationId xmlns:a16="http://schemas.microsoft.com/office/drawing/2014/main" id="{8BF55F4C-FED4-41F3-ACAA-B4221A10684B}"/>
              </a:ext>
            </a:extLst>
          </p:cNvPr>
          <p:cNvSpPr/>
          <p:nvPr/>
        </p:nvSpPr>
        <p:spPr>
          <a:xfrm>
            <a:off x="9729783" y="3001011"/>
            <a:ext cx="2049338" cy="763314"/>
          </a:xfrm>
          <a:prstGeom prst="rect">
            <a:avLst/>
          </a:prstGeom>
          <a:solidFill>
            <a:srgbClr val="FF99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Planning</a:t>
            </a:r>
            <a:endParaRPr lang="en-US" sz="3200" dirty="0">
              <a:solidFill>
                <a:schemeClr val="tx1"/>
              </a:solidFill>
            </a:endParaRPr>
          </a:p>
        </p:txBody>
      </p:sp>
      <p:sp>
        <p:nvSpPr>
          <p:cNvPr id="8" name="Rectangle 7">
            <a:extLst>
              <a:ext uri="{FF2B5EF4-FFF2-40B4-BE49-F238E27FC236}">
                <a16:creationId xmlns:a16="http://schemas.microsoft.com/office/drawing/2014/main" id="{B183DE15-38F5-4A8A-B7DC-D87830984E20}"/>
              </a:ext>
            </a:extLst>
          </p:cNvPr>
          <p:cNvSpPr/>
          <p:nvPr/>
        </p:nvSpPr>
        <p:spPr>
          <a:xfrm>
            <a:off x="3613726" y="2701312"/>
            <a:ext cx="2299343" cy="763315"/>
          </a:xfrm>
          <a:prstGeom prst="rect">
            <a:avLst/>
          </a:prstGeom>
          <a:solidFill>
            <a:srgbClr val="00B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Initiating</a:t>
            </a:r>
            <a:endParaRPr lang="en-US" sz="3200" dirty="0">
              <a:solidFill>
                <a:schemeClr val="tx1"/>
              </a:solidFill>
            </a:endParaRPr>
          </a:p>
        </p:txBody>
      </p:sp>
    </p:spTree>
    <p:extLst>
      <p:ext uri="{BB962C8B-B14F-4D97-AF65-F5344CB8AC3E}">
        <p14:creationId xmlns:p14="http://schemas.microsoft.com/office/powerpoint/2010/main" val="401406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Work Breakdown Structure (WBS)</a:t>
            </a:r>
          </a:p>
        </p:txBody>
      </p:sp>
      <p:pic>
        <p:nvPicPr>
          <p:cNvPr id="13" name="Picture 12">
            <a:extLst>
              <a:ext uri="{FF2B5EF4-FFF2-40B4-BE49-F238E27FC236}">
                <a16:creationId xmlns:a16="http://schemas.microsoft.com/office/drawing/2014/main" id="{8768517F-9875-4CCE-A36C-20FE60A43FE2}"/>
              </a:ext>
            </a:extLst>
          </p:cNvPr>
          <p:cNvPicPr>
            <a:picLocks noChangeAspect="1"/>
          </p:cNvPicPr>
          <p:nvPr/>
        </p:nvPicPr>
        <p:blipFill rotWithShape="1">
          <a:blip r:embed="rId2"/>
          <a:srcRect t="48396" r="8544" b="22219"/>
          <a:stretch/>
        </p:blipFill>
        <p:spPr>
          <a:xfrm>
            <a:off x="576462" y="1085675"/>
            <a:ext cx="3449052" cy="5369749"/>
          </a:xfrm>
          <a:prstGeom prst="rect">
            <a:avLst/>
          </a:prstGeom>
        </p:spPr>
      </p:pic>
      <p:pic>
        <p:nvPicPr>
          <p:cNvPr id="11" name="Picture 10">
            <a:extLst>
              <a:ext uri="{FF2B5EF4-FFF2-40B4-BE49-F238E27FC236}">
                <a16:creationId xmlns:a16="http://schemas.microsoft.com/office/drawing/2014/main" id="{A0A3242B-1DEF-467C-940E-680BAA3EBC02}"/>
              </a:ext>
            </a:extLst>
          </p:cNvPr>
          <p:cNvPicPr>
            <a:picLocks noChangeAspect="1"/>
          </p:cNvPicPr>
          <p:nvPr/>
        </p:nvPicPr>
        <p:blipFill rotWithShape="1">
          <a:blip r:embed="rId2"/>
          <a:srcRect t="77656" r="18009" b="12441"/>
          <a:stretch/>
        </p:blipFill>
        <p:spPr>
          <a:xfrm>
            <a:off x="5856576" y="1472686"/>
            <a:ext cx="3207976" cy="1877308"/>
          </a:xfrm>
          <a:prstGeom prst="rect">
            <a:avLst/>
          </a:prstGeom>
        </p:spPr>
      </p:pic>
      <p:sp>
        <p:nvSpPr>
          <p:cNvPr id="17" name="Rectangle 16">
            <a:extLst>
              <a:ext uri="{FF2B5EF4-FFF2-40B4-BE49-F238E27FC236}">
                <a16:creationId xmlns:a16="http://schemas.microsoft.com/office/drawing/2014/main" id="{98F37CE4-CFDE-4576-8DCE-AD6D129D067F}"/>
              </a:ext>
            </a:extLst>
          </p:cNvPr>
          <p:cNvSpPr/>
          <p:nvPr/>
        </p:nvSpPr>
        <p:spPr>
          <a:xfrm>
            <a:off x="2645255" y="2634196"/>
            <a:ext cx="2574985" cy="645159"/>
          </a:xfrm>
          <a:prstGeom prst="rect">
            <a:avLst/>
          </a:prstGeom>
          <a:solidFill>
            <a:srgbClr val="00B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Execution</a:t>
            </a:r>
            <a:endParaRPr lang="en-US" sz="3200" dirty="0">
              <a:solidFill>
                <a:schemeClr val="tx1"/>
              </a:solidFill>
            </a:endParaRPr>
          </a:p>
        </p:txBody>
      </p:sp>
      <p:sp>
        <p:nvSpPr>
          <p:cNvPr id="18" name="Rectangle 17">
            <a:extLst>
              <a:ext uri="{FF2B5EF4-FFF2-40B4-BE49-F238E27FC236}">
                <a16:creationId xmlns:a16="http://schemas.microsoft.com/office/drawing/2014/main" id="{B2FA39A8-88B5-45B4-867C-6479E0271BDD}"/>
              </a:ext>
            </a:extLst>
          </p:cNvPr>
          <p:cNvSpPr/>
          <p:nvPr/>
        </p:nvSpPr>
        <p:spPr>
          <a:xfrm>
            <a:off x="8369841" y="1749785"/>
            <a:ext cx="2884515" cy="1206991"/>
          </a:xfrm>
          <a:prstGeom prst="rect">
            <a:avLst/>
          </a:prstGeom>
          <a:solidFill>
            <a:srgbClr val="0070C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Monitoring &amp; Controlling</a:t>
            </a:r>
            <a:endParaRPr lang="en-US" sz="2400" dirty="0">
              <a:solidFill>
                <a:schemeClr val="tx1"/>
              </a:solidFill>
            </a:endParaRPr>
          </a:p>
        </p:txBody>
      </p:sp>
      <p:pic>
        <p:nvPicPr>
          <p:cNvPr id="19" name="Picture 18">
            <a:extLst>
              <a:ext uri="{FF2B5EF4-FFF2-40B4-BE49-F238E27FC236}">
                <a16:creationId xmlns:a16="http://schemas.microsoft.com/office/drawing/2014/main" id="{BC1BF759-5EBF-441A-836E-2DCF1E51559A}"/>
              </a:ext>
            </a:extLst>
          </p:cNvPr>
          <p:cNvPicPr>
            <a:picLocks noChangeAspect="1"/>
          </p:cNvPicPr>
          <p:nvPr/>
        </p:nvPicPr>
        <p:blipFill rotWithShape="1">
          <a:blip r:embed="rId2"/>
          <a:srcRect t="87451" r="18009" b="531"/>
          <a:stretch/>
        </p:blipFill>
        <p:spPr>
          <a:xfrm>
            <a:off x="7253377" y="3770549"/>
            <a:ext cx="3207976" cy="2278244"/>
          </a:xfrm>
          <a:prstGeom prst="rect">
            <a:avLst/>
          </a:prstGeom>
        </p:spPr>
      </p:pic>
      <p:sp>
        <p:nvSpPr>
          <p:cNvPr id="20" name="Rectangle 19">
            <a:extLst>
              <a:ext uri="{FF2B5EF4-FFF2-40B4-BE49-F238E27FC236}">
                <a16:creationId xmlns:a16="http://schemas.microsoft.com/office/drawing/2014/main" id="{87D85CAB-1877-4EB0-8EA2-AD4C6BE63A74}"/>
              </a:ext>
            </a:extLst>
          </p:cNvPr>
          <p:cNvSpPr/>
          <p:nvPr/>
        </p:nvSpPr>
        <p:spPr>
          <a:xfrm>
            <a:off x="9757381" y="3941287"/>
            <a:ext cx="1984677" cy="763314"/>
          </a:xfrm>
          <a:prstGeom prst="rect">
            <a:avLst/>
          </a:prstGeom>
          <a:solidFill>
            <a:srgbClr val="FF00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Closing</a:t>
            </a:r>
            <a:endParaRPr lang="en-US" sz="3200" dirty="0">
              <a:solidFill>
                <a:schemeClr val="tx1"/>
              </a:solidFill>
            </a:endParaRPr>
          </a:p>
        </p:txBody>
      </p:sp>
    </p:spTree>
    <p:extLst>
      <p:ext uri="{BB962C8B-B14F-4D97-AF65-F5344CB8AC3E}">
        <p14:creationId xmlns:p14="http://schemas.microsoft.com/office/powerpoint/2010/main" val="333478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E903B5-3011-40E4-B233-6FB0F53397A2}"/>
              </a:ext>
            </a:extLst>
          </p:cNvPr>
          <p:cNvSpPr/>
          <p:nvPr/>
        </p:nvSpPr>
        <p:spPr>
          <a:xfrm>
            <a:off x="318048" y="1771784"/>
            <a:ext cx="10870652" cy="1428616"/>
          </a:xfrm>
          <a:prstGeom prst="rect">
            <a:avLst/>
          </a:prstGeom>
          <a:solidFill>
            <a:srgbClr val="0070C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 name="Rectangle 7">
            <a:extLst>
              <a:ext uri="{FF2B5EF4-FFF2-40B4-BE49-F238E27FC236}">
                <a16:creationId xmlns:a16="http://schemas.microsoft.com/office/drawing/2014/main" id="{AE0B7A62-F693-4363-82F1-BF9F5A43A482}"/>
              </a:ext>
            </a:extLst>
          </p:cNvPr>
          <p:cNvSpPr/>
          <p:nvPr/>
        </p:nvSpPr>
        <p:spPr>
          <a:xfrm>
            <a:off x="318048" y="3762778"/>
            <a:ext cx="10870652" cy="1202922"/>
          </a:xfrm>
          <a:prstGeom prst="rect">
            <a:avLst/>
          </a:prstGeom>
          <a:solidFill>
            <a:srgbClr val="92D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Scope Statement</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8" y="1771784"/>
            <a:ext cx="11264352" cy="1323439"/>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Acceptance Criteria</a:t>
            </a:r>
          </a:p>
          <a:p>
            <a:pPr marL="971550" lvl="1" indent="-514350">
              <a:buFont typeface="Arial" panose="020B0604020202020204" pitchFamily="34" charset="0"/>
              <a:buChar char="•"/>
            </a:pPr>
            <a:r>
              <a:rPr lang="en-US" sz="2400" dirty="0"/>
              <a:t>Contains features in typical </a:t>
            </a:r>
            <a:r>
              <a:rPr lang="en-US" sz="2400" b="1" dirty="0"/>
              <a:t>Supply Chain Management (SCM) </a:t>
            </a:r>
            <a:r>
              <a:rPr lang="en-US" sz="2400" dirty="0"/>
              <a:t>Software</a:t>
            </a:r>
          </a:p>
          <a:p>
            <a:pPr marL="971550" lvl="1" indent="-514350">
              <a:buFont typeface="Arial" panose="020B0604020202020204" pitchFamily="34" charset="0"/>
              <a:buChar char="•"/>
            </a:pPr>
            <a:r>
              <a:rPr lang="en-US" sz="2400" i="1" dirty="0"/>
              <a:t>Inventory + Transportation + Yard + Labor + Warehouse </a:t>
            </a:r>
            <a:r>
              <a:rPr lang="en-US" sz="2400" dirty="0"/>
              <a:t>managements</a:t>
            </a:r>
          </a:p>
        </p:txBody>
      </p:sp>
      <p:sp>
        <p:nvSpPr>
          <p:cNvPr id="5" name="TextBox 4">
            <a:extLst>
              <a:ext uri="{FF2B5EF4-FFF2-40B4-BE49-F238E27FC236}">
                <a16:creationId xmlns:a16="http://schemas.microsoft.com/office/drawing/2014/main" id="{D39128D8-6B4D-49A5-A21D-F56C3F858B7C}"/>
              </a:ext>
            </a:extLst>
          </p:cNvPr>
          <p:cNvSpPr txBox="1"/>
          <p:nvPr/>
        </p:nvSpPr>
        <p:spPr>
          <a:xfrm>
            <a:off x="318048" y="3897459"/>
            <a:ext cx="10204175" cy="954107"/>
          </a:xfrm>
          <a:prstGeom prst="rect">
            <a:avLst/>
          </a:prstGeom>
          <a:noFill/>
        </p:spPr>
        <p:txBody>
          <a:bodyPr wrap="square" rtlCol="0">
            <a:spAutoFit/>
          </a:bodyPr>
          <a:lstStyle/>
          <a:p>
            <a:pPr marL="514350" indent="-514350">
              <a:buFont typeface="Arial" panose="020B0604020202020204" pitchFamily="34" charset="0"/>
              <a:buChar char="•"/>
            </a:pPr>
            <a:r>
              <a:rPr lang="en-US" sz="3200" b="1" dirty="0"/>
              <a:t>Deliverables</a:t>
            </a:r>
          </a:p>
          <a:p>
            <a:pPr marL="971550" lvl="1" indent="-514350">
              <a:buFont typeface="Arial" panose="020B0604020202020204" pitchFamily="34" charset="0"/>
              <a:buChar char="•"/>
            </a:pPr>
            <a:r>
              <a:rPr lang="en-US" sz="2400" dirty="0"/>
              <a:t>SCM software with </a:t>
            </a:r>
            <a:r>
              <a:rPr lang="en-US" sz="2400" b="1" dirty="0"/>
              <a:t>centralized data warehouse </a:t>
            </a:r>
            <a:r>
              <a:rPr lang="en-US" sz="2400" dirty="0"/>
              <a:t>that calculates faster.</a:t>
            </a:r>
          </a:p>
        </p:txBody>
      </p:sp>
    </p:spTree>
    <p:extLst>
      <p:ext uri="{BB962C8B-B14F-4D97-AF65-F5344CB8AC3E}">
        <p14:creationId xmlns:p14="http://schemas.microsoft.com/office/powerpoint/2010/main" val="26947310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885</TotalTime>
  <Words>2124</Words>
  <Application>Microsoft Office PowerPoint</Application>
  <PresentationFormat>Widescreen</PresentationFormat>
  <Paragraphs>401</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DengXian</vt:lpstr>
      <vt:lpstr>Arial</vt:lpstr>
      <vt:lpstr>Calibri</vt:lpstr>
      <vt:lpstr>Gill Sans MT</vt:lpstr>
      <vt:lpstr>Times New Roman</vt:lpstr>
      <vt:lpstr>Wingdings</vt:lpstr>
      <vt:lpstr>Gallery</vt:lpstr>
      <vt:lpstr>PRMGT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MMMG Game review</dc:title>
  <dc:creator>Ang Chee Siah</dc:creator>
  <cp:lastModifiedBy>Ang Chee Siah</cp:lastModifiedBy>
  <cp:revision>75</cp:revision>
  <dcterms:created xsi:type="dcterms:W3CDTF">2018-06-10T15:47:11Z</dcterms:created>
  <dcterms:modified xsi:type="dcterms:W3CDTF">2018-09-11T04:24:56Z</dcterms:modified>
</cp:coreProperties>
</file>