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35"/>
  </p:notesMasterIdLst>
  <p:handoutMasterIdLst>
    <p:handoutMasterId r:id="rId36"/>
  </p:handout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INTRODUCTION TO 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01</a:t>
            </a:r>
          </a:p>
          <a:p>
            <a:r>
              <a:rPr lang="en-US" dirty="0" smtClean="0"/>
              <a:t>Introduction to Project Management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Strategic Technologies for 2012 (Gartner)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everywhere</a:t>
            </a:r>
          </a:p>
          <a:p>
            <a:r>
              <a:rPr lang="en-US" dirty="0"/>
              <a:t>The Internet of things</a:t>
            </a:r>
          </a:p>
          <a:p>
            <a:r>
              <a:rPr lang="en-US" dirty="0"/>
              <a:t>3D printing</a:t>
            </a:r>
          </a:p>
          <a:p>
            <a:r>
              <a:rPr lang="en-US" dirty="0"/>
              <a:t>Advanced, pervasive, and invisible analytics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*Refer </a:t>
            </a:r>
            <a:r>
              <a:rPr lang="en-US" dirty="0"/>
              <a:t>to GARTNER’S TECH HYPE </a:t>
            </a:r>
            <a:r>
              <a:rPr lang="en-US" dirty="0" smtClean="0"/>
              <a:t>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0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Snapshot: Unproductive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Gartner predicted that by 2014, there would be more than 70 billion mobile application downloads every year, but it was almost double</a:t>
            </a:r>
          </a:p>
          <a:p>
            <a:pPr>
              <a:lnSpc>
                <a:spcPct val="110000"/>
              </a:lnSpc>
            </a:pPr>
            <a:r>
              <a:rPr lang="en-US" dirty="0"/>
              <a:t>Facebook is by far the most downloaded app, and the most popular category of all apps continues to be games</a:t>
            </a:r>
          </a:p>
          <a:p>
            <a:pPr>
              <a:lnSpc>
                <a:spcPct val="110000"/>
              </a:lnSpc>
            </a:pPr>
            <a:r>
              <a:rPr lang="en-US" dirty="0"/>
              <a:t>The challenge is to develop useful apps and get workers to focus on them instead of the many distracting options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0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</a:t>
            </a:r>
          </a:p>
          <a:p>
            <a:pPr lvl="1"/>
            <a:r>
              <a:rPr lang="en-US" dirty="0"/>
              <a:t>has a unique purpose</a:t>
            </a:r>
          </a:p>
          <a:p>
            <a:pPr lvl="1"/>
            <a:r>
              <a:rPr lang="en-US" dirty="0"/>
              <a:t>is temporary</a:t>
            </a:r>
          </a:p>
          <a:p>
            <a:pPr lvl="1"/>
            <a:r>
              <a:rPr lang="en-US" dirty="0"/>
              <a:t>is developed using progressive elaboration</a:t>
            </a:r>
          </a:p>
          <a:p>
            <a:pPr lvl="1"/>
            <a:r>
              <a:rPr lang="en-US" dirty="0"/>
              <a:t>requires resources, often from various areas</a:t>
            </a:r>
          </a:p>
          <a:p>
            <a:pPr lvl="1"/>
            <a:r>
              <a:rPr lang="en-US" dirty="0"/>
              <a:t>should have a primary customer or sponsor</a:t>
            </a:r>
          </a:p>
          <a:p>
            <a:pPr lvl="1"/>
            <a:r>
              <a:rPr lang="en-US" dirty="0"/>
              <a:t>The project sponsor usually provides the direction and funding for the project</a:t>
            </a:r>
          </a:p>
          <a:p>
            <a:pPr lvl="1"/>
            <a:r>
              <a:rPr lang="en-US" dirty="0"/>
              <a:t>involves </a:t>
            </a:r>
            <a:r>
              <a:rPr lang="en-US" dirty="0" smtClean="0"/>
              <a:t>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7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&amp; Program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b="1" dirty="0"/>
              <a:t>Project managers </a:t>
            </a:r>
            <a:r>
              <a:rPr lang="en-US" dirty="0"/>
              <a:t>work with project sponsors, project team, and other people involved in a project to meet project goals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b="1" dirty="0"/>
              <a:t>Program</a:t>
            </a:r>
            <a:r>
              <a:rPr lang="en-US" dirty="0"/>
              <a:t>: group of related projects managed in a coordinated way to obtain benefits and control not available from managing them individually (PMBOK</a:t>
            </a:r>
            <a:r>
              <a:rPr lang="en-US" baseline="30000" dirty="0">
                <a:cs typeface="Times New Roman" pitchFamily="18" charset="0"/>
              </a:rPr>
              <a:t>®</a:t>
            </a:r>
            <a:r>
              <a:rPr lang="en-US" dirty="0"/>
              <a:t> Guide, Fifth Edition, 2013)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Program managers oversee programs; often act as bosses for project </a:t>
            </a:r>
            <a:r>
              <a:rPr lang="en-US" dirty="0" smtClean="0"/>
              <a:t>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1-1 The Triple Constraint of Project Management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06" r="-5130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9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b="1" dirty="0"/>
              <a:t>Project management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“the application of knowledge, skills, tools and techniques to project activities to meet project requirements” (PMBOK</a:t>
            </a:r>
            <a:r>
              <a:rPr lang="en-US" baseline="30000" dirty="0">
                <a:cs typeface="Times New Roman" pitchFamily="18" charset="0"/>
              </a:rPr>
              <a:t>®</a:t>
            </a:r>
            <a:r>
              <a:rPr lang="en-US" dirty="0"/>
              <a:t> Guide, Fourth Edition, 2013)</a:t>
            </a:r>
          </a:p>
          <a:p>
            <a:pPr>
              <a:lnSpc>
                <a:spcPct val="110000"/>
              </a:lnSpc>
            </a:pPr>
            <a:r>
              <a:rPr lang="en-US" dirty="0"/>
              <a:t>Project managers strive to meet the </a:t>
            </a:r>
            <a:r>
              <a:rPr lang="en-US" b="1" dirty="0"/>
              <a:t>triple constraint </a:t>
            </a:r>
            <a:r>
              <a:rPr lang="en-US" dirty="0"/>
              <a:t>(project scope, time, and cost goals) and also facilitate the entire process to meet the needs and expectations of project </a:t>
            </a:r>
            <a:r>
              <a:rPr lang="en-US" dirty="0" smtClean="0"/>
              <a:t>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6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1-2 Project Management Framework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72" b="-9972"/>
          <a:stretch>
            <a:fillRect/>
          </a:stretch>
        </p:blipFill>
        <p:spPr>
          <a:xfrm>
            <a:off x="103180" y="1356189"/>
            <a:ext cx="8876645" cy="54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Stakeholders </a:t>
            </a:r>
            <a:r>
              <a:rPr lang="en-US" dirty="0"/>
              <a:t>are the people involved in or affected by project activities</a:t>
            </a:r>
          </a:p>
          <a:p>
            <a:pPr>
              <a:lnSpc>
                <a:spcPct val="110000"/>
              </a:lnSpc>
            </a:pPr>
            <a:r>
              <a:rPr lang="en-US" dirty="0"/>
              <a:t>Stakeholders include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project sponsor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project manager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project team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support staff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customers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suppliers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opponents to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7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PM Knowledge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Knowledge areas </a:t>
            </a:r>
            <a:r>
              <a:rPr lang="en-US" sz="2800" dirty="0"/>
              <a:t>describe the key competencies that project managers must develop</a:t>
            </a:r>
          </a:p>
          <a:p>
            <a:r>
              <a:rPr lang="en-US" sz="2800" dirty="0"/>
              <a:t>Project managers must have knowledge and skills in all 10 knowledge </a:t>
            </a:r>
            <a:r>
              <a:rPr lang="en-US" sz="2800" dirty="0" smtClean="0"/>
              <a:t>areas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1504" y="3932947"/>
            <a:ext cx="8544470" cy="25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 smtClean="0"/>
              <a:t>integration</a:t>
            </a:r>
            <a:endParaRPr lang="en-US" sz="2400" dirty="0"/>
          </a:p>
          <a:p>
            <a:pPr lvl="1"/>
            <a:r>
              <a:rPr lang="en-US" sz="2400" dirty="0"/>
              <a:t>scope</a:t>
            </a:r>
          </a:p>
          <a:p>
            <a:pPr lvl="1"/>
            <a:r>
              <a:rPr lang="en-US" sz="2400" dirty="0"/>
              <a:t>time</a:t>
            </a:r>
          </a:p>
          <a:p>
            <a:pPr lvl="1"/>
            <a:r>
              <a:rPr lang="en-US" sz="2400" dirty="0"/>
              <a:t>cost</a:t>
            </a:r>
          </a:p>
          <a:p>
            <a:pPr lvl="1"/>
            <a:r>
              <a:rPr lang="en-US" sz="2400" dirty="0"/>
              <a:t>quality</a:t>
            </a:r>
          </a:p>
          <a:p>
            <a:pPr lvl="1"/>
            <a:r>
              <a:rPr lang="en-US" sz="2400" dirty="0"/>
              <a:t>human resource</a:t>
            </a:r>
          </a:p>
          <a:p>
            <a:pPr lvl="1"/>
            <a:r>
              <a:rPr lang="en-US" sz="2400" dirty="0"/>
              <a:t>communications</a:t>
            </a:r>
          </a:p>
          <a:p>
            <a:pPr lvl="1"/>
            <a:r>
              <a:rPr lang="en-US" sz="2400" dirty="0"/>
              <a:t>risk</a:t>
            </a:r>
          </a:p>
          <a:p>
            <a:pPr lvl="1"/>
            <a:r>
              <a:rPr lang="en-US" sz="2400" dirty="0"/>
              <a:t>procurement</a:t>
            </a:r>
          </a:p>
          <a:p>
            <a:pPr lvl="1"/>
            <a:r>
              <a:rPr lang="en-US" sz="2400" dirty="0"/>
              <a:t>stakeholder </a:t>
            </a:r>
            <a:r>
              <a:rPr lang="en-US" sz="2400" dirty="0" smtClean="0"/>
              <a:t>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3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Tools &amp;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Project management tools and techniques </a:t>
            </a:r>
            <a:r>
              <a:rPr lang="en-US" dirty="0"/>
              <a:t>assist project managers and their teams in various aspects of project management</a:t>
            </a:r>
          </a:p>
          <a:p>
            <a:pPr>
              <a:lnSpc>
                <a:spcPct val="110000"/>
              </a:lnSpc>
            </a:pPr>
            <a:r>
              <a:rPr lang="en-US" dirty="0"/>
              <a:t>Some specific ones include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 charter, scope statement, and WBS (scope)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Gantt charts, network diagrams, critical path analysis, critical chain scheduling (time)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Cost estimates and earned value management (cost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Understand the growing need for better project management, especially for information technology (IT) projects</a:t>
            </a:r>
          </a:p>
          <a:p>
            <a:pPr>
              <a:lnSpc>
                <a:spcPct val="120000"/>
              </a:lnSpc>
            </a:pPr>
            <a:r>
              <a:rPr lang="en-US" dirty="0"/>
              <a:t>Explain what a project is, provide examples of IT projects, list various attributes of projects, and describe the triple constraint of project management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project management and discuss key elements of the project management framework, including project stakeholders, the project management knowledge areas, common tools and techniques, and project </a:t>
            </a:r>
            <a:r>
              <a:rPr lang="en-US" dirty="0" smtClean="0"/>
              <a:t>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 Improved Project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Standish Group’s CHAOS studies show improvements in IT projects in the past decade:</a:t>
            </a:r>
          </a:p>
          <a:p>
            <a:pPr>
              <a:lnSpc>
                <a:spcPct val="110000"/>
              </a:lnSpc>
            </a:pPr>
            <a:r>
              <a:rPr lang="en-US" dirty="0"/>
              <a:t>The number of successful IT projects has more than doubled, from </a:t>
            </a:r>
            <a:r>
              <a:rPr lang="en-US" dirty="0" smtClean="0"/>
              <a:t>16% in </a:t>
            </a:r>
            <a:r>
              <a:rPr lang="en-US" dirty="0"/>
              <a:t>1994 to </a:t>
            </a:r>
            <a:r>
              <a:rPr lang="en-US" dirty="0" smtClean="0"/>
              <a:t>39% in </a:t>
            </a:r>
            <a:r>
              <a:rPr lang="en-US" dirty="0"/>
              <a:t>2012</a:t>
            </a:r>
          </a:p>
          <a:p>
            <a:pPr>
              <a:lnSpc>
                <a:spcPct val="110000"/>
              </a:lnSpc>
            </a:pPr>
            <a:r>
              <a:rPr lang="en-US" dirty="0"/>
              <a:t>The number of failed projects decreased from </a:t>
            </a:r>
            <a:r>
              <a:rPr lang="en-US" dirty="0" smtClean="0"/>
              <a:t>31% in </a:t>
            </a:r>
            <a:r>
              <a:rPr lang="en-US" dirty="0"/>
              <a:t>1994 to </a:t>
            </a:r>
            <a:r>
              <a:rPr lang="en-US" dirty="0" smtClean="0"/>
              <a:t>18% in </a:t>
            </a:r>
            <a:r>
              <a:rPr lang="en-US" dirty="0"/>
              <a:t>2012</a:t>
            </a:r>
          </a:p>
          <a:p>
            <a:pPr>
              <a:lnSpc>
                <a:spcPct val="110000"/>
              </a:lnSpc>
            </a:pPr>
            <a:r>
              <a:rPr lang="en-US" dirty="0"/>
              <a:t>Success rates were much higher for small projects than large ones – </a:t>
            </a:r>
            <a:r>
              <a:rPr lang="en-US" dirty="0" smtClean="0"/>
              <a:t>76% versus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2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define project success:</a:t>
            </a:r>
          </a:p>
          <a:p>
            <a:pPr lvl="1"/>
            <a:r>
              <a:rPr lang="en-US" dirty="0"/>
              <a:t>The project met scope, time, and cost goals</a:t>
            </a:r>
          </a:p>
          <a:p>
            <a:pPr lvl="1"/>
            <a:r>
              <a:rPr lang="en-US" dirty="0"/>
              <a:t>The project satisfied the customer/sponsor</a:t>
            </a:r>
          </a:p>
          <a:p>
            <a:pPr lvl="1"/>
            <a:r>
              <a:rPr lang="en-US" dirty="0"/>
              <a:t>The results of the project met its main objective, such as making or saving a certain amount of money, providing a good return on investment, or simply making the sponsors </a:t>
            </a:r>
            <a:r>
              <a:rPr lang="en-US" dirty="0" smtClean="0"/>
              <a:t>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1-2: What Helps Projects Succeed?*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Executive </a:t>
            </a:r>
            <a:r>
              <a:rPr lang="en-US" dirty="0"/>
              <a:t>support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involvement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Clear </a:t>
            </a:r>
            <a:r>
              <a:rPr lang="en-US" dirty="0"/>
              <a:t>business objectives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Emotional </a:t>
            </a:r>
            <a:r>
              <a:rPr lang="en-US" dirty="0"/>
              <a:t>maturity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Optimizing </a:t>
            </a:r>
            <a:r>
              <a:rPr lang="en-US" dirty="0"/>
              <a:t>scope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Agile </a:t>
            </a:r>
            <a:r>
              <a:rPr lang="en-US" dirty="0"/>
              <a:t>process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Project </a:t>
            </a:r>
            <a:r>
              <a:rPr lang="en-US" dirty="0"/>
              <a:t>management expertise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Skilled </a:t>
            </a:r>
            <a:r>
              <a:rPr lang="en-US" dirty="0"/>
              <a:t>resources</a:t>
            </a:r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Execution</a:t>
            </a:r>
            <a:endParaRPr lang="en-US" dirty="0"/>
          </a:p>
          <a:p>
            <a:pPr marL="623887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Tools </a:t>
            </a:r>
            <a:r>
              <a:rPr lang="en-US" dirty="0"/>
              <a:t>and </a:t>
            </a:r>
            <a:r>
              <a:rPr lang="en-US" dirty="0" smtClean="0"/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US" dirty="0" smtClean="0"/>
              <a:t>3 Reasons </a:t>
            </a:r>
            <a:r>
              <a:rPr lang="en-US" dirty="0"/>
              <a:t>Why Federal Technology Project Succeed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Adequate funding</a:t>
            </a:r>
          </a:p>
          <a:p>
            <a:r>
              <a:rPr lang="en-US" dirty="0"/>
              <a:t>Staff expertise</a:t>
            </a:r>
          </a:p>
          <a:p>
            <a:r>
              <a:rPr lang="en-US" dirty="0"/>
              <a:t>Engagement from all </a:t>
            </a:r>
            <a:r>
              <a:rPr lang="en-US" dirty="0" smtClean="0"/>
              <a:t>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9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&amp; Project Portfolio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dirty="0"/>
              <a:t> is “a group of related projects managed in a coordinated way to obtain benefits and control not available from managing them individually” (PMBOK</a:t>
            </a:r>
            <a:r>
              <a:rPr lang="en-US" baseline="30000" dirty="0"/>
              <a:t>®</a:t>
            </a:r>
            <a:r>
              <a:rPr lang="en-US" dirty="0"/>
              <a:t> Guide, Fifth Edition, 2013)</a:t>
            </a:r>
          </a:p>
          <a:p>
            <a:pPr marL="274320" indent="-27432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 manager </a:t>
            </a:r>
            <a:r>
              <a:rPr lang="en-US" dirty="0"/>
              <a:t>provides leadership and direction for the project managers heading the projects within the program</a:t>
            </a:r>
          </a:p>
          <a:p>
            <a:pPr marL="274320" indent="-27432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dirty="0"/>
              <a:t>Examples of common programs in the IT field include infrastructure, applications development, and user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5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Portfolio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</a:t>
            </a:r>
            <a:r>
              <a:rPr lang="en-US" b="1" dirty="0"/>
              <a:t>project portfolio management</a:t>
            </a:r>
            <a:r>
              <a:rPr lang="en-US" dirty="0"/>
              <a:t>, organizations group and manage projects and programs as a portfolio of investments that contribute to the entire enterprise’s success</a:t>
            </a:r>
          </a:p>
          <a:p>
            <a:r>
              <a:rPr lang="en-US" dirty="0"/>
              <a:t>Portfolio managers help their organizations make wise investment decisions by helping to select and analyze projects from a strategic </a:t>
            </a:r>
            <a:r>
              <a:rPr lang="en-US" dirty="0" smtClean="0"/>
              <a:t>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1-3. </a:t>
            </a:r>
            <a:r>
              <a:rPr lang="en-US" dirty="0" smtClean="0"/>
              <a:t>PM </a:t>
            </a:r>
            <a:r>
              <a:rPr lang="en-US" dirty="0"/>
              <a:t>Compared to Project Portfolio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56" r="-1365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1-4. Ten Hottest IT Skills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29" b="-18929"/>
          <a:stretch>
            <a:fillRect/>
          </a:stretch>
        </p:blipFill>
        <p:spPr>
          <a:xfrm>
            <a:off x="133750" y="1158925"/>
            <a:ext cx="8917085" cy="5437084"/>
          </a:xfrm>
        </p:spPr>
      </p:pic>
    </p:spTree>
    <p:extLst>
      <p:ext uri="{BB962C8B-B14F-4D97-AF65-F5344CB8AC3E}">
        <p14:creationId xmlns:p14="http://schemas.microsoft.com/office/powerpoint/2010/main" val="402850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Offices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100s, many companies began creating PMOs to help them handle the increasing number and complexity of projects</a:t>
            </a:r>
          </a:p>
          <a:p>
            <a:r>
              <a:rPr lang="en-US" dirty="0"/>
              <a:t>A </a:t>
            </a:r>
            <a:r>
              <a:rPr lang="en-US" b="1" dirty="0"/>
              <a:t>Project Management Office (PMO) </a:t>
            </a:r>
            <a:r>
              <a:rPr lang="en-US" dirty="0"/>
              <a:t>is an organizational group responsible for coordinating the project management function throughout an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4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algn="just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There are hundreds of different products to assist in performing project management</a:t>
            </a:r>
          </a:p>
          <a:p>
            <a:pPr marL="274320" indent="-27432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Three main categories of tools:</a:t>
            </a:r>
          </a:p>
          <a:p>
            <a:pPr marL="548640" lvl="1" fontAlgn="auto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Low-end tools: Handle single or smaller projects well, cost under $200 per user</a:t>
            </a:r>
          </a:p>
          <a:p>
            <a:pPr marL="548640" lvl="1" fontAlgn="auto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Midrange tools:  Handle multiple projects and users, cost $200-$1,000 per user, Project 2013 most popular</a:t>
            </a:r>
          </a:p>
          <a:p>
            <a:pPr marL="548640" lvl="1" fontAlgn="auto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High-end tools:  Also called enterprise project management software, often licensed on a per-user basis</a:t>
            </a:r>
          </a:p>
          <a:p>
            <a:pPr marL="293052" fontAlgn="auto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Several free or open-source tools are also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Discuss</a:t>
            </a:r>
            <a:r>
              <a:rPr lang="en-US" sz="3000" dirty="0"/>
              <a:t> </a:t>
            </a:r>
            <a:r>
              <a:rPr lang="en-US" dirty="0"/>
              <a:t>the relationship between project, program, and portfolio management and the contributions each makes to enterprise success </a:t>
            </a:r>
          </a:p>
          <a:p>
            <a:pPr>
              <a:lnSpc>
                <a:spcPct val="110000"/>
              </a:lnSpc>
            </a:pPr>
            <a:r>
              <a:rPr lang="en-US" dirty="0"/>
              <a:t>Understand the role of project managers by describing what they do, what skills they need, and career opportunities for IT project managers</a:t>
            </a:r>
          </a:p>
          <a:p>
            <a:pPr>
              <a:lnSpc>
                <a:spcPct val="110000"/>
              </a:lnSpc>
            </a:pPr>
            <a:r>
              <a:rPr lang="en-US" dirty="0"/>
              <a:t>Describe the project management profession and the advancement of project management software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1-6. Sample Gantt Chart Created with Project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7" b="-637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5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Figure 1-7. Sample Network Diagram Created with Project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3" r="-917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6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project is a temporary endeavor undertaken to create a unique product, service, or result</a:t>
            </a:r>
          </a:p>
          <a:p>
            <a:pPr marL="274320" indent="-27432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is the application of knowledge, skills, tools, and techniques to project activities to meet project requirements</a:t>
            </a:r>
          </a:p>
          <a:p>
            <a:pPr marL="274320" indent="-27432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program is a group of related projects managed in a coordinated way</a:t>
            </a:r>
          </a:p>
          <a:p>
            <a:pPr marL="274320" indent="-27432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portfolio management involves organizing and managing projects and programs as a portfolio of investments</a:t>
            </a:r>
          </a:p>
          <a:p>
            <a:pPr marL="274320" indent="-27432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managers play a key role in helping projects and organizations succeed</a:t>
            </a:r>
          </a:p>
          <a:p>
            <a:pPr marL="274320" indent="-27432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profession continues to grow and </a:t>
            </a:r>
            <a:r>
              <a:rPr lang="en-US" dirty="0" smtClean="0"/>
              <a:t>mature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Many organizations today have a new or renewed interest in project management</a:t>
            </a:r>
          </a:p>
          <a:p>
            <a:pPr>
              <a:spcBef>
                <a:spcPct val="50000"/>
              </a:spcBef>
            </a:pPr>
            <a:r>
              <a:rPr lang="en-US" dirty="0"/>
              <a:t>Worldwide IT spending was $3.8 trillion in 2014, a 3.2 percent increase from 2013 spending</a:t>
            </a:r>
          </a:p>
          <a:p>
            <a:pPr>
              <a:spcBef>
                <a:spcPct val="50000"/>
              </a:spcBef>
            </a:pPr>
            <a:r>
              <a:rPr lang="en-US" dirty="0"/>
              <a:t>The Project Management Institute estimates demand for 15.7 million project management jobs from 2010 to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2013 (the most recent year of PMI’s salary survey), the average salary in U.S. dollars</a:t>
            </a:r>
          </a:p>
          <a:p>
            <a:pPr lvl="1"/>
            <a:r>
              <a:rPr lang="en-US" sz="2000" dirty="0"/>
              <a:t>$108,000 per year in the United States</a:t>
            </a:r>
          </a:p>
          <a:p>
            <a:pPr lvl="1"/>
            <a:r>
              <a:rPr lang="en-US" sz="2000" dirty="0"/>
              <a:t>$134,658 in Australia, (the highest-paid country)</a:t>
            </a:r>
          </a:p>
          <a:p>
            <a:pPr lvl="1"/>
            <a:r>
              <a:rPr lang="en-US" sz="2000" dirty="0"/>
              <a:t>$24,201 in Egypt (the lowest-paid country)</a:t>
            </a:r>
          </a:p>
          <a:p>
            <a:r>
              <a:rPr lang="en-US" sz="2400" dirty="0"/>
              <a:t>The top skills employers look for in new college graduates are all related to project management: team-work, decision-making, problem-solving, and verbal communications</a:t>
            </a:r>
          </a:p>
          <a:p>
            <a:r>
              <a:rPr lang="en-US" sz="2400" dirty="0"/>
              <a:t>Organizations waste $109 million for every $1 billion spent on projects, according to PMI’s Pulse of the Profession® </a:t>
            </a:r>
            <a:r>
              <a:rPr lang="en-US" sz="2400" dirty="0" smtClean="0"/>
              <a:t>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2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Studying ITPM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dirty="0"/>
              <a:t>What Went Wrong</a:t>
            </a:r>
            <a:r>
              <a:rPr lang="en-US" dirty="0" smtClean="0"/>
              <a:t>?</a:t>
            </a:r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dirty="0" smtClean="0"/>
              <a:t>A </a:t>
            </a:r>
            <a:r>
              <a:rPr lang="en-US" dirty="0"/>
              <a:t>1995 Standish Group study (CHAOS) found that only 16.2% of IT projects were successful in meeting scope, time, and cost goals; over 31% of IT projects were canceled before completion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PricewaterhouseCoopers (PwC) study found that overall half of all projects fail and only 2.5% of corporations consistently meet their targets for scope, time, and cost goals for all types of </a:t>
            </a:r>
            <a:r>
              <a:rPr lang="en-US" dirty="0" smtClean="0"/>
              <a:t>project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Formal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Better control of financial, physical, and human resources</a:t>
            </a:r>
          </a:p>
          <a:p>
            <a:r>
              <a:rPr lang="en-US" dirty="0"/>
              <a:t>Improved customer relations</a:t>
            </a:r>
          </a:p>
          <a:p>
            <a:r>
              <a:rPr lang="en-US" dirty="0"/>
              <a:t>Shorter development times</a:t>
            </a:r>
          </a:p>
          <a:p>
            <a:r>
              <a:rPr lang="en-US" dirty="0"/>
              <a:t>Lower costs</a:t>
            </a:r>
          </a:p>
          <a:p>
            <a:r>
              <a:rPr lang="en-US" dirty="0"/>
              <a:t>Higher quality and increased reliability</a:t>
            </a:r>
          </a:p>
          <a:p>
            <a:r>
              <a:rPr lang="en-US" dirty="0"/>
              <a:t>Higher profit margins</a:t>
            </a:r>
          </a:p>
          <a:p>
            <a:r>
              <a:rPr lang="en-US" dirty="0"/>
              <a:t>Improved productivity</a:t>
            </a:r>
          </a:p>
          <a:p>
            <a:r>
              <a:rPr lang="en-US" dirty="0"/>
              <a:t>Better internal coordination</a:t>
            </a:r>
          </a:p>
          <a:p>
            <a:r>
              <a:rPr lang="en-US" dirty="0"/>
              <a:t>Higher worker morale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9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A </a:t>
            </a:r>
            <a:r>
              <a:rPr lang="en-US" b="1" dirty="0"/>
              <a:t>project</a:t>
            </a:r>
            <a:r>
              <a:rPr lang="en-US" dirty="0"/>
              <a:t> is “a temporary endeavor undertaken to create a unique product, service, or result” (PMBOK</a:t>
            </a:r>
            <a:r>
              <a:rPr lang="en-US" baseline="30000" dirty="0">
                <a:cs typeface="Times New Roman" pitchFamily="18" charset="0"/>
              </a:rPr>
              <a:t>®</a:t>
            </a:r>
            <a:r>
              <a:rPr lang="en-US" dirty="0">
                <a:cs typeface="Times New Roman" pitchFamily="18" charset="0"/>
              </a:rPr>
              <a:t> Guide, Fifth Edition, 2013)</a:t>
            </a:r>
          </a:p>
          <a:p>
            <a:pPr>
              <a:spcBef>
                <a:spcPct val="70000"/>
              </a:spcBef>
            </a:pPr>
            <a:r>
              <a:rPr lang="en-US" dirty="0"/>
              <a:t>Operations is work done to sustain the business</a:t>
            </a:r>
          </a:p>
          <a:p>
            <a:pPr>
              <a:spcBef>
                <a:spcPct val="70000"/>
              </a:spcBef>
            </a:pPr>
            <a:r>
              <a:rPr lang="en-US" dirty="0"/>
              <a:t>Projects end when their objectives have been reached or the project has been terminated</a:t>
            </a:r>
          </a:p>
          <a:p>
            <a:pPr>
              <a:spcBef>
                <a:spcPct val="70000"/>
              </a:spcBef>
            </a:pPr>
            <a:r>
              <a:rPr lang="en-US" dirty="0"/>
              <a:t>Projects can be large or small and take a short or long time to </a:t>
            </a:r>
            <a:r>
              <a:rPr lang="en-US" dirty="0" smtClean="0"/>
              <a:t>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5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team of students creates a smartphone application and sells it online</a:t>
            </a:r>
          </a:p>
          <a:p>
            <a:r>
              <a:rPr lang="en-US" dirty="0"/>
              <a:t>A company develops a driverless car</a:t>
            </a:r>
          </a:p>
          <a:p>
            <a:r>
              <a:rPr lang="en-US" dirty="0"/>
              <a:t>A government group develops a system to track child immunizations</a:t>
            </a:r>
          </a:p>
          <a:p>
            <a:r>
              <a:rPr lang="en-US" dirty="0"/>
              <a:t>A global bank acquires other financial institutions and needs to consolidate systems and </a:t>
            </a:r>
            <a:r>
              <a:rPr lang="en-US" dirty="0" smtClean="0"/>
              <a:t>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6127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</TotalTime>
  <Words>1546</Words>
  <Application>Microsoft Macintosh PowerPoint</Application>
  <PresentationFormat>On-screen Show (4:3)</PresentationFormat>
  <Paragraphs>158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UCTI-Template-foundation-level</vt:lpstr>
      <vt:lpstr>PowerPoint Presentation</vt:lpstr>
      <vt:lpstr>Learning Objectives</vt:lpstr>
      <vt:lpstr>Learning Objectives</vt:lpstr>
      <vt:lpstr>Introduction</vt:lpstr>
      <vt:lpstr>Project Management Statistics</vt:lpstr>
      <vt:lpstr>Motivation for Studying ITPM</vt:lpstr>
      <vt:lpstr>Advantages of Using Formal PM</vt:lpstr>
      <vt:lpstr>What is a Project?</vt:lpstr>
      <vt:lpstr>Examples of IT Projects</vt:lpstr>
      <vt:lpstr>Top Strategic Technologies for 2012 (Gartner)</vt:lpstr>
      <vt:lpstr>Media Snapshot: Unproductive Apps</vt:lpstr>
      <vt:lpstr>Project Attributes</vt:lpstr>
      <vt:lpstr>Project &amp; Program Managers</vt:lpstr>
      <vt:lpstr>Figure 1-1 The Triple Constraint of Project Management</vt:lpstr>
      <vt:lpstr>What is Project Management?</vt:lpstr>
      <vt:lpstr>Figure 1-2 Project Management Framework</vt:lpstr>
      <vt:lpstr>Project Stakeholders</vt:lpstr>
      <vt:lpstr>10 PM Knowledge Areas</vt:lpstr>
      <vt:lpstr>PM Tools &amp; Techniques</vt:lpstr>
      <vt:lpstr>What Went Right? Improved Project Performance</vt:lpstr>
      <vt:lpstr>Project Success</vt:lpstr>
      <vt:lpstr>Table 1-2: What Helps Projects Succeed?*</vt:lpstr>
      <vt:lpstr>Top 3 Reasons Why Federal Technology Project Succeed</vt:lpstr>
      <vt:lpstr>Program &amp; Project Portfolio Management</vt:lpstr>
      <vt:lpstr>Project Portfolio Management</vt:lpstr>
      <vt:lpstr>Figure 1-3. PM Compared to Project Portfolio Management</vt:lpstr>
      <vt:lpstr>Table 1-4. Ten Hottest IT Skills</vt:lpstr>
      <vt:lpstr>PM Offices</vt:lpstr>
      <vt:lpstr>PM Software</vt:lpstr>
      <vt:lpstr>Figure 1-6. Sample Gantt Chart Created with Project 2013</vt:lpstr>
      <vt:lpstr>Figure 1-7. Sample Network Diagram Created with Project 2013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512</cp:revision>
  <dcterms:created xsi:type="dcterms:W3CDTF">2003-01-07T08:27:23Z</dcterms:created>
  <dcterms:modified xsi:type="dcterms:W3CDTF">2015-11-09T17:17:15Z</dcterms:modified>
</cp:coreProperties>
</file>