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1"/>
  </p:sldMasterIdLst>
  <p:notesMasterIdLst>
    <p:notesMasterId r:id="rId31"/>
  </p:notesMasterIdLst>
  <p:handoutMasterIdLst>
    <p:handoutMasterId r:id="rId32"/>
  </p:handoutMasterIdLst>
  <p:sldIdLst>
    <p:sldId id="389" r:id="rId2"/>
    <p:sldId id="391" r:id="rId3"/>
    <p:sldId id="392" r:id="rId4"/>
    <p:sldId id="393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3" r:id="rId14"/>
    <p:sldId id="431" r:id="rId15"/>
    <p:sldId id="432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21" r:id="rId29"/>
    <p:sldId id="42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333399"/>
    <a:srgbClr val="003366"/>
    <a:srgbClr val="99FF66"/>
    <a:srgbClr val="99FF33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5" autoAdjust="0"/>
    <p:restoredTop sz="90141" autoAdjust="0"/>
  </p:normalViewPr>
  <p:slideViewPr>
    <p:cSldViewPr snapToGrid="0">
      <p:cViewPr>
        <p:scale>
          <a:sx n="103" d="100"/>
          <a:sy n="103" d="100"/>
        </p:scale>
        <p:origin x="1512" y="28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10AA4-A348-4CF9-BBA7-65E9C5991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DAC34F-6E1C-4DF8-BAF7-4DF11FB63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</a:defRPr>
            </a:lvl1pPr>
          </a:lstStyle>
          <a:p>
            <a:pPr eaLnBrk="1" hangingPunct="1">
              <a:spcBef>
                <a:spcPct val="0"/>
              </a:spcBef>
            </a:pPr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CT050-3-3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590440"/>
            <a:ext cx="8229600" cy="50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/>
              <a:t>CT050-3-3-PROJECT MANAGEMENT</a:t>
            </a:r>
            <a:endParaRPr lang="en-GB" altLang="en-US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AB82A2-68A3-4635-8264-89FC666F95FA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2638554" y="6608339"/>
            <a:ext cx="3920839" cy="2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00" dirty="0" smtClean="0">
                <a:latin typeface="Arial"/>
                <a:ea typeface="Calibri" pitchFamily="34" charset="0"/>
                <a:cs typeface="Arial"/>
              </a:rPr>
              <a:t>THE PROJECT MANAGEMENT AND INFORMATION TECHNOLOGY CONTEXT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1" y="0"/>
            <a:ext cx="1688670" cy="16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</a:p>
          <a:p>
            <a:r>
              <a:rPr lang="en-US" dirty="0" smtClean="0"/>
              <a:t>The </a:t>
            </a:r>
            <a:r>
              <a:rPr lang="en-US" dirty="0"/>
              <a:t>Project Management and Information Technology Context</a:t>
            </a:r>
          </a:p>
        </p:txBody>
      </p:sp>
    </p:spTree>
    <p:extLst>
      <p:ext uri="{BB962C8B-B14F-4D97-AF65-F5344CB8AC3E}">
        <p14:creationId xmlns:p14="http://schemas.microsoft.com/office/powerpoint/2010/main" val="33266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Figure 2-3. Functional, </a:t>
            </a:r>
            <a:r>
              <a:rPr lang="en-US" sz="3200" dirty="0" smtClean="0"/>
              <a:t>Project &amp; </a:t>
            </a:r>
            <a:r>
              <a:rPr lang="en-US" sz="3200" dirty="0"/>
              <a:t>Matrix Organizational Structures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16" r="-3361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2-1.  Organizational Structure Influences on Projects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1" r="-655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7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Organizational culture</a:t>
            </a:r>
            <a:r>
              <a:rPr lang="en-US" dirty="0"/>
              <a:t> is a set of shared assumptions, values, and behaviors that characterize the functioning of an organization</a:t>
            </a:r>
          </a:p>
          <a:p>
            <a:r>
              <a:rPr lang="en-US" dirty="0"/>
              <a:t>Many experts believe the underlying causes of many companies’ problems are not the structure or staff, but the </a:t>
            </a:r>
            <a:r>
              <a:rPr lang="en-US" dirty="0" smtClean="0"/>
              <a:t>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8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Characteristics </a:t>
            </a:r>
            <a:r>
              <a:rPr lang="en-US" dirty="0"/>
              <a:t>of Organizational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42" y="5216416"/>
            <a:ext cx="9090711" cy="152879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*Project work is most successful in an organizational culture where these items are strong/high and other items are </a:t>
            </a:r>
            <a:r>
              <a:rPr lang="en-US" sz="2400" dirty="0" smtClean="0"/>
              <a:t>balanced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140286" y="1787702"/>
            <a:ext cx="9111671" cy="25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Member </a:t>
            </a:r>
            <a:r>
              <a:rPr lang="en-US" dirty="0"/>
              <a:t>identity*</a:t>
            </a:r>
          </a:p>
          <a:p>
            <a:pPr lvl="1"/>
            <a:r>
              <a:rPr lang="en-US" dirty="0"/>
              <a:t>Group emphasis*</a:t>
            </a:r>
          </a:p>
          <a:p>
            <a:pPr lvl="1"/>
            <a:r>
              <a:rPr lang="en-US" dirty="0"/>
              <a:t>People focus</a:t>
            </a:r>
          </a:p>
          <a:p>
            <a:pPr lvl="1"/>
            <a:r>
              <a:rPr lang="en-US" dirty="0"/>
              <a:t>Unit integration*</a:t>
            </a:r>
          </a:p>
          <a:p>
            <a:pPr lvl="1"/>
            <a:r>
              <a:rPr lang="en-US" dirty="0"/>
              <a:t>Control</a:t>
            </a:r>
          </a:p>
          <a:p>
            <a:pPr lvl="1"/>
            <a:r>
              <a:rPr lang="en-US" dirty="0"/>
              <a:t>Risk tolerance*</a:t>
            </a:r>
          </a:p>
          <a:p>
            <a:pPr lvl="1"/>
            <a:r>
              <a:rPr lang="en-US" dirty="0"/>
              <a:t>Reward criteria*</a:t>
            </a:r>
          </a:p>
          <a:p>
            <a:pPr lvl="1"/>
            <a:r>
              <a:rPr lang="en-US" dirty="0"/>
              <a:t>Conflict tolerance*</a:t>
            </a:r>
          </a:p>
          <a:p>
            <a:pPr lvl="1"/>
            <a:r>
              <a:rPr lang="en-US" dirty="0"/>
              <a:t>Means-ends orientation</a:t>
            </a:r>
          </a:p>
          <a:p>
            <a:pPr lvl="1"/>
            <a:r>
              <a:rPr lang="en-US" dirty="0"/>
              <a:t>Open-systems focus</a:t>
            </a:r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Top Management 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People in top management positions are key stakeholders in projects</a:t>
            </a:r>
          </a:p>
          <a:p>
            <a:pPr>
              <a:lnSpc>
                <a:spcPct val="110000"/>
              </a:lnSpc>
            </a:pPr>
            <a:r>
              <a:rPr lang="en-US" dirty="0"/>
              <a:t>L</a:t>
            </a:r>
            <a:r>
              <a:rPr lang="en-US" dirty="0" smtClean="0"/>
              <a:t>evel </a:t>
            </a:r>
            <a:r>
              <a:rPr lang="en-US" dirty="0"/>
              <a:t>of commitment and support </a:t>
            </a:r>
            <a:r>
              <a:rPr lang="en-US" dirty="0" smtClean="0"/>
              <a:t>received </a:t>
            </a:r>
            <a:r>
              <a:rPr lang="en-US" dirty="0"/>
              <a:t>from top </a:t>
            </a:r>
            <a:r>
              <a:rPr lang="en-US" dirty="0" smtClean="0"/>
              <a:t>management ensures success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Without top management commitment, many projects will </a:t>
            </a:r>
            <a:r>
              <a:rPr lang="en-US" dirty="0" smtClean="0"/>
              <a:t>fail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Some projects have a senior manager called a </a:t>
            </a:r>
            <a:r>
              <a:rPr lang="en-US" b="1" dirty="0"/>
              <a:t>champion</a:t>
            </a:r>
            <a:r>
              <a:rPr lang="en-US" dirty="0"/>
              <a:t> who acts as a key proponent for a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4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Top Management can Help PMs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adequate resources</a:t>
            </a:r>
          </a:p>
          <a:p>
            <a:r>
              <a:rPr lang="en-US" dirty="0"/>
              <a:t>Approving unique project needs in a timely manner</a:t>
            </a:r>
          </a:p>
          <a:p>
            <a:r>
              <a:rPr lang="en-US" dirty="0"/>
              <a:t>Getting cooperation from other parts of the organization</a:t>
            </a:r>
          </a:p>
          <a:p>
            <a:r>
              <a:rPr lang="en-US" dirty="0"/>
              <a:t>Mentoring and coaching on leadership </a:t>
            </a:r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9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Organizational Commitment to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organization has a negative attitude toward IT, it will be difficult for an IT project to succeed</a:t>
            </a:r>
          </a:p>
          <a:p>
            <a:r>
              <a:rPr lang="en-US" dirty="0"/>
              <a:t>Having a Chief Information Officer (CIO) at a high level in the organization helps IT projects</a:t>
            </a:r>
          </a:p>
          <a:p>
            <a:r>
              <a:rPr lang="en-US" dirty="0"/>
              <a:t>Assigning non-IT people to IT projects also encourage more </a:t>
            </a:r>
            <a:r>
              <a:rPr lang="en-US" dirty="0" smtClean="0"/>
              <a:t>commitment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9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Organizational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and guidelines help project managers be more effective</a:t>
            </a:r>
          </a:p>
          <a:p>
            <a:r>
              <a:rPr lang="en-US" dirty="0"/>
              <a:t>Senior management can encourage</a:t>
            </a:r>
          </a:p>
          <a:p>
            <a:pPr lvl="1"/>
            <a:r>
              <a:rPr lang="en-US" dirty="0"/>
              <a:t>the use of standard forms and software for project management</a:t>
            </a:r>
          </a:p>
          <a:p>
            <a:pPr lvl="1"/>
            <a:r>
              <a:rPr lang="en-US" dirty="0"/>
              <a:t>the development and use of guidelines for writing project plans or providing status information</a:t>
            </a:r>
          </a:p>
          <a:p>
            <a:pPr lvl="1"/>
            <a:r>
              <a:rPr lang="en-US" dirty="0"/>
              <a:t>the creation of a project management office or center of </a:t>
            </a:r>
            <a:r>
              <a:rPr lang="en-US" dirty="0" smtClean="0"/>
              <a:t>excellence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 &amp; the Project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project life cycle</a:t>
            </a:r>
            <a:r>
              <a:rPr lang="en-US" dirty="0"/>
              <a:t> is a collection of project phases that defines</a:t>
            </a:r>
          </a:p>
          <a:p>
            <a:pPr lvl="1"/>
            <a:r>
              <a:rPr lang="en-US" dirty="0"/>
              <a:t>what work will be performed in each phase</a:t>
            </a:r>
          </a:p>
          <a:p>
            <a:pPr lvl="1"/>
            <a:r>
              <a:rPr lang="en-US" dirty="0"/>
              <a:t>what deliverables will be produced and when</a:t>
            </a:r>
          </a:p>
          <a:p>
            <a:pPr lvl="1"/>
            <a:r>
              <a:rPr lang="en-US" dirty="0"/>
              <a:t>who is involved in each phase, and </a:t>
            </a:r>
          </a:p>
          <a:p>
            <a:pPr lvl="1"/>
            <a:r>
              <a:rPr lang="en-US" dirty="0"/>
              <a:t>how management will control and approve work produced in each phase</a:t>
            </a:r>
          </a:p>
          <a:p>
            <a:r>
              <a:rPr lang="en-US" dirty="0"/>
              <a:t>A </a:t>
            </a:r>
            <a:r>
              <a:rPr lang="en-US" b="1" dirty="0"/>
              <a:t>deliverable</a:t>
            </a:r>
            <a:r>
              <a:rPr lang="en-US" dirty="0"/>
              <a:t> is a product or service produced or provided as part of a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Project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 early phases of a project life cycle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resource needs are usually lowest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level of uncertainty (risk) is highest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 stakeholders have the greatest opportunity to influence the project</a:t>
            </a:r>
          </a:p>
          <a:p>
            <a:pPr>
              <a:lnSpc>
                <a:spcPct val="110000"/>
              </a:lnSpc>
            </a:pPr>
            <a:r>
              <a:rPr lang="en-US" dirty="0"/>
              <a:t>In middle phases of a project life cycle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certainty of completing a project improves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more resources are needed</a:t>
            </a:r>
          </a:p>
          <a:p>
            <a:pPr>
              <a:lnSpc>
                <a:spcPct val="110000"/>
              </a:lnSpc>
            </a:pPr>
            <a:r>
              <a:rPr lang="en-US" dirty="0"/>
              <a:t>The final phase of a project life cycle focuses 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ensuring that project requirements were met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sponsor approves completion of the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8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Describe the systems view of project management and how it applies to information technology (IT) projects</a:t>
            </a:r>
          </a:p>
          <a:p>
            <a:pPr>
              <a:lnSpc>
                <a:spcPct val="110000"/>
              </a:lnSpc>
            </a:pPr>
            <a:r>
              <a:rPr lang="en-US" dirty="0"/>
              <a:t>Understand organizations, including the four frames, organizational structures, and organizational culture</a:t>
            </a:r>
          </a:p>
          <a:p>
            <a:pPr>
              <a:lnSpc>
                <a:spcPct val="110000"/>
              </a:lnSpc>
            </a:pPr>
            <a:r>
              <a:rPr lang="en-US" dirty="0"/>
              <a:t>Explain why stakeholder management and top management commitment are critical for a project’s success</a:t>
            </a:r>
          </a:p>
        </p:txBody>
      </p:sp>
    </p:spTree>
    <p:extLst>
      <p:ext uri="{BB962C8B-B14F-4D97-AF65-F5344CB8AC3E}">
        <p14:creationId xmlns:p14="http://schemas.microsoft.com/office/powerpoint/2010/main" val="340131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2-4. Phases of the Traditional Project Life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48" b="-604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4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Life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Products also have life cycles</a:t>
            </a:r>
          </a:p>
          <a:p>
            <a:r>
              <a:rPr lang="en-US" dirty="0"/>
              <a:t>The </a:t>
            </a:r>
            <a:r>
              <a:rPr lang="en-US" b="1" dirty="0"/>
              <a:t>Systems Development Life Cycle (SDLC)</a:t>
            </a:r>
            <a:r>
              <a:rPr lang="en-US" dirty="0"/>
              <a:t> is a framework for describing the phases involved in developing and maintaining information systems</a:t>
            </a:r>
          </a:p>
          <a:p>
            <a:r>
              <a:rPr lang="en-US" dirty="0"/>
              <a:t>Systems development projects can follow </a:t>
            </a:r>
          </a:p>
          <a:p>
            <a:pPr lvl="1"/>
            <a:r>
              <a:rPr lang="en-US" b="1" dirty="0"/>
              <a:t>Predictive life cycle</a:t>
            </a:r>
            <a:r>
              <a:rPr lang="en-US" dirty="0"/>
              <a:t>: the scope of the project can be clearly articulated and the schedule and cost can be predicted</a:t>
            </a:r>
          </a:p>
          <a:p>
            <a:pPr lvl="1"/>
            <a:r>
              <a:rPr lang="en-US" b="1" dirty="0"/>
              <a:t>Adaptive Software Development (ASD)</a:t>
            </a:r>
            <a:r>
              <a:rPr lang="en-US" dirty="0"/>
              <a:t> </a:t>
            </a:r>
            <a:r>
              <a:rPr lang="en-US" b="1" dirty="0"/>
              <a:t>life cycle</a:t>
            </a:r>
            <a:r>
              <a:rPr lang="en-US" dirty="0"/>
              <a:t>: requirements cannot be clearly expressed, projects are mission driven and component based, using time-based cycles to meet target </a:t>
            </a:r>
            <a:r>
              <a:rPr lang="en-US" dirty="0" smtClean="0"/>
              <a:t>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7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Life Cycle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Waterfall model: has well-defined, linear stages of systems development and support</a:t>
            </a:r>
          </a:p>
          <a:p>
            <a:pPr>
              <a:lnSpc>
                <a:spcPct val="120000"/>
              </a:lnSpc>
            </a:pPr>
            <a:r>
              <a:rPr lang="en-US" dirty="0"/>
              <a:t>Spiral model: shows that software is developed using an iterative or spiral approach rather than a linear approach</a:t>
            </a:r>
          </a:p>
          <a:p>
            <a:pPr>
              <a:lnSpc>
                <a:spcPct val="120000"/>
              </a:lnSpc>
            </a:pPr>
            <a:r>
              <a:rPr lang="en-US" dirty="0"/>
              <a:t>Incremental build model: provides for progressive development of operational software</a:t>
            </a:r>
          </a:p>
          <a:p>
            <a:pPr>
              <a:lnSpc>
                <a:spcPct val="120000"/>
              </a:lnSpc>
            </a:pPr>
            <a:r>
              <a:rPr lang="en-US" dirty="0"/>
              <a:t>Prototyping model: used for developing prototypes to clarify user requirements</a:t>
            </a:r>
          </a:p>
          <a:p>
            <a:pPr>
              <a:lnSpc>
                <a:spcPct val="120000"/>
              </a:lnSpc>
            </a:pPr>
            <a:r>
              <a:rPr lang="en-US" dirty="0"/>
              <a:t>Rapid Application Development (RAD) model:  used to produce systems quickly without sacrificing </a:t>
            </a:r>
            <a:r>
              <a:rPr lang="en-US" dirty="0" smtClean="0"/>
              <a:t>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4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2-5. Waterfall and Spiral Life Cycle Models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4" r="-164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9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software development has become popular to describe new approaches that focus on close collaboration between programming teams and business </a:t>
            </a:r>
            <a:r>
              <a:rPr lang="en-US" dirty="0" smtClean="0"/>
              <a:t>experts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76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Importance of Project Phases and Management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should successfully pass through each of the project phases in order to continue on to the next</a:t>
            </a:r>
          </a:p>
          <a:p>
            <a:r>
              <a:rPr lang="en-US" dirty="0"/>
              <a:t>Management reviews, also called </a:t>
            </a:r>
            <a:r>
              <a:rPr lang="en-US" b="1" dirty="0"/>
              <a:t>phase exits</a:t>
            </a:r>
            <a:r>
              <a:rPr lang="en-US" dirty="0"/>
              <a:t> or </a:t>
            </a:r>
            <a:r>
              <a:rPr lang="en-US" b="1" dirty="0"/>
              <a:t>kill points</a:t>
            </a:r>
            <a:r>
              <a:rPr lang="en-US" dirty="0"/>
              <a:t>, should occur after each phase to evaluate the project’s progress, likely success, and continued compatibility with organizational </a:t>
            </a:r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0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Context of IT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IT projects can be very diverse in terms of size,  complexity, products produced, application area, and resource requirements</a:t>
            </a:r>
          </a:p>
          <a:p>
            <a:pPr>
              <a:lnSpc>
                <a:spcPct val="110000"/>
              </a:lnSpc>
            </a:pPr>
            <a:r>
              <a:rPr lang="en-US" dirty="0"/>
              <a:t>IT project team members often have diverse backgrounds and skill sets</a:t>
            </a:r>
          </a:p>
          <a:p>
            <a:pPr>
              <a:lnSpc>
                <a:spcPct val="110000"/>
              </a:lnSpc>
            </a:pPr>
            <a:r>
              <a:rPr lang="en-US" dirty="0"/>
              <a:t>IT projects use diverse technologies that change rapidly.  Even within one technology area, people must be highly </a:t>
            </a:r>
            <a:r>
              <a:rPr lang="en-US" dirty="0" smtClean="0"/>
              <a:t>specialized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29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Trends Affecting IT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Globalization</a:t>
            </a:r>
          </a:p>
          <a:p>
            <a:r>
              <a:rPr lang="en-US" dirty="0"/>
              <a:t>Outsourcing: </a:t>
            </a:r>
            <a:r>
              <a:rPr lang="en-US" b="1" dirty="0"/>
              <a:t>Outsourcing</a:t>
            </a:r>
            <a:r>
              <a:rPr lang="en-US" dirty="0"/>
              <a:t> is when an organization acquires goods and/or sources from an outside source. </a:t>
            </a:r>
            <a:r>
              <a:rPr lang="en-US" b="1" dirty="0"/>
              <a:t>Offshoring</a:t>
            </a:r>
            <a:r>
              <a:rPr lang="en-US" dirty="0"/>
              <a:t> is sometimes used to describe outsourcing from another country</a:t>
            </a:r>
          </a:p>
          <a:p>
            <a:r>
              <a:rPr lang="en-US" dirty="0"/>
              <a:t>Virtual teams: A </a:t>
            </a:r>
            <a:r>
              <a:rPr lang="en-US" b="1" dirty="0"/>
              <a:t>virtual te</a:t>
            </a:r>
            <a:r>
              <a:rPr lang="en-US" dirty="0"/>
              <a:t>am is a group of individuals who work across time and space using communication technologies</a:t>
            </a:r>
          </a:p>
          <a:p>
            <a:r>
              <a:rPr lang="en-US" dirty="0"/>
              <a:t>Agile project </a:t>
            </a: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23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Project managers need to take a systems approach when working on projects</a:t>
            </a:r>
          </a:p>
          <a:p>
            <a:pPr>
              <a:lnSpc>
                <a:spcPct val="120000"/>
              </a:lnSpc>
            </a:pPr>
            <a:r>
              <a:rPr lang="en-US" dirty="0"/>
              <a:t>Organizations have four different frames: structural, human resources, political, and symbolic</a:t>
            </a:r>
          </a:p>
          <a:p>
            <a:pPr>
              <a:lnSpc>
                <a:spcPct val="120000"/>
              </a:lnSpc>
            </a:pPr>
            <a:r>
              <a:rPr lang="en-US" dirty="0"/>
              <a:t>The structure and culture of an organization have strong implications for project managers</a:t>
            </a:r>
          </a:p>
          <a:p>
            <a:pPr>
              <a:lnSpc>
                <a:spcPct val="120000"/>
              </a:lnSpc>
            </a:pPr>
            <a:r>
              <a:rPr lang="en-US" dirty="0"/>
              <a:t>Projects should successfully pass through each phase of the project life cycle</a:t>
            </a:r>
          </a:p>
          <a:p>
            <a:pPr>
              <a:lnSpc>
                <a:spcPct val="120000"/>
              </a:lnSpc>
            </a:pPr>
            <a:r>
              <a:rPr lang="en-US" dirty="0"/>
              <a:t>Project managers need to consider several factors due to the unique context of information technology projects</a:t>
            </a:r>
          </a:p>
          <a:p>
            <a:pPr>
              <a:lnSpc>
                <a:spcPct val="120000"/>
              </a:lnSpc>
            </a:pPr>
            <a:r>
              <a:rPr lang="en-US" dirty="0"/>
              <a:t>Recent trends affecting IT project management include globalization, outsourcing, virtual teams, and Agile</a:t>
            </a:r>
          </a:p>
        </p:txBody>
      </p:sp>
    </p:spTree>
    <p:extLst>
      <p:ext uri="{BB962C8B-B14F-4D97-AF65-F5344CB8AC3E}">
        <p14:creationId xmlns:p14="http://schemas.microsoft.com/office/powerpoint/2010/main" val="3890890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Understand the concept of a project phase and the project life cycle, and distinguish between project development and product development</a:t>
            </a:r>
          </a:p>
          <a:p>
            <a:pPr>
              <a:lnSpc>
                <a:spcPct val="110000"/>
              </a:lnSpc>
            </a:pPr>
            <a:r>
              <a:rPr lang="en-US" dirty="0"/>
              <a:t>Discuss the unique attributes and diverse nature of IT projects</a:t>
            </a:r>
          </a:p>
          <a:p>
            <a:pPr>
              <a:lnSpc>
                <a:spcPct val="110000"/>
              </a:lnSpc>
            </a:pPr>
            <a:r>
              <a:rPr lang="en-US" dirty="0"/>
              <a:t>Describe recent trends affecting IT project management, including globalization, outsourcing, virtual teams, and agile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89780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Cannot Be Run In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must operate in a broad organizational environment</a:t>
            </a:r>
          </a:p>
          <a:p>
            <a:r>
              <a:rPr lang="en-US" dirty="0" smtClean="0"/>
              <a:t>Project managers need to use </a:t>
            </a:r>
            <a:r>
              <a:rPr lang="en-US" b="1" dirty="0" smtClean="0"/>
              <a:t>systems thinking:</a:t>
            </a:r>
          </a:p>
          <a:p>
            <a:pPr lvl="1"/>
            <a:r>
              <a:rPr lang="en-US" dirty="0" smtClean="0"/>
              <a:t>taking a holistic view of carrying out projects within the context of the organization</a:t>
            </a:r>
          </a:p>
          <a:p>
            <a:r>
              <a:rPr lang="en-US" dirty="0" smtClean="0"/>
              <a:t>Senior managers must make sure projects continue to support current business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2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Systems View of 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systems approach </a:t>
            </a:r>
            <a:r>
              <a:rPr lang="en-US" dirty="0"/>
              <a:t>emerged in the 1950s to describe a more analytical approach to management and problem solving</a:t>
            </a:r>
          </a:p>
          <a:p>
            <a:r>
              <a:rPr lang="en-US" dirty="0"/>
              <a:t>Three parts include:</a:t>
            </a:r>
          </a:p>
          <a:p>
            <a:pPr lvl="1"/>
            <a:r>
              <a:rPr lang="en-US" b="1" dirty="0"/>
              <a:t>Systems philosophy</a:t>
            </a:r>
            <a:r>
              <a:rPr lang="en-US" dirty="0"/>
              <a:t>: an overall model for thinking about things as systems</a:t>
            </a:r>
          </a:p>
          <a:p>
            <a:pPr lvl="1"/>
            <a:r>
              <a:rPr lang="en-US" b="1" dirty="0"/>
              <a:t>Systems analysis</a:t>
            </a:r>
            <a:r>
              <a:rPr lang="en-US" dirty="0"/>
              <a:t>: problem-solving approach</a:t>
            </a:r>
          </a:p>
          <a:p>
            <a:pPr lvl="1"/>
            <a:r>
              <a:rPr lang="en-US" b="1" dirty="0"/>
              <a:t>Systems management</a:t>
            </a:r>
            <a:r>
              <a:rPr lang="en-US" dirty="0"/>
              <a:t>: address business, technological, and organizational issues before making changes to </a:t>
            </a:r>
            <a:r>
              <a:rPr lang="en-US" dirty="0" smtClean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5312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2-1. Three Sphere Model for Systems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10" r="-841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7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2-2. Perspectives on Organizations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r="165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7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/>
              <a:t>In a paper titled “A Study in Project Failure,” two researchers examined the success and failure of 214 IT projects over an eight-year period in several European countries.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12.5% </a:t>
            </a:r>
            <a:r>
              <a:rPr lang="en-US" dirty="0"/>
              <a:t>were considered successful in terms of meeting scope, time, and cost goals. 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/>
              <a:t>Findings - Culture </a:t>
            </a:r>
            <a:r>
              <a:rPr lang="en-US" dirty="0"/>
              <a:t>within many organizations is often to blame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>
                <a:cs typeface="Times New Roman" pitchFamily="18" charset="0"/>
              </a:rPr>
              <a:t>Among other things, people often do not discuss important leadership, stakeholder, and risk management </a:t>
            </a:r>
            <a:r>
              <a:rPr lang="en-US" dirty="0" smtClean="0">
                <a:cs typeface="Times New Roman" pitchFamily="18" charset="0"/>
              </a:rPr>
              <a:t>issues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16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basic organization structures</a:t>
            </a:r>
          </a:p>
          <a:p>
            <a:pPr lvl="1"/>
            <a:r>
              <a:rPr lang="en-US" b="1" dirty="0"/>
              <a:t>Functional:</a:t>
            </a:r>
            <a:r>
              <a:rPr lang="en-US" dirty="0"/>
              <a:t> functional managers report to the CEO</a:t>
            </a:r>
          </a:p>
          <a:p>
            <a:pPr lvl="1"/>
            <a:r>
              <a:rPr lang="en-US" b="1" dirty="0"/>
              <a:t>Project:</a:t>
            </a:r>
            <a:r>
              <a:rPr lang="en-US" dirty="0"/>
              <a:t> program managers report to the CEO</a:t>
            </a:r>
          </a:p>
          <a:p>
            <a:pPr lvl="1"/>
            <a:r>
              <a:rPr lang="en-US" b="1" dirty="0"/>
              <a:t>Matrix:</a:t>
            </a:r>
            <a:r>
              <a:rPr lang="en-US" dirty="0"/>
              <a:t> middle ground between functional and project structures; personnel often report to two or more bosses; structure can be weak, balanced, or strong </a:t>
            </a:r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53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5947</TotalTime>
  <Words>1277</Words>
  <Application>Microsoft Macintosh PowerPoint</Application>
  <PresentationFormat>On-screen Show (4:3)</PresentationFormat>
  <Paragraphs>124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UCTI-Template-foundation-level</vt:lpstr>
      <vt:lpstr>PowerPoint Presentation</vt:lpstr>
      <vt:lpstr>Learning Objectives</vt:lpstr>
      <vt:lpstr>Learning Objectives</vt:lpstr>
      <vt:lpstr>Projects Cannot Be Run In Isolation</vt:lpstr>
      <vt:lpstr>A Systems View of PM</vt:lpstr>
      <vt:lpstr>Figure 2-1. Three Sphere Model for Systems Management</vt:lpstr>
      <vt:lpstr>Figure 2-2. Perspectives on Organizations</vt:lpstr>
      <vt:lpstr>What Went Wrong?</vt:lpstr>
      <vt:lpstr>Organizational Structures</vt:lpstr>
      <vt:lpstr>Figure 2-3. Functional, Project &amp; Matrix Organizational Structures</vt:lpstr>
      <vt:lpstr>Table 2-1.  Organizational Structure Influences on Projects</vt:lpstr>
      <vt:lpstr>Organizational Culture</vt:lpstr>
      <vt:lpstr>10 Characteristics of Organizational Culture</vt:lpstr>
      <vt:lpstr>The Importance of Top Management Commitment</vt:lpstr>
      <vt:lpstr>How Top Management can Help PMs</vt:lpstr>
      <vt:lpstr>Need for Organizational Commitment to IT</vt:lpstr>
      <vt:lpstr>Need for Organizational Standards</vt:lpstr>
      <vt:lpstr>Project Phases &amp; the Project Life Cycle</vt:lpstr>
      <vt:lpstr>More on Project Phases</vt:lpstr>
      <vt:lpstr>Figure 2-4. Phases of the Traditional Project Life Cycle</vt:lpstr>
      <vt:lpstr>Product Life Cycles</vt:lpstr>
      <vt:lpstr>Predictive Life Cycle Models</vt:lpstr>
      <vt:lpstr>Figure 2-5. Waterfall and Spiral Life Cycle Models</vt:lpstr>
      <vt:lpstr>Agile Software Development</vt:lpstr>
      <vt:lpstr>The Importance of Project Phases and Management Reviews</vt:lpstr>
      <vt:lpstr>The Context of IT Projects</vt:lpstr>
      <vt:lpstr>Recent Trends Affecting IT Project Management</vt:lpstr>
      <vt:lpstr>Chapter Summary</vt:lpstr>
      <vt:lpstr>Questions &amp; answers</vt:lpstr>
    </vt:vector>
  </TitlesOfParts>
  <Company>APIIT SDN BHD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Technology</dc:title>
  <dc:creator>APIIT</dc:creator>
  <cp:lastModifiedBy>Jerry Chong</cp:lastModifiedBy>
  <cp:revision>518</cp:revision>
  <dcterms:created xsi:type="dcterms:W3CDTF">2003-01-07T08:27:23Z</dcterms:created>
  <dcterms:modified xsi:type="dcterms:W3CDTF">2016-10-05T03:55:51Z</dcterms:modified>
</cp:coreProperties>
</file>