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9" r:id="rId1"/>
  </p:sldMasterIdLst>
  <p:notesMasterIdLst>
    <p:notesMasterId r:id="rId28"/>
  </p:notesMasterIdLst>
  <p:handoutMasterIdLst>
    <p:handoutMasterId r:id="rId29"/>
  </p:handoutMasterIdLst>
  <p:sldIdLst>
    <p:sldId id="389" r:id="rId2"/>
    <p:sldId id="391" r:id="rId3"/>
    <p:sldId id="392" r:id="rId4"/>
    <p:sldId id="423" r:id="rId5"/>
    <p:sldId id="424" r:id="rId6"/>
    <p:sldId id="425" r:id="rId7"/>
    <p:sldId id="426" r:id="rId8"/>
    <p:sldId id="427" r:id="rId9"/>
    <p:sldId id="445" r:id="rId10"/>
    <p:sldId id="428" r:id="rId11"/>
    <p:sldId id="429" r:id="rId12"/>
    <p:sldId id="430" r:id="rId13"/>
    <p:sldId id="431" r:id="rId14"/>
    <p:sldId id="432" r:id="rId15"/>
    <p:sldId id="433" r:id="rId16"/>
    <p:sldId id="434" r:id="rId17"/>
    <p:sldId id="435" r:id="rId18"/>
    <p:sldId id="436" r:id="rId19"/>
    <p:sldId id="437" r:id="rId20"/>
    <p:sldId id="438" r:id="rId21"/>
    <p:sldId id="439" r:id="rId22"/>
    <p:sldId id="440" r:id="rId23"/>
    <p:sldId id="441" r:id="rId24"/>
    <p:sldId id="442" r:id="rId25"/>
    <p:sldId id="421" r:id="rId26"/>
    <p:sldId id="422"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6600"/>
    <a:srgbClr val="333399"/>
    <a:srgbClr val="003366"/>
    <a:srgbClr val="99FF66"/>
    <a:srgbClr val="99FF33"/>
    <a:srgbClr val="CC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2" autoAdjust="0"/>
    <p:restoredTop sz="90141" autoAdjust="0"/>
  </p:normalViewPr>
  <p:slideViewPr>
    <p:cSldViewPr snapToGrid="0">
      <p:cViewPr>
        <p:scale>
          <a:sx n="103" d="100"/>
          <a:sy n="103" d="100"/>
        </p:scale>
        <p:origin x="-1320" y="-104"/>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snapToGrid="0">
      <p:cViewPr varScale="1">
        <p:scale>
          <a:sx n="53" d="100"/>
          <a:sy n="53" d="100"/>
        </p:scale>
        <p:origin x="-2610" y="-108"/>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553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553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553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410AA4-A348-4CF9-BBA7-65E9C5991685}" type="slidenum">
              <a:rPr lang="en-US"/>
              <a:pPr/>
              <a:t>‹#›</a:t>
            </a:fld>
            <a:endParaRPr lang="en-US"/>
          </a:p>
        </p:txBody>
      </p:sp>
    </p:spTree>
    <p:extLst>
      <p:ext uri="{BB962C8B-B14F-4D97-AF65-F5344CB8AC3E}">
        <p14:creationId xmlns:p14="http://schemas.microsoft.com/office/powerpoint/2010/main" val="354485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30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30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30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2DAC34F-6E1C-4DF8-BAF7-4DF11FB63756}" type="slidenum">
              <a:rPr lang="en-US"/>
              <a:pPr/>
              <a:t>‹#›</a:t>
            </a:fld>
            <a:endParaRPr lang="en-US"/>
          </a:p>
        </p:txBody>
      </p:sp>
    </p:spTree>
    <p:extLst>
      <p:ext uri="{BB962C8B-B14F-4D97-AF65-F5344CB8AC3E}">
        <p14:creationId xmlns:p14="http://schemas.microsoft.com/office/powerpoint/2010/main" val="727515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mtClean="0"/>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hasCustomPrompt="1"/>
          </p:nvPr>
        </p:nvSpPr>
        <p:spPr>
          <a:xfrm>
            <a:off x="2389188" y="1952625"/>
            <a:ext cx="6754812" cy="1470025"/>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sz="3600">
                <a:solidFill>
                  <a:srgbClr val="FFFFFF"/>
                </a:solidFill>
              </a:defRPr>
            </a:lvl1pPr>
          </a:lstStyle>
          <a:p>
            <a:pPr eaLnBrk="1" hangingPunct="1">
              <a:spcBef>
                <a:spcPct val="0"/>
              </a:spcBef>
            </a:pPr>
            <a:r>
              <a:rPr lang="en-US" dirty="0" smtClean="0"/>
              <a:t>PROJECT MANAGEMENT</a:t>
            </a:r>
            <a:br>
              <a:rPr lang="en-US" dirty="0" smtClean="0"/>
            </a:br>
            <a:r>
              <a:rPr lang="en-US" dirty="0" smtClean="0"/>
              <a:t>CT050-3-3</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dirty="0" smtClean="0"/>
              <a:t>Click to edit Master subtitle style</a:t>
            </a:r>
            <a:endParaRPr lang="en-GB" dirty="0"/>
          </a:p>
        </p:txBody>
      </p:sp>
    </p:spTree>
    <p:extLst>
      <p:ext uri="{BB962C8B-B14F-4D97-AF65-F5344CB8AC3E}">
        <p14:creationId xmlns:p14="http://schemas.microsoft.com/office/powerpoint/2010/main" val="48043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82902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88018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305393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35433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190997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259850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86286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2847432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195252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33952264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0" y="6621463"/>
            <a:ext cx="9144000" cy="236537"/>
          </a:xfrm>
          <a:prstGeom prst="rect">
            <a:avLst/>
          </a:prstGeom>
          <a:solidFill>
            <a:srgbClr val="FB6B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GB" altLang="en-US" smtClean="0"/>
          </a:p>
        </p:txBody>
      </p:sp>
      <p:sp>
        <p:nvSpPr>
          <p:cNvPr id="1028" name="Rectangle 4"/>
          <p:cNvSpPr>
            <a:spLocks noGrp="1" noChangeArrowheads="1"/>
          </p:cNvSpPr>
          <p:nvPr>
            <p:ph type="body" idx="1"/>
          </p:nvPr>
        </p:nvSpPr>
        <p:spPr bwMode="auto">
          <a:xfrm>
            <a:off x="487363" y="1590440"/>
            <a:ext cx="8229600" cy="5017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endParaRPr lang="en-GB" altLang="en-US" dirty="0" smtClean="0"/>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endParaRPr lang="en-GB" altLang="en-US" dirty="0" smtClean="0"/>
          </a:p>
        </p:txBody>
      </p:sp>
      <p:sp>
        <p:nvSpPr>
          <p:cNvPr id="1030" name="Rectangle 7"/>
          <p:cNvSpPr>
            <a:spLocks noChangeArrowheads="1"/>
          </p:cNvSpPr>
          <p:nvPr/>
        </p:nvSpPr>
        <p:spPr bwMode="auto">
          <a:xfrm>
            <a:off x="0" y="6597650"/>
            <a:ext cx="2711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800" dirty="0" smtClean="0"/>
              <a:t>CT050-3-3-PROJECT MANAGEMENT</a:t>
            </a:r>
            <a:endParaRPr lang="en-GB" altLang="en-US" sz="800" dirty="0" smtClean="0">
              <a:latin typeface="Calibri" pitchFamily="34" charset="0"/>
              <a:ea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ea typeface="Calibri" panose="020F0502020204030204" pitchFamily="34" charset="0"/>
                <a:cs typeface="Calibri" panose="020F0502020204030204" pitchFamily="34" charset="0"/>
              </a:defRPr>
            </a:lvl1pPr>
          </a:lstStyle>
          <a:p>
            <a:fld id="{71AB82A2-68A3-4635-8264-89FC666F95FA}" type="slidenum">
              <a:rPr lang="en-GB"/>
              <a:pPr/>
              <a:t>‹#›</a:t>
            </a:fld>
            <a:endParaRPr lang="en-GB" dirty="0"/>
          </a:p>
        </p:txBody>
      </p:sp>
      <p:sp>
        <p:nvSpPr>
          <p:cNvPr id="1032" name="Rectangle 9"/>
          <p:cNvSpPr>
            <a:spLocks noChangeArrowheads="1"/>
          </p:cNvSpPr>
          <p:nvPr/>
        </p:nvSpPr>
        <p:spPr bwMode="auto">
          <a:xfrm>
            <a:off x="2638554" y="6608339"/>
            <a:ext cx="3920839" cy="24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800" dirty="0" smtClean="0"/>
              <a:t>THE PROJECT MANAGEMENT PROCESS GROUPS: A CASE STUDY</a:t>
            </a:r>
            <a:endParaRPr lang="en-US" sz="800" dirty="0"/>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455331" y="0"/>
            <a:ext cx="1688670" cy="168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18" r:id="rId1"/>
    <p:sldLayoutId id="2147484219" r:id="rId2"/>
    <p:sldLayoutId id="2147484220" r:id="rId3"/>
    <p:sldLayoutId id="2147484221" r:id="rId4"/>
    <p:sldLayoutId id="2147484222" r:id="rId5"/>
    <p:sldLayoutId id="2147484223" r:id="rId6"/>
    <p:sldLayoutId id="2147484224" r:id="rId7"/>
    <p:sldLayoutId id="2147484225" r:id="rId8"/>
    <p:sldLayoutId id="2147484226" r:id="rId9"/>
    <p:sldLayoutId id="2147484227" r:id="rId10"/>
    <p:sldLayoutId id="2147484228" r:id="rId11"/>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mtexts.com/" TargetMode="External"/><Relationship Id="rId3" Type="http://schemas.openxmlformats.org/officeDocument/2006/relationships/hyperlink" Target="http://www.kathyschwalb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smtClean="0"/>
              <a:t>LECTURE </a:t>
            </a:r>
            <a:r>
              <a:rPr lang="en-US" dirty="0" smtClean="0"/>
              <a:t>03</a:t>
            </a:r>
          </a:p>
          <a:p>
            <a:r>
              <a:rPr lang="en-US" dirty="0"/>
              <a:t>The Project Management Process Groups: A Case Study</a:t>
            </a:r>
            <a:endParaRPr lang="en-US" dirty="0"/>
          </a:p>
        </p:txBody>
      </p:sp>
    </p:spTree>
    <p:extLst>
      <p:ext uri="{BB962C8B-B14F-4D97-AF65-F5344CB8AC3E}">
        <p14:creationId xmlns:p14="http://schemas.microsoft.com/office/powerpoint/2010/main" val="332669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3-1. Mapping PM Process Groups to Knowledge Areas*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2" t="49631" r="44"/>
          <a:stretch/>
        </p:blipFill>
        <p:spPr>
          <a:xfrm>
            <a:off x="1269291" y="2650247"/>
            <a:ext cx="6560060" cy="3501918"/>
          </a:xfrm>
          <a:prstGeom prst="rect">
            <a:avLst/>
          </a:prstGeom>
        </p:spPr>
      </p:pic>
      <p:pic>
        <p:nvPicPr>
          <p:cNvPr id="5"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352" r="304" b="86486"/>
          <a:stretch/>
        </p:blipFill>
        <p:spPr bwMode="auto">
          <a:xfrm>
            <a:off x="1256963" y="1706081"/>
            <a:ext cx="6560055" cy="93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467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Pre-initiation</a:t>
            </a:r>
          </a:p>
        </p:txBody>
      </p:sp>
      <p:sp>
        <p:nvSpPr>
          <p:cNvPr id="3" name="Content Placeholder 2"/>
          <p:cNvSpPr>
            <a:spLocks noGrp="1"/>
          </p:cNvSpPr>
          <p:nvPr>
            <p:ph idx="1"/>
          </p:nvPr>
        </p:nvSpPr>
        <p:spPr/>
        <p:txBody>
          <a:bodyPr>
            <a:normAutofit fontScale="92500" lnSpcReduction="10000"/>
          </a:bodyPr>
          <a:lstStyle/>
          <a:p>
            <a:pPr>
              <a:lnSpc>
                <a:spcPct val="110000"/>
              </a:lnSpc>
            </a:pPr>
            <a:r>
              <a:rPr lang="en-US" dirty="0"/>
              <a:t>It is good practice to lay the groundwork for a project before it officially starts</a:t>
            </a:r>
          </a:p>
          <a:p>
            <a:pPr>
              <a:lnSpc>
                <a:spcPct val="110000"/>
              </a:lnSpc>
            </a:pPr>
            <a:r>
              <a:rPr lang="en-US" dirty="0"/>
              <a:t>Senior managers often perform several pre-initiation tasks, including the following:</a:t>
            </a:r>
          </a:p>
          <a:p>
            <a:pPr lvl="1">
              <a:lnSpc>
                <a:spcPct val="110000"/>
              </a:lnSpc>
            </a:pPr>
            <a:r>
              <a:rPr lang="en-US" sz="2000" dirty="0"/>
              <a:t>Determine the scope, time, and cost constraints for the project</a:t>
            </a:r>
          </a:p>
          <a:p>
            <a:pPr lvl="1">
              <a:lnSpc>
                <a:spcPct val="110000"/>
              </a:lnSpc>
            </a:pPr>
            <a:r>
              <a:rPr lang="en-US" sz="2000" dirty="0"/>
              <a:t>Identify the project sponsor</a:t>
            </a:r>
          </a:p>
          <a:p>
            <a:pPr lvl="1">
              <a:lnSpc>
                <a:spcPct val="110000"/>
              </a:lnSpc>
            </a:pPr>
            <a:r>
              <a:rPr lang="en-US" sz="2000" dirty="0"/>
              <a:t>Select the project manager</a:t>
            </a:r>
          </a:p>
          <a:p>
            <a:pPr lvl="1">
              <a:lnSpc>
                <a:spcPct val="110000"/>
              </a:lnSpc>
            </a:pPr>
            <a:r>
              <a:rPr lang="en-US" sz="2000" dirty="0"/>
              <a:t>Develop a business case for a project (see Table 3-2 for an example)</a:t>
            </a:r>
          </a:p>
          <a:p>
            <a:pPr lvl="1">
              <a:lnSpc>
                <a:spcPct val="110000"/>
              </a:lnSpc>
            </a:pPr>
            <a:r>
              <a:rPr lang="en-US" sz="2000" dirty="0"/>
              <a:t>Meet with the project manager to review the process and expectations for managing the project</a:t>
            </a:r>
          </a:p>
          <a:p>
            <a:pPr lvl="1">
              <a:lnSpc>
                <a:spcPct val="110000"/>
              </a:lnSpc>
            </a:pPr>
            <a:r>
              <a:rPr lang="en-US" sz="2000" dirty="0"/>
              <a:t>Determine if the project should be divided into two or more smaller </a:t>
            </a:r>
            <a:r>
              <a:rPr lang="en-US" sz="2000" dirty="0" smtClean="0"/>
              <a:t>projects</a:t>
            </a:r>
            <a:endParaRPr lang="en-US" sz="2000" dirty="0"/>
          </a:p>
        </p:txBody>
      </p:sp>
    </p:spTree>
    <p:extLst>
      <p:ext uri="{BB962C8B-B14F-4D97-AF65-F5344CB8AC3E}">
        <p14:creationId xmlns:p14="http://schemas.microsoft.com/office/powerpoint/2010/main" val="32457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Initiation</a:t>
            </a:r>
            <a:endParaRPr lang="en-US" dirty="0"/>
          </a:p>
        </p:txBody>
      </p:sp>
      <p:sp>
        <p:nvSpPr>
          <p:cNvPr id="3" name="Content Placeholder 2"/>
          <p:cNvSpPr>
            <a:spLocks noGrp="1"/>
          </p:cNvSpPr>
          <p:nvPr>
            <p:ph idx="1"/>
          </p:nvPr>
        </p:nvSpPr>
        <p:spPr/>
        <p:txBody>
          <a:bodyPr/>
          <a:lstStyle/>
          <a:p>
            <a:pPr>
              <a:lnSpc>
                <a:spcPct val="90000"/>
              </a:lnSpc>
            </a:pPr>
            <a:r>
              <a:rPr lang="en-US" dirty="0"/>
              <a:t>Initiating a project includes recognizing and starting a new project or project phase</a:t>
            </a:r>
          </a:p>
          <a:p>
            <a:pPr>
              <a:lnSpc>
                <a:spcPct val="90000"/>
              </a:lnSpc>
            </a:pPr>
            <a:r>
              <a:rPr lang="en-US" dirty="0"/>
              <a:t>The main goal is to formally select and start off projects</a:t>
            </a:r>
          </a:p>
          <a:p>
            <a:pPr>
              <a:lnSpc>
                <a:spcPct val="90000"/>
              </a:lnSpc>
            </a:pPr>
            <a:r>
              <a:rPr lang="en-US" dirty="0"/>
              <a:t>Table 3-3 shows the project initiation knowledge areas, processes, and </a:t>
            </a:r>
            <a:r>
              <a:rPr lang="en-US" dirty="0" smtClean="0"/>
              <a:t>outputs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81" y="4771661"/>
            <a:ext cx="8839200" cy="1168708"/>
          </a:xfrm>
          <a:prstGeom prst="rect">
            <a:avLst/>
          </a:prstGeom>
        </p:spPr>
      </p:pic>
    </p:spTree>
    <p:extLst>
      <p:ext uri="{BB962C8B-B14F-4D97-AF65-F5344CB8AC3E}">
        <p14:creationId xmlns:p14="http://schemas.microsoft.com/office/powerpoint/2010/main" val="2050111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3-4. Stakeholder Register</a:t>
            </a:r>
          </a:p>
        </p:txBody>
      </p:sp>
      <p:pic>
        <p:nvPicPr>
          <p:cNvPr id="4" name="Picture 6"/>
          <p:cNvPicPr>
            <a:picLocks noGrp="1" noChangeAspect="1" noChangeArrowheads="1"/>
          </p:cNvPicPr>
          <p:nvPr>
            <p:ph idx="1"/>
          </p:nvPr>
        </p:nvPicPr>
        <p:blipFill rotWithShape="1">
          <a:blip r:embed="rId2"/>
          <a:srcRect l="16402" t="29739" r="21123" b="19684"/>
          <a:stretch/>
        </p:blipFill>
        <p:spPr bwMode="auto">
          <a:xfrm>
            <a:off x="555887" y="1886335"/>
            <a:ext cx="8065541" cy="4080896"/>
          </a:xfrm>
          <a:prstGeom prst="rect">
            <a:avLst/>
          </a:prstGeom>
          <a:noFill/>
          <a:ln w="9525">
            <a:noFill/>
            <a:miter lim="800000"/>
            <a:headEnd/>
            <a:tailEnd/>
          </a:ln>
          <a:effectLst/>
        </p:spPr>
      </p:pic>
    </p:spTree>
    <p:extLst>
      <p:ext uri="{BB962C8B-B14F-4D97-AF65-F5344CB8AC3E}">
        <p14:creationId xmlns:p14="http://schemas.microsoft.com/office/powerpoint/2010/main" val="2195320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3-4. Stakeholder Management Strategy</a:t>
            </a:r>
          </a:p>
        </p:txBody>
      </p:sp>
      <p:pic>
        <p:nvPicPr>
          <p:cNvPr id="4" name="Content Placeholder 3"/>
          <p:cNvPicPr>
            <a:picLocks noGrp="1" noChangeAspect="1" noChangeArrowheads="1"/>
          </p:cNvPicPr>
          <p:nvPr>
            <p:ph idx="1"/>
          </p:nvPr>
        </p:nvPicPr>
        <p:blipFill rotWithShape="1">
          <a:blip r:embed="rId2"/>
          <a:srcRect l="16701" t="25190" r="21273" b="34538"/>
          <a:stretch/>
        </p:blipFill>
        <p:spPr bwMode="auto">
          <a:xfrm>
            <a:off x="350957" y="2145246"/>
            <a:ext cx="8477095" cy="3439788"/>
          </a:xfrm>
          <a:prstGeom prst="rect">
            <a:avLst/>
          </a:prstGeom>
          <a:noFill/>
          <a:ln w="9525">
            <a:noFill/>
            <a:miter lim="800000"/>
            <a:headEnd/>
            <a:tailEnd/>
          </a:ln>
          <a:effectLst/>
        </p:spPr>
      </p:pic>
    </p:spTree>
    <p:extLst>
      <p:ext uri="{BB962C8B-B14F-4D97-AF65-F5344CB8AC3E}">
        <p14:creationId xmlns:p14="http://schemas.microsoft.com/office/powerpoint/2010/main" val="3025041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Charters and Kick-off Meetings</a:t>
            </a:r>
          </a:p>
        </p:txBody>
      </p:sp>
      <p:sp>
        <p:nvSpPr>
          <p:cNvPr id="3" name="Content Placeholder 2"/>
          <p:cNvSpPr>
            <a:spLocks noGrp="1"/>
          </p:cNvSpPr>
          <p:nvPr>
            <p:ph idx="1"/>
          </p:nvPr>
        </p:nvSpPr>
        <p:spPr/>
        <p:txBody>
          <a:bodyPr/>
          <a:lstStyle/>
          <a:p>
            <a:r>
              <a:rPr lang="en-US" dirty="0" smtClean="0"/>
              <a:t>Charters </a:t>
            </a:r>
            <a:r>
              <a:rPr lang="en-US" dirty="0"/>
              <a:t>are normally short and include key project information and stakeholder signatures</a:t>
            </a:r>
          </a:p>
          <a:p>
            <a:r>
              <a:rPr lang="en-US" dirty="0"/>
              <a:t>It’s good practice to hold a </a:t>
            </a:r>
            <a:r>
              <a:rPr lang="en-US" b="1" dirty="0"/>
              <a:t>kick-off meeting </a:t>
            </a:r>
            <a:r>
              <a:rPr lang="en-US" dirty="0"/>
              <a:t>at the beginning of a project so that stakeholders can meet each other, review the goals of the project, and discuss future plans</a:t>
            </a:r>
          </a:p>
          <a:p>
            <a:endParaRPr lang="en-US" dirty="0"/>
          </a:p>
          <a:p>
            <a:endParaRPr lang="en-US" dirty="0"/>
          </a:p>
        </p:txBody>
      </p:sp>
    </p:spTree>
    <p:extLst>
      <p:ext uri="{BB962C8B-B14F-4D97-AF65-F5344CB8AC3E}">
        <p14:creationId xmlns:p14="http://schemas.microsoft.com/office/powerpoint/2010/main" val="357437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3-2. Kick-off Meeting Agenda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l="-19748" r="-19748"/>
          <a:stretch>
            <a:fillRect/>
          </a:stretch>
        </p:blipFill>
        <p:spPr>
          <a:prstGeom prst="rect">
            <a:avLst/>
          </a:prstGeom>
        </p:spPr>
      </p:pic>
    </p:spTree>
    <p:extLst>
      <p:ext uri="{BB962C8B-B14F-4D97-AF65-F5344CB8AC3E}">
        <p14:creationId xmlns:p14="http://schemas.microsoft.com/office/powerpoint/2010/main" val="1278892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normAutofit fontScale="92500" lnSpcReduction="20000"/>
          </a:bodyPr>
          <a:lstStyle/>
          <a:p>
            <a:pPr>
              <a:lnSpc>
                <a:spcPct val="110000"/>
              </a:lnSpc>
            </a:pPr>
            <a:r>
              <a:rPr lang="en-US" dirty="0"/>
              <a:t>The main purpose of project planning is to </a:t>
            </a:r>
            <a:r>
              <a:rPr lang="en-US" i="1" dirty="0"/>
              <a:t>guide execution</a:t>
            </a:r>
          </a:p>
          <a:p>
            <a:pPr>
              <a:lnSpc>
                <a:spcPct val="110000"/>
              </a:lnSpc>
            </a:pPr>
            <a:r>
              <a:rPr lang="en-US" dirty="0"/>
              <a:t>Every knowledge area includes planning </a:t>
            </a:r>
            <a:r>
              <a:rPr lang="en-US" dirty="0" smtClean="0"/>
              <a:t>information</a:t>
            </a:r>
          </a:p>
          <a:p>
            <a:pPr>
              <a:lnSpc>
                <a:spcPct val="110000"/>
              </a:lnSpc>
            </a:pPr>
            <a:r>
              <a:rPr lang="en-US" dirty="0" smtClean="0"/>
              <a:t>Key </a:t>
            </a:r>
            <a:r>
              <a:rPr lang="en-US" dirty="0"/>
              <a:t>outputs </a:t>
            </a:r>
            <a:r>
              <a:rPr lang="en-US" dirty="0" smtClean="0"/>
              <a:t>include</a:t>
            </a:r>
            <a:r>
              <a:rPr lang="en-US" dirty="0"/>
              <a:t>:</a:t>
            </a:r>
          </a:p>
          <a:p>
            <a:pPr lvl="1">
              <a:lnSpc>
                <a:spcPct val="110000"/>
              </a:lnSpc>
            </a:pPr>
            <a:r>
              <a:rPr lang="en-US" dirty="0"/>
              <a:t>A team contract</a:t>
            </a:r>
          </a:p>
          <a:p>
            <a:pPr lvl="1">
              <a:lnSpc>
                <a:spcPct val="110000"/>
              </a:lnSpc>
            </a:pPr>
            <a:r>
              <a:rPr lang="en-US" dirty="0"/>
              <a:t>A project scope statement</a:t>
            </a:r>
          </a:p>
          <a:p>
            <a:pPr lvl="1">
              <a:lnSpc>
                <a:spcPct val="110000"/>
              </a:lnSpc>
            </a:pPr>
            <a:r>
              <a:rPr lang="en-US" dirty="0"/>
              <a:t>A work breakdown structure (WBS)</a:t>
            </a:r>
          </a:p>
          <a:p>
            <a:pPr lvl="1">
              <a:lnSpc>
                <a:spcPct val="110000"/>
              </a:lnSpc>
            </a:pPr>
            <a:r>
              <a:rPr lang="en-US" dirty="0"/>
              <a:t>A project schedule, in the form of a Gantt chart with all dependencies and resources entered</a:t>
            </a:r>
          </a:p>
          <a:p>
            <a:pPr lvl="1">
              <a:lnSpc>
                <a:spcPct val="110000"/>
              </a:lnSpc>
            </a:pPr>
            <a:r>
              <a:rPr lang="en-US" dirty="0"/>
              <a:t>A list of prioritized risks (part of a risk register</a:t>
            </a:r>
            <a:r>
              <a:rPr lang="en-US" dirty="0" smtClean="0"/>
              <a:t>)</a:t>
            </a:r>
            <a:endParaRPr lang="en-US" dirty="0"/>
          </a:p>
        </p:txBody>
      </p:sp>
    </p:spTree>
    <p:extLst>
      <p:ext uri="{BB962C8B-B14F-4D97-AF65-F5344CB8AC3E}">
        <p14:creationId xmlns:p14="http://schemas.microsoft.com/office/powerpoint/2010/main" val="3127718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3-4. </a:t>
            </a:r>
            <a:r>
              <a:rPr lang="en-US" dirty="0" smtClean="0"/>
              <a:t>Project </a:t>
            </a:r>
            <a:r>
              <a:rPr lang="en-US" dirty="0"/>
              <a:t>Baseline Gantt Chart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t="-16872" b="-16872"/>
          <a:stretch>
            <a:fillRect/>
          </a:stretch>
        </p:blipFill>
        <p:spPr>
          <a:prstGeom prst="rect">
            <a:avLst/>
          </a:prstGeom>
        </p:spPr>
      </p:pic>
    </p:spTree>
    <p:extLst>
      <p:ext uri="{BB962C8B-B14F-4D97-AF65-F5344CB8AC3E}">
        <p14:creationId xmlns:p14="http://schemas.microsoft.com/office/powerpoint/2010/main" val="473090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3-10. List of Prioritized Risks</a:t>
            </a:r>
          </a:p>
        </p:txBody>
      </p:sp>
      <p:pic>
        <p:nvPicPr>
          <p:cNvPr id="4" name="Picture 7" descr="Tbl03-08"/>
          <p:cNvPicPr>
            <a:picLocks noGrp="1" noChangeAspect="1" noChangeArrowheads="1"/>
          </p:cNvPicPr>
          <p:nvPr>
            <p:ph idx="1"/>
          </p:nvPr>
        </p:nvPicPr>
        <p:blipFill>
          <a:blip r:embed="rId2"/>
          <a:srcRect t="-7965" b="-7965"/>
          <a:stretch>
            <a:fillRect/>
          </a:stretch>
        </p:blipFill>
        <p:spPr bwMode="auto">
          <a:prstGeom prst="rect">
            <a:avLst/>
          </a:prstGeom>
          <a:noFill/>
          <a:ln w="9525">
            <a:noFill/>
            <a:miter lim="800000"/>
            <a:headEnd/>
            <a:tailEnd/>
          </a:ln>
        </p:spPr>
      </p:pic>
    </p:spTree>
    <p:extLst>
      <p:ext uri="{BB962C8B-B14F-4D97-AF65-F5344CB8AC3E}">
        <p14:creationId xmlns:p14="http://schemas.microsoft.com/office/powerpoint/2010/main" val="394840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lnSpcReduction="10000"/>
          </a:bodyPr>
          <a:lstStyle/>
          <a:p>
            <a:r>
              <a:rPr lang="en-US" dirty="0"/>
              <a:t>Describe the five project management process groups, the typical level of activity for each, and the interactions among them</a:t>
            </a:r>
          </a:p>
          <a:p>
            <a:r>
              <a:rPr lang="en-US" dirty="0"/>
              <a:t>Understand how the project management process groups relate to the project management knowledge areas</a:t>
            </a:r>
          </a:p>
          <a:p>
            <a:r>
              <a:rPr lang="en-US" dirty="0"/>
              <a:t>Discuss how organizations develop information technology (IT) project management methodologies to meet their needs</a:t>
            </a:r>
          </a:p>
        </p:txBody>
      </p:sp>
    </p:spTree>
    <p:extLst>
      <p:ext uri="{BB962C8B-B14F-4D97-AF65-F5344CB8AC3E}">
        <p14:creationId xmlns:p14="http://schemas.microsoft.com/office/powerpoint/2010/main" val="3401314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Executing</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US" dirty="0"/>
              <a:t>Usually takes the most time and resources to perform project execution </a:t>
            </a:r>
          </a:p>
          <a:p>
            <a:pPr>
              <a:lnSpc>
                <a:spcPct val="120000"/>
              </a:lnSpc>
            </a:pPr>
            <a:r>
              <a:rPr lang="en-US" dirty="0"/>
              <a:t>Project managers must use their leadership skills to handle the many challenges that occur during project execution</a:t>
            </a:r>
          </a:p>
          <a:p>
            <a:pPr>
              <a:lnSpc>
                <a:spcPct val="120000"/>
              </a:lnSpc>
            </a:pPr>
            <a:r>
              <a:rPr lang="en-US" dirty="0"/>
              <a:t>Table 3-11 lists the executing processes and outputs. Many project sponsors and customers focus on deliverables related to providing the products, services, or results desired from the project</a:t>
            </a:r>
          </a:p>
          <a:p>
            <a:pPr>
              <a:lnSpc>
                <a:spcPct val="120000"/>
              </a:lnSpc>
            </a:pPr>
            <a:r>
              <a:rPr lang="en-US" dirty="0"/>
              <a:t>A milestone report can help focus on completing major </a:t>
            </a:r>
            <a:r>
              <a:rPr lang="en-US" dirty="0" smtClean="0"/>
              <a:t>milestones</a:t>
            </a:r>
            <a:endParaRPr lang="en-US" dirty="0"/>
          </a:p>
        </p:txBody>
      </p:sp>
    </p:spTree>
    <p:extLst>
      <p:ext uri="{BB962C8B-B14F-4D97-AF65-F5344CB8AC3E}">
        <p14:creationId xmlns:p14="http://schemas.microsoft.com/office/powerpoint/2010/main" val="1430525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Milestone Report</a:t>
            </a:r>
            <a:endParaRPr lang="en-US" dirty="0"/>
          </a:p>
        </p:txBody>
      </p:sp>
      <p:pic>
        <p:nvPicPr>
          <p:cNvPr id="4" name="Picture 6"/>
          <p:cNvPicPr>
            <a:picLocks noGrp="1" noChangeAspect="1" noChangeArrowheads="1"/>
          </p:cNvPicPr>
          <p:nvPr>
            <p:ph idx="1"/>
          </p:nvPr>
        </p:nvPicPr>
        <p:blipFill rotWithShape="1">
          <a:blip r:embed="rId2"/>
          <a:srcRect l="22694" t="15122" r="26517" b="6732"/>
          <a:stretch/>
        </p:blipFill>
        <p:spPr bwMode="auto">
          <a:xfrm>
            <a:off x="1664507" y="1471331"/>
            <a:ext cx="5203125" cy="5003315"/>
          </a:xfrm>
          <a:prstGeom prst="rect">
            <a:avLst/>
          </a:prstGeom>
          <a:noFill/>
          <a:ln w="9525">
            <a:noFill/>
            <a:miter lim="800000"/>
            <a:headEnd/>
            <a:tailEnd/>
          </a:ln>
          <a:effectLst/>
        </p:spPr>
      </p:pic>
    </p:spTree>
    <p:extLst>
      <p:ext uri="{BB962C8B-B14F-4D97-AF65-F5344CB8AC3E}">
        <p14:creationId xmlns:p14="http://schemas.microsoft.com/office/powerpoint/2010/main" val="388842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Monitoring &amp; Controlling</a:t>
            </a:r>
            <a:endParaRPr lang="en-US" dirty="0"/>
          </a:p>
        </p:txBody>
      </p:sp>
      <p:sp>
        <p:nvSpPr>
          <p:cNvPr id="3" name="Content Placeholder 2"/>
          <p:cNvSpPr>
            <a:spLocks noGrp="1"/>
          </p:cNvSpPr>
          <p:nvPr>
            <p:ph idx="1"/>
          </p:nvPr>
        </p:nvSpPr>
        <p:spPr/>
        <p:txBody>
          <a:bodyPr>
            <a:normAutofit fontScale="92500"/>
          </a:bodyPr>
          <a:lstStyle/>
          <a:p>
            <a:pPr>
              <a:lnSpc>
                <a:spcPct val="110000"/>
              </a:lnSpc>
            </a:pPr>
            <a:r>
              <a:rPr lang="en-US" dirty="0"/>
              <a:t>Involves measuring progress toward project objectives, monitoring deviation from the plan, and taking correction actions</a:t>
            </a:r>
          </a:p>
          <a:p>
            <a:pPr>
              <a:lnSpc>
                <a:spcPct val="110000"/>
              </a:lnSpc>
            </a:pPr>
            <a:r>
              <a:rPr lang="en-US" dirty="0"/>
              <a:t>Affects all other process groups and occurs during all phases of the project life cycle</a:t>
            </a:r>
          </a:p>
          <a:p>
            <a:pPr>
              <a:lnSpc>
                <a:spcPct val="110000"/>
              </a:lnSpc>
            </a:pPr>
            <a:r>
              <a:rPr lang="en-US" dirty="0"/>
              <a:t>Outputs include performance reports, change requests, and updates to various </a:t>
            </a:r>
            <a:r>
              <a:rPr lang="en-US" dirty="0" smtClean="0"/>
              <a:t>plans</a:t>
            </a:r>
            <a:endParaRPr lang="en-US" dirty="0"/>
          </a:p>
        </p:txBody>
      </p:sp>
    </p:spTree>
    <p:extLst>
      <p:ext uri="{BB962C8B-B14F-4D97-AF65-F5344CB8AC3E}">
        <p14:creationId xmlns:p14="http://schemas.microsoft.com/office/powerpoint/2010/main" val="3638818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Closing</a:t>
            </a:r>
            <a:endParaRPr lang="en-US" dirty="0"/>
          </a:p>
        </p:txBody>
      </p:sp>
      <p:sp>
        <p:nvSpPr>
          <p:cNvPr id="3" name="Content Placeholder 2"/>
          <p:cNvSpPr>
            <a:spLocks noGrp="1"/>
          </p:cNvSpPr>
          <p:nvPr>
            <p:ph idx="1"/>
          </p:nvPr>
        </p:nvSpPr>
        <p:spPr/>
        <p:txBody>
          <a:bodyPr>
            <a:normAutofit fontScale="92500"/>
          </a:bodyPr>
          <a:lstStyle/>
          <a:p>
            <a:r>
              <a:rPr lang="en-US" dirty="0"/>
              <a:t>Involves gaining stakeholder and customer acceptance of the final products and services </a:t>
            </a:r>
          </a:p>
          <a:p>
            <a:r>
              <a:rPr lang="en-US" dirty="0"/>
              <a:t>Even if projects are not completed, they should be closed out to learn from the past</a:t>
            </a:r>
          </a:p>
          <a:p>
            <a:r>
              <a:rPr lang="en-US" dirty="0"/>
              <a:t>Outputs include project files and lessons-learned reports, part of organizational process assets</a:t>
            </a:r>
          </a:p>
          <a:p>
            <a:r>
              <a:rPr lang="en-US" dirty="0"/>
              <a:t>Most projects also include a final report and presentation to the sponsor/senior </a:t>
            </a:r>
            <a:r>
              <a:rPr lang="en-US" dirty="0" smtClean="0"/>
              <a:t>management</a:t>
            </a:r>
            <a:endParaRPr lang="en-US" dirty="0"/>
          </a:p>
        </p:txBody>
      </p:sp>
    </p:spTree>
    <p:extLst>
      <p:ext uri="{BB962C8B-B14F-4D97-AF65-F5344CB8AC3E}">
        <p14:creationId xmlns:p14="http://schemas.microsoft.com/office/powerpoint/2010/main" val="3390320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p:txBody>
          <a:bodyPr/>
          <a:lstStyle/>
          <a:p>
            <a:r>
              <a:rPr lang="en-US" dirty="0"/>
              <a:t>Table 3-20 lists the templates available on the companion website and the author’s site at </a:t>
            </a:r>
            <a:r>
              <a:rPr lang="en-US" dirty="0">
                <a:hlinkClick r:id="rId2"/>
              </a:rPr>
              <a:t>www.pmtexts.com</a:t>
            </a:r>
            <a:r>
              <a:rPr lang="en-US" dirty="0"/>
              <a:t> or </a:t>
            </a:r>
            <a:r>
              <a:rPr lang="en-US" dirty="0" smtClean="0">
                <a:hlinkClick r:id="rId3"/>
              </a:rPr>
              <a:t>www.kathyschwalbe.com</a:t>
            </a:r>
            <a:endParaRPr lang="en-US" dirty="0"/>
          </a:p>
        </p:txBody>
      </p:sp>
    </p:spTree>
    <p:extLst>
      <p:ext uri="{BB962C8B-B14F-4D97-AF65-F5344CB8AC3E}">
        <p14:creationId xmlns:p14="http://schemas.microsoft.com/office/powerpoint/2010/main" val="1736971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en-US" dirty="0"/>
              <a:t>The five project management process groups are initiating, planning, executing, monitoring and controlling, and closing</a:t>
            </a:r>
          </a:p>
          <a:p>
            <a:pPr>
              <a:lnSpc>
                <a:spcPct val="120000"/>
              </a:lnSpc>
            </a:pPr>
            <a:r>
              <a:rPr lang="en-US" dirty="0"/>
              <a:t>You can map the main activities of each process group to the nine knowledge areas</a:t>
            </a:r>
          </a:p>
          <a:p>
            <a:pPr>
              <a:lnSpc>
                <a:spcPct val="120000"/>
              </a:lnSpc>
            </a:pPr>
            <a:r>
              <a:rPr lang="en-US" dirty="0"/>
              <a:t>Some organizations develop their own information technology project management methodologies</a:t>
            </a:r>
          </a:p>
          <a:p>
            <a:pPr>
              <a:lnSpc>
                <a:spcPct val="120000"/>
              </a:lnSpc>
            </a:pPr>
            <a:r>
              <a:rPr lang="en-US" dirty="0"/>
              <a:t>The JWD Consulting case study provides an example of using the process groups and shows several important project documents</a:t>
            </a:r>
          </a:p>
          <a:p>
            <a:pPr>
              <a:lnSpc>
                <a:spcPct val="120000"/>
              </a:lnSpc>
            </a:pPr>
            <a:r>
              <a:rPr lang="en-US" dirty="0"/>
              <a:t>The second version of the same case study illustrates differences using agile (Scrum). The biggest difference is providing three releases of useable software versus just one</a:t>
            </a:r>
          </a:p>
        </p:txBody>
      </p:sp>
    </p:spTree>
    <p:extLst>
      <p:ext uri="{BB962C8B-B14F-4D97-AF65-F5344CB8AC3E}">
        <p14:creationId xmlns:p14="http://schemas.microsoft.com/office/powerpoint/2010/main" val="3890890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answers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948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t>
            </a:r>
            <a:r>
              <a:rPr lang="en-US" dirty="0" smtClean="0">
                <a:latin typeface="+mn-lt"/>
              </a:rPr>
              <a:t>Objectives</a:t>
            </a:r>
            <a:endParaRPr lang="en-US" dirty="0">
              <a:latin typeface="+mn-lt"/>
            </a:endParaRPr>
          </a:p>
        </p:txBody>
      </p:sp>
      <p:sp>
        <p:nvSpPr>
          <p:cNvPr id="3" name="Content Placeholder 2"/>
          <p:cNvSpPr>
            <a:spLocks noGrp="1"/>
          </p:cNvSpPr>
          <p:nvPr>
            <p:ph idx="1"/>
          </p:nvPr>
        </p:nvSpPr>
        <p:spPr/>
        <p:txBody>
          <a:bodyPr>
            <a:normAutofit fontScale="85000" lnSpcReduction="20000"/>
          </a:bodyPr>
          <a:lstStyle/>
          <a:p>
            <a:pPr>
              <a:lnSpc>
                <a:spcPct val="110000"/>
              </a:lnSpc>
            </a:pPr>
            <a:r>
              <a:rPr lang="en-US" dirty="0"/>
              <a:t>Review a case study of an organization applying the project management process groups to manage an IT project, describe outputs of each process group, and understand the contribution that effective initiating, planning, executing, monitoring and controlling, and closing make to project success</a:t>
            </a:r>
          </a:p>
          <a:p>
            <a:pPr>
              <a:lnSpc>
                <a:spcPct val="110000"/>
              </a:lnSpc>
            </a:pPr>
            <a:r>
              <a:rPr lang="en-US" dirty="0"/>
              <a:t>Review the same case study of a project managed with an agile focus to illustrate the key differences in approaches</a:t>
            </a:r>
          </a:p>
          <a:p>
            <a:pPr>
              <a:lnSpc>
                <a:spcPct val="110000"/>
              </a:lnSpc>
            </a:pPr>
            <a:r>
              <a:rPr lang="en-US" dirty="0"/>
              <a:t>Describe several templates for creating documents for each process group</a:t>
            </a:r>
          </a:p>
        </p:txBody>
      </p:sp>
    </p:spTree>
    <p:extLst>
      <p:ext uri="{BB962C8B-B14F-4D97-AF65-F5344CB8AC3E}">
        <p14:creationId xmlns:p14="http://schemas.microsoft.com/office/powerpoint/2010/main" val="2897803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 Process Groups</a:t>
            </a:r>
            <a:endParaRPr lang="en-US" dirty="0"/>
          </a:p>
        </p:txBody>
      </p:sp>
      <p:sp>
        <p:nvSpPr>
          <p:cNvPr id="3" name="Content Placeholder 2"/>
          <p:cNvSpPr>
            <a:spLocks noGrp="1"/>
          </p:cNvSpPr>
          <p:nvPr>
            <p:ph idx="1"/>
          </p:nvPr>
        </p:nvSpPr>
        <p:spPr/>
        <p:txBody>
          <a:bodyPr>
            <a:normAutofit fontScale="92500" lnSpcReduction="20000"/>
          </a:bodyPr>
          <a:lstStyle/>
          <a:p>
            <a:pPr>
              <a:lnSpc>
                <a:spcPct val="110000"/>
              </a:lnSpc>
            </a:pPr>
            <a:r>
              <a:rPr lang="en-US" dirty="0"/>
              <a:t>A </a:t>
            </a:r>
            <a:r>
              <a:rPr lang="en-US" b="1" dirty="0"/>
              <a:t>process</a:t>
            </a:r>
            <a:r>
              <a:rPr lang="en-US" dirty="0"/>
              <a:t> is a series of actions directed toward a particular result</a:t>
            </a:r>
          </a:p>
          <a:p>
            <a:pPr>
              <a:lnSpc>
                <a:spcPct val="110000"/>
              </a:lnSpc>
            </a:pPr>
            <a:r>
              <a:rPr lang="en-US" dirty="0"/>
              <a:t>Project management can be viewed as a number of interlinked processes</a:t>
            </a:r>
          </a:p>
          <a:p>
            <a:pPr>
              <a:lnSpc>
                <a:spcPct val="110000"/>
              </a:lnSpc>
            </a:pPr>
            <a:r>
              <a:rPr lang="en-US" dirty="0"/>
              <a:t>The project management process groups include</a:t>
            </a:r>
          </a:p>
          <a:p>
            <a:pPr lvl="1">
              <a:lnSpc>
                <a:spcPct val="110000"/>
              </a:lnSpc>
            </a:pPr>
            <a:r>
              <a:rPr lang="en-US" dirty="0"/>
              <a:t>initiating processes</a:t>
            </a:r>
          </a:p>
          <a:p>
            <a:pPr lvl="1">
              <a:lnSpc>
                <a:spcPct val="110000"/>
              </a:lnSpc>
            </a:pPr>
            <a:r>
              <a:rPr lang="en-US" dirty="0"/>
              <a:t>planning processes</a:t>
            </a:r>
          </a:p>
          <a:p>
            <a:pPr lvl="1">
              <a:lnSpc>
                <a:spcPct val="110000"/>
              </a:lnSpc>
            </a:pPr>
            <a:r>
              <a:rPr lang="en-US" dirty="0"/>
              <a:t>executing processes</a:t>
            </a:r>
          </a:p>
          <a:p>
            <a:pPr lvl="1">
              <a:lnSpc>
                <a:spcPct val="110000"/>
              </a:lnSpc>
            </a:pPr>
            <a:r>
              <a:rPr lang="en-US" dirty="0"/>
              <a:t>monitoring and controlling processes</a:t>
            </a:r>
          </a:p>
          <a:p>
            <a:pPr lvl="1">
              <a:lnSpc>
                <a:spcPct val="110000"/>
              </a:lnSpc>
            </a:pPr>
            <a:r>
              <a:rPr lang="en-US" dirty="0"/>
              <a:t>closing </a:t>
            </a:r>
            <a:r>
              <a:rPr lang="en-US" dirty="0" smtClean="0"/>
              <a:t>processes</a:t>
            </a:r>
            <a:endParaRPr lang="en-US" dirty="0"/>
          </a:p>
        </p:txBody>
      </p:sp>
    </p:spTree>
    <p:extLst>
      <p:ext uri="{BB962C8B-B14F-4D97-AF65-F5344CB8AC3E}">
        <p14:creationId xmlns:p14="http://schemas.microsoft.com/office/powerpoint/2010/main" val="367559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3-1. Percentage of Time Spent on Each Process Group</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384" r="-1384"/>
          <a:stretch/>
        </p:blipFill>
        <p:spPr>
          <a:prstGeom prst="rect">
            <a:avLst/>
          </a:prstGeom>
        </p:spPr>
      </p:pic>
    </p:spTree>
    <p:extLst>
      <p:ext uri="{BB962C8B-B14F-4D97-AF65-F5344CB8AC3E}">
        <p14:creationId xmlns:p14="http://schemas.microsoft.com/office/powerpoint/2010/main" val="133872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dirty="0" smtClean="0"/>
              <a:t>“The </a:t>
            </a:r>
            <a:r>
              <a:rPr lang="en-US" dirty="0"/>
              <a:t>project manager is ultimately responsible for the success or failure of the </a:t>
            </a:r>
            <a:r>
              <a:rPr lang="en-US" dirty="0" smtClean="0"/>
              <a:t>project”</a:t>
            </a:r>
            <a:endParaRPr lang="en-US" dirty="0"/>
          </a:p>
        </p:txBody>
      </p:sp>
    </p:spTree>
    <p:extLst>
      <p:ext uri="{BB962C8B-B14F-4D97-AF65-F5344CB8AC3E}">
        <p14:creationId xmlns:p14="http://schemas.microsoft.com/office/powerpoint/2010/main" val="4037614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the Process Groups to the Knowledge Areas</a:t>
            </a:r>
          </a:p>
        </p:txBody>
      </p:sp>
      <p:sp>
        <p:nvSpPr>
          <p:cNvPr id="3" name="Content Placeholder 2"/>
          <p:cNvSpPr>
            <a:spLocks noGrp="1"/>
          </p:cNvSpPr>
          <p:nvPr>
            <p:ph idx="1"/>
          </p:nvPr>
        </p:nvSpPr>
        <p:spPr/>
        <p:txBody>
          <a:bodyPr/>
          <a:lstStyle/>
          <a:p>
            <a:r>
              <a:rPr lang="en-US" dirty="0"/>
              <a:t>You can map the main activities of each PM process group into the ten knowledge areas using the PMBOK</a:t>
            </a:r>
            <a:r>
              <a:rPr lang="en-US" baseline="30000" dirty="0">
                <a:cs typeface="Times New Roman" pitchFamily="18" charset="0"/>
              </a:rPr>
              <a:t>®</a:t>
            </a:r>
            <a:r>
              <a:rPr lang="en-US" dirty="0">
                <a:cs typeface="Times New Roman" pitchFamily="18" charset="0"/>
              </a:rPr>
              <a:t> Guide, Fifth Edition, 2013</a:t>
            </a:r>
          </a:p>
          <a:p>
            <a:r>
              <a:rPr lang="en-US" dirty="0"/>
              <a:t>Note that there are activities from </a:t>
            </a:r>
            <a:r>
              <a:rPr lang="en-US" u="sng" dirty="0"/>
              <a:t>each</a:t>
            </a:r>
            <a:r>
              <a:rPr lang="en-US" dirty="0"/>
              <a:t> knowledge area under the planning process </a:t>
            </a:r>
            <a:r>
              <a:rPr lang="en-US" dirty="0" smtClean="0"/>
              <a:t>groups</a:t>
            </a:r>
            <a:endParaRPr lang="en-US" dirty="0"/>
          </a:p>
        </p:txBody>
      </p:sp>
    </p:spTree>
    <p:extLst>
      <p:ext uri="{BB962C8B-B14F-4D97-AF65-F5344CB8AC3E}">
        <p14:creationId xmlns:p14="http://schemas.microsoft.com/office/powerpoint/2010/main" val="538570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3-1. Mapping </a:t>
            </a:r>
            <a:r>
              <a:rPr lang="en-US" dirty="0" smtClean="0"/>
              <a:t>PM </a:t>
            </a:r>
            <a:r>
              <a:rPr lang="en-US" dirty="0"/>
              <a:t>Process Groups to Knowledge Areas*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l="-12251" r="-12251"/>
          <a:stretch>
            <a:fillRect/>
          </a:stretch>
        </p:blipFill>
        <p:spPr>
          <a:prstGeom prst="rect">
            <a:avLst/>
          </a:prstGeom>
        </p:spPr>
      </p:pic>
    </p:spTree>
    <p:extLst>
      <p:ext uri="{BB962C8B-B14F-4D97-AF65-F5344CB8AC3E}">
        <p14:creationId xmlns:p14="http://schemas.microsoft.com/office/powerpoint/2010/main" val="305523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3-1. Mapping PM Process Groups to Knowledge Areas*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52" r="44" b="50123"/>
          <a:stretch/>
        </p:blipFill>
        <p:spPr>
          <a:xfrm>
            <a:off x="1189177" y="2071270"/>
            <a:ext cx="6874862" cy="3624723"/>
          </a:xfrm>
          <a:prstGeom prst="rect">
            <a:avLst/>
          </a:prstGeom>
        </p:spPr>
      </p:pic>
    </p:spTree>
    <p:extLst>
      <p:ext uri="{BB962C8B-B14F-4D97-AF65-F5344CB8AC3E}">
        <p14:creationId xmlns:p14="http://schemas.microsoft.com/office/powerpoint/2010/main" val="4117643196"/>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5978</TotalTime>
  <Words>913</Words>
  <Application>Microsoft Macintosh PowerPoint</Application>
  <PresentationFormat>On-screen Show (4:3)</PresentationFormat>
  <Paragraphs>84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UCTI-Template-foundation-level</vt:lpstr>
      <vt:lpstr>PowerPoint Presentation</vt:lpstr>
      <vt:lpstr>Learning Objectives</vt:lpstr>
      <vt:lpstr>Learning Objectives</vt:lpstr>
      <vt:lpstr>PM Process Groups</vt:lpstr>
      <vt:lpstr>Figure 3-1. Percentage of Time Spent on Each Process Group</vt:lpstr>
      <vt:lpstr>Important!</vt:lpstr>
      <vt:lpstr>Mapping the Process Groups to the Knowledge Areas</vt:lpstr>
      <vt:lpstr>Table 3-1. Mapping PM Process Groups to Knowledge Areas*</vt:lpstr>
      <vt:lpstr>Table 3-1. Mapping PM Process Groups to Knowledge Areas*</vt:lpstr>
      <vt:lpstr>Table 3-1. Mapping PM Process Groups to Knowledge Areas*</vt:lpstr>
      <vt:lpstr>Project Pre-initiation</vt:lpstr>
      <vt:lpstr>Project Initiation</vt:lpstr>
      <vt:lpstr>Table 3-4. Stakeholder Register</vt:lpstr>
      <vt:lpstr>Table 3-4. Stakeholder Management Strategy</vt:lpstr>
      <vt:lpstr>Project Charters and Kick-off Meetings</vt:lpstr>
      <vt:lpstr>Figure 3-2. Kick-off Meeting Agenda</vt:lpstr>
      <vt:lpstr>Project Planning</vt:lpstr>
      <vt:lpstr>Figure 3-4. Project Baseline Gantt Chart</vt:lpstr>
      <vt:lpstr>Table. 3-10. List of Prioritized Risks</vt:lpstr>
      <vt:lpstr>Project Executing</vt:lpstr>
      <vt:lpstr>Part of Milestone Report</vt:lpstr>
      <vt:lpstr>Project Monitoring &amp; Controlling</vt:lpstr>
      <vt:lpstr>Project Closing</vt:lpstr>
      <vt:lpstr>Templates</vt:lpstr>
      <vt:lpstr>Chapter Summary</vt:lpstr>
      <vt:lpstr>Questions &amp; answers</vt:lpstr>
    </vt:vector>
  </TitlesOfParts>
  <Company>APIIT SDN BHD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Technology</dc:title>
  <dc:creator>APIIT</dc:creator>
  <cp:lastModifiedBy>Jerry</cp:lastModifiedBy>
  <cp:revision>520</cp:revision>
  <dcterms:created xsi:type="dcterms:W3CDTF">2003-01-07T08:27:23Z</dcterms:created>
  <dcterms:modified xsi:type="dcterms:W3CDTF">2015-11-09T18:34:37Z</dcterms:modified>
</cp:coreProperties>
</file>