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9" r:id="rId1"/>
  </p:sldMasterIdLst>
  <p:notesMasterIdLst>
    <p:notesMasterId r:id="rId46"/>
  </p:notesMasterIdLst>
  <p:handoutMasterIdLst>
    <p:handoutMasterId r:id="rId47"/>
  </p:handoutMasterIdLst>
  <p:sldIdLst>
    <p:sldId id="389" r:id="rId2"/>
    <p:sldId id="391" r:id="rId3"/>
    <p:sldId id="392" r:id="rId4"/>
    <p:sldId id="423" r:id="rId5"/>
    <p:sldId id="424" r:id="rId6"/>
    <p:sldId id="425" r:id="rId7"/>
    <p:sldId id="426" r:id="rId8"/>
    <p:sldId id="427" r:id="rId9"/>
    <p:sldId id="445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6" r:id="rId26"/>
    <p:sldId id="447" r:id="rId27"/>
    <p:sldId id="448" r:id="rId28"/>
    <p:sldId id="449" r:id="rId29"/>
    <p:sldId id="450" r:id="rId30"/>
    <p:sldId id="451" r:id="rId31"/>
    <p:sldId id="452" r:id="rId32"/>
    <p:sldId id="453" r:id="rId33"/>
    <p:sldId id="454" r:id="rId34"/>
    <p:sldId id="455" r:id="rId35"/>
    <p:sldId id="456" r:id="rId36"/>
    <p:sldId id="457" r:id="rId37"/>
    <p:sldId id="458" r:id="rId38"/>
    <p:sldId id="459" r:id="rId39"/>
    <p:sldId id="460" r:id="rId40"/>
    <p:sldId id="461" r:id="rId41"/>
    <p:sldId id="462" r:id="rId42"/>
    <p:sldId id="463" r:id="rId43"/>
    <p:sldId id="421" r:id="rId44"/>
    <p:sldId id="422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00"/>
    <a:srgbClr val="333399"/>
    <a:srgbClr val="003366"/>
    <a:srgbClr val="99FF66"/>
    <a:srgbClr val="99FF33"/>
    <a:srgbClr val="CC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2" autoAdjust="0"/>
    <p:restoredTop sz="90141" autoAdjust="0"/>
  </p:normalViewPr>
  <p:slideViewPr>
    <p:cSldViewPr snapToGrid="0">
      <p:cViewPr>
        <p:scale>
          <a:sx n="103" d="100"/>
          <a:sy n="103" d="100"/>
        </p:scale>
        <p:origin x="-1288" y="5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610" y="-10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410AA4-A348-4CF9-BBA7-65E9C59916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5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DAC34F-6E1C-4DF8-BAF7-4DF11FB637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15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rgbClr val="FFFFFF"/>
                </a:solidFill>
              </a:defRPr>
            </a:lvl1pPr>
          </a:lstStyle>
          <a:p>
            <a:pPr eaLnBrk="1" hangingPunct="1">
              <a:spcBef>
                <a:spcPct val="0"/>
              </a:spcBef>
            </a:pPr>
            <a:r>
              <a:rPr lang="en-US" dirty="0" smtClean="0"/>
              <a:t>PROJECT MANAGEMENT</a:t>
            </a:r>
            <a:br>
              <a:rPr lang="en-US" dirty="0" smtClean="0"/>
            </a:br>
            <a:r>
              <a:rPr lang="en-US" dirty="0" smtClean="0"/>
              <a:t>CT050-3-3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4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2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7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0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6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3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2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2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GB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590440"/>
            <a:ext cx="8229600" cy="501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/>
              <a:t>CT050-3-3-PROJECT MANAGEMENT</a:t>
            </a:r>
            <a:endParaRPr lang="en-GB" altLang="en-US" sz="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1AB82A2-68A3-4635-8264-89FC666F95FA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2638554" y="6608339"/>
            <a:ext cx="3920839" cy="249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800" dirty="0" smtClean="0"/>
              <a:t>PROJECT INTEGRATION MANAGEMENT</a:t>
            </a:r>
            <a:endParaRPr lang="en-US" sz="800" dirty="0"/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331" y="0"/>
            <a:ext cx="1688670" cy="168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04</a:t>
            </a:r>
            <a:endParaRPr lang="en-US" dirty="0"/>
          </a:p>
          <a:p>
            <a:r>
              <a:rPr lang="en-US" dirty="0" smtClean="0"/>
              <a:t>Project Integration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9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2013 survey identified companies most admired for their ability to apply IT-related business capabilities for competitive advantage</a:t>
            </a:r>
          </a:p>
          <a:p>
            <a:r>
              <a:rPr lang="en-US" sz="2400" dirty="0"/>
              <a:t>Best practices of these companies include:</a:t>
            </a:r>
          </a:p>
          <a:p>
            <a:pPr lvl="1"/>
            <a:r>
              <a:rPr lang="en-US" sz="1800" dirty="0"/>
              <a:t>Customer-driven IT is essential</a:t>
            </a:r>
          </a:p>
          <a:p>
            <a:pPr lvl="1"/>
            <a:r>
              <a:rPr lang="en-US" sz="1800" dirty="0"/>
              <a:t>IT can enable branding and customer recruitment</a:t>
            </a:r>
          </a:p>
          <a:p>
            <a:pPr lvl="1"/>
            <a:r>
              <a:rPr lang="en-US" sz="1800" dirty="0"/>
              <a:t>Keep </a:t>
            </a:r>
            <a:r>
              <a:rPr lang="en-US" sz="1800" dirty="0" smtClean="0"/>
              <a:t>improving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46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Selecting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/>
            <a:r>
              <a:rPr lang="en-US" dirty="0"/>
              <a:t>There are usually more projects than available time and resources to implement them</a:t>
            </a:r>
          </a:p>
          <a:p>
            <a:pPr marL="609600" indent="-609600"/>
            <a:r>
              <a:rPr lang="en-US" dirty="0"/>
              <a:t>Methods for selecting projects include:</a:t>
            </a:r>
          </a:p>
          <a:p>
            <a:pPr marL="990600" lvl="1" indent="-533400"/>
            <a:r>
              <a:rPr lang="en-US" dirty="0"/>
              <a:t>focusing on broad organizational needs</a:t>
            </a:r>
          </a:p>
          <a:p>
            <a:pPr marL="990600" lvl="1" indent="-533400"/>
            <a:r>
              <a:rPr lang="en-US" dirty="0"/>
              <a:t>categorizing information technology projects</a:t>
            </a:r>
          </a:p>
          <a:p>
            <a:pPr marL="990600" lvl="1" indent="-533400"/>
            <a:r>
              <a:rPr lang="en-US" dirty="0"/>
              <a:t>performing net present value or other financial analyses</a:t>
            </a:r>
          </a:p>
          <a:p>
            <a:pPr marL="990600" lvl="1" indent="-533400"/>
            <a:r>
              <a:rPr lang="en-US" dirty="0"/>
              <a:t>using a weighted scoring model</a:t>
            </a:r>
          </a:p>
          <a:p>
            <a:pPr marL="990600" lvl="1" indent="-533400"/>
            <a:r>
              <a:rPr lang="en-US" dirty="0"/>
              <a:t>implementing a balanced </a:t>
            </a:r>
            <a:r>
              <a:rPr lang="en-US" dirty="0" smtClean="0"/>
              <a:t>scorecard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Analysis of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Financial considerations are often an important consideration in selecting projects</a:t>
            </a:r>
          </a:p>
          <a:p>
            <a:r>
              <a:rPr lang="en-US" dirty="0"/>
              <a:t>Three primary methods for determining the projected financial value of projects:</a:t>
            </a:r>
          </a:p>
          <a:p>
            <a:pPr lvl="1"/>
            <a:r>
              <a:rPr lang="en-US" dirty="0"/>
              <a:t>Net present value (NPV) analysis</a:t>
            </a:r>
          </a:p>
          <a:p>
            <a:pPr lvl="1"/>
            <a:r>
              <a:rPr lang="en-US" dirty="0"/>
              <a:t>Return on investment (ROI)</a:t>
            </a:r>
          </a:p>
          <a:p>
            <a:pPr lvl="1"/>
            <a:r>
              <a:rPr lang="en-US" dirty="0"/>
              <a:t>Payback </a:t>
            </a:r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11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Present Value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Net present value</a:t>
            </a:r>
            <a:r>
              <a:rPr lang="en-US" dirty="0"/>
              <a:t> (NPV) analysis is a method of calculating the expected net monetary gain or loss from a project by discounting all expected future cash inflows and outflows to the present point in time</a:t>
            </a:r>
          </a:p>
          <a:p>
            <a:pPr>
              <a:lnSpc>
                <a:spcPct val="110000"/>
              </a:lnSpc>
            </a:pPr>
            <a:r>
              <a:rPr lang="en-US" dirty="0"/>
              <a:t>Projects with a positive NPV should be considered if financial value is a key criterion</a:t>
            </a:r>
          </a:p>
          <a:p>
            <a:pPr>
              <a:lnSpc>
                <a:spcPct val="110000"/>
              </a:lnSpc>
            </a:pPr>
            <a:r>
              <a:rPr lang="en-US" dirty="0"/>
              <a:t>The higher the NPV, the </a:t>
            </a:r>
            <a:r>
              <a:rPr lang="en-US" dirty="0" smtClean="0"/>
              <a:t>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2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4-4. Net Present Value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43" b="-364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1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4-5. JWD Consulting NPV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2"/>
          <a:stretch>
            <a:fillRect/>
          </a:stretch>
        </p:blipFill>
        <p:spPr>
          <a:xfrm>
            <a:off x="487363" y="1590675"/>
            <a:ext cx="8229600" cy="501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77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on Investment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Return on investment</a:t>
            </a:r>
            <a:r>
              <a:rPr lang="en-US" dirty="0"/>
              <a:t> (ROI) is calculated by subtracting the project costs from the benefits and then dividing by the costs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dirty="0"/>
              <a:t>   ROI = (total discounted benefits - total discounted costs) / discounted costs</a:t>
            </a:r>
          </a:p>
          <a:p>
            <a:pPr>
              <a:lnSpc>
                <a:spcPct val="110000"/>
              </a:lnSpc>
            </a:pPr>
            <a:r>
              <a:rPr lang="en-US" dirty="0"/>
              <a:t>The higher the ROI, the better	</a:t>
            </a:r>
          </a:p>
          <a:p>
            <a:pPr>
              <a:lnSpc>
                <a:spcPct val="110000"/>
              </a:lnSpc>
            </a:pPr>
            <a:r>
              <a:rPr lang="en-US" dirty="0"/>
              <a:t>Many organizations have a </a:t>
            </a:r>
            <a:r>
              <a:rPr lang="en-US" b="1" dirty="0"/>
              <a:t>required rate of return </a:t>
            </a:r>
            <a:r>
              <a:rPr lang="en-US" dirty="0"/>
              <a:t>or minimum acceptable rate of return on investment for projects	</a:t>
            </a:r>
          </a:p>
          <a:p>
            <a:pPr>
              <a:lnSpc>
                <a:spcPct val="110000"/>
              </a:lnSpc>
            </a:pPr>
            <a:r>
              <a:rPr lang="en-US" b="1" dirty="0"/>
              <a:t>Internal rate of return </a:t>
            </a:r>
            <a:r>
              <a:rPr lang="en-US" dirty="0"/>
              <a:t>(IRR) can by calculated by finding the discount rate that makes the NPV equal to </a:t>
            </a:r>
            <a:r>
              <a:rPr lang="en-US" dirty="0" smtClean="0"/>
              <a:t>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92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Payback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Another important financial consideration is payback analysis</a:t>
            </a:r>
          </a:p>
          <a:p>
            <a:r>
              <a:rPr lang="en-US" dirty="0"/>
              <a:t>The </a:t>
            </a:r>
            <a:r>
              <a:rPr lang="en-US" b="1" dirty="0"/>
              <a:t>payback period</a:t>
            </a:r>
            <a:r>
              <a:rPr lang="en-US" dirty="0"/>
              <a:t> is the amount of time it will take to recoup, in the form of net cash inflows, the total dollars invested in a project</a:t>
            </a:r>
          </a:p>
          <a:p>
            <a:r>
              <a:rPr lang="en-US" dirty="0"/>
              <a:t>Payback occurs when the net cumulative discounted benefits equals the costs</a:t>
            </a:r>
          </a:p>
          <a:p>
            <a:r>
              <a:rPr lang="en-US" dirty="0"/>
              <a:t>Many organizations want IT projects to have a fairly short payback </a:t>
            </a:r>
            <a:r>
              <a:rPr lang="en-US" dirty="0" smtClean="0"/>
              <a:t>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18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4-6. Charting the Payback Period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29" r="-902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90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Scoring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dirty="0"/>
              <a:t>A weighted scoring model is a tool that provides a systematic process for selecting projects based on many criteria</a:t>
            </a:r>
          </a:p>
          <a:p>
            <a:pPr marL="1371600" lvl="2" indent="-457200">
              <a:buClrTx/>
            </a:pPr>
            <a:r>
              <a:rPr lang="en-US" dirty="0"/>
              <a:t>Identify criteria important to the project selection process</a:t>
            </a:r>
          </a:p>
          <a:p>
            <a:pPr marL="1371600" lvl="2" indent="-457200">
              <a:buClrTx/>
            </a:pPr>
            <a:r>
              <a:rPr lang="en-US" dirty="0"/>
              <a:t>Assign weights (percentages) to each criterion so they add up to 100%</a:t>
            </a:r>
          </a:p>
          <a:p>
            <a:pPr marL="1371600" lvl="2" indent="-457200">
              <a:buClrTx/>
            </a:pPr>
            <a:r>
              <a:rPr lang="en-US" dirty="0"/>
              <a:t>Assign scores to each criterion for each project</a:t>
            </a:r>
          </a:p>
          <a:p>
            <a:pPr marL="1371600" lvl="2" indent="-457200">
              <a:buClrTx/>
            </a:pPr>
            <a:r>
              <a:rPr lang="en-US" dirty="0"/>
              <a:t>Multiply the scores by the weights and get the total weighted scores</a:t>
            </a:r>
          </a:p>
          <a:p>
            <a:pPr marL="609600" indent="-609600"/>
            <a:r>
              <a:rPr lang="en-US" dirty="0"/>
              <a:t>The higher the weighted score, the </a:t>
            </a:r>
            <a:r>
              <a:rPr lang="en-US" dirty="0" smtClean="0"/>
              <a:t>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0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Describe an overall framework for project integration management as it relates to the other project management knowledge areas and the project life cycle</a:t>
            </a:r>
          </a:p>
          <a:p>
            <a:pPr>
              <a:lnSpc>
                <a:spcPct val="120000"/>
              </a:lnSpc>
            </a:pPr>
            <a:r>
              <a:rPr lang="en-US" dirty="0"/>
              <a:t>Discuss the strategic planning process and apply different project selection methods</a:t>
            </a:r>
          </a:p>
          <a:p>
            <a:pPr>
              <a:lnSpc>
                <a:spcPct val="120000"/>
              </a:lnSpc>
            </a:pPr>
            <a:r>
              <a:rPr lang="en-US" dirty="0"/>
              <a:t>Explain the importance of creating a project charter to formally initiate projects</a:t>
            </a:r>
          </a:p>
          <a:p>
            <a:pPr>
              <a:lnSpc>
                <a:spcPct val="120000"/>
              </a:lnSpc>
            </a:pPr>
            <a:r>
              <a:rPr lang="en-US" dirty="0"/>
              <a:t>Describe project management plan development, understand the content of these plans, and review approaches for creating them</a:t>
            </a:r>
          </a:p>
        </p:txBody>
      </p:sp>
    </p:spTree>
    <p:extLst>
      <p:ext uri="{BB962C8B-B14F-4D97-AF65-F5344CB8AC3E}">
        <p14:creationId xmlns:p14="http://schemas.microsoft.com/office/powerpoint/2010/main" val="3401314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Figure 4-7. Sample Weighted Scoring Model for Project Selection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165" r="-3016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25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Balanced Scorecard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Drs. Robert Kaplan and David Norton developed this approach to help select and manage projects that align with business strategy</a:t>
            </a:r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balanced scorecard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is a methodology that converts an organization’s value drivers, such as customer service, innovation, operational efficiency, and financial performance, to a series of defined metrics</a:t>
            </a:r>
          </a:p>
          <a:p>
            <a:pPr>
              <a:lnSpc>
                <a:spcPct val="90000"/>
              </a:lnSpc>
            </a:pPr>
            <a:r>
              <a:rPr lang="en-US" dirty="0"/>
              <a:t>See </a:t>
            </a:r>
            <a:r>
              <a:rPr lang="en-US" dirty="0" err="1"/>
              <a:t>www.balancedscorecard.org</a:t>
            </a:r>
            <a:r>
              <a:rPr lang="en-US" dirty="0"/>
              <a:t> for more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a Project Charter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After deciding what project to work on, it is important to let the rest of the organization know</a:t>
            </a:r>
          </a:p>
          <a:p>
            <a:pPr>
              <a:lnSpc>
                <a:spcPct val="110000"/>
              </a:lnSpc>
            </a:pPr>
            <a:r>
              <a:rPr lang="en-US" dirty="0"/>
              <a:t>A </a:t>
            </a:r>
            <a:r>
              <a:rPr lang="en-US" b="1" dirty="0"/>
              <a:t>project charter</a:t>
            </a:r>
            <a:r>
              <a:rPr lang="en-US" dirty="0"/>
              <a:t> is a document that formally recognizes the existence of a project and provides direction on the project’s objectives and management</a:t>
            </a:r>
          </a:p>
          <a:p>
            <a:pPr>
              <a:lnSpc>
                <a:spcPct val="110000"/>
              </a:lnSpc>
            </a:pPr>
            <a:r>
              <a:rPr lang="en-US" dirty="0"/>
              <a:t>Key project stakeholders should sign a project charter to acknowledge agreement on the need and intent of the project; a signed charter is a key output of project integration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3638818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for Developing a Project Charter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 project statement of work</a:t>
            </a:r>
          </a:p>
          <a:p>
            <a:pPr>
              <a:lnSpc>
                <a:spcPct val="110000"/>
              </a:lnSpc>
            </a:pPr>
            <a:r>
              <a:rPr lang="en-US" dirty="0"/>
              <a:t>A business case</a:t>
            </a:r>
          </a:p>
          <a:p>
            <a:pPr>
              <a:lnSpc>
                <a:spcPct val="110000"/>
              </a:lnSpc>
            </a:pPr>
            <a:r>
              <a:rPr lang="en-US" dirty="0"/>
              <a:t>Agreements</a:t>
            </a:r>
          </a:p>
          <a:p>
            <a:pPr>
              <a:lnSpc>
                <a:spcPct val="110000"/>
              </a:lnSpc>
            </a:pPr>
            <a:r>
              <a:rPr lang="en-US" dirty="0"/>
              <a:t>Enterprise environmental factors</a:t>
            </a:r>
          </a:p>
          <a:p>
            <a:pPr>
              <a:lnSpc>
                <a:spcPct val="110000"/>
              </a:lnSpc>
            </a:pPr>
            <a:r>
              <a:rPr lang="en-US" b="1" dirty="0"/>
              <a:t>Organizational process assets</a:t>
            </a:r>
            <a:r>
              <a:rPr lang="en-US" dirty="0"/>
              <a:t>, which include formal and informal plans, policies, procedures, guidelines, information systems, financial systems, management systems, lessons learned, and historical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20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4-1. Project Charter </a:t>
            </a:r>
            <a:r>
              <a:rPr lang="en-US" dirty="0" smtClean="0"/>
              <a:t>Sample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2146" y="1586844"/>
            <a:ext cx="7889994" cy="4873546"/>
            <a:chOff x="457200" y="1143000"/>
            <a:chExt cx="7696200" cy="477614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33400" y="1143000"/>
              <a:ext cx="7620000" cy="259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" y="3733799"/>
              <a:ext cx="7696200" cy="2185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736971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4-1. Project Charter Sample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-40971" r="-40971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90405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</a:t>
            </a:r>
            <a:r>
              <a:rPr lang="en-US" dirty="0" smtClean="0"/>
              <a:t>PM </a:t>
            </a:r>
            <a:r>
              <a:rPr lang="en-US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project management plan</a:t>
            </a:r>
            <a:r>
              <a:rPr lang="en-US" dirty="0"/>
              <a:t> is a document used to coordinate all project planning documents and help guide a project’s execution and control</a:t>
            </a:r>
          </a:p>
          <a:p>
            <a:r>
              <a:rPr lang="en-US" dirty="0"/>
              <a:t>Plans created in the other knowledge areas are subsidiary parts of the overall project management </a:t>
            </a:r>
            <a:r>
              <a:rPr lang="en-US" dirty="0" smtClean="0"/>
              <a:t>plan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78098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Elements of a </a:t>
            </a:r>
            <a:r>
              <a:rPr lang="en-US" dirty="0" smtClean="0"/>
              <a:t>PM </a:t>
            </a:r>
            <a:r>
              <a:rPr lang="en-US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or overview of the project</a:t>
            </a:r>
          </a:p>
          <a:p>
            <a:r>
              <a:rPr lang="en-US" dirty="0"/>
              <a:t>Description of how the project is organized</a:t>
            </a:r>
          </a:p>
          <a:p>
            <a:r>
              <a:rPr lang="en-US" dirty="0"/>
              <a:t>Management and technical processes used on the project</a:t>
            </a:r>
          </a:p>
          <a:p>
            <a:r>
              <a:rPr lang="en-US" dirty="0"/>
              <a:t>Work to be done, schedule, and budget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20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Table 4-2. Sample Contents for a Software </a:t>
            </a:r>
            <a:r>
              <a:rPr lang="en-US" sz="3200" dirty="0" smtClean="0"/>
              <a:t>PM Plan </a:t>
            </a:r>
            <a:r>
              <a:rPr lang="en-US" sz="3200" dirty="0"/>
              <a:t>(SPMP)</a:t>
            </a:r>
          </a:p>
        </p:txBody>
      </p:sp>
      <p:pic>
        <p:nvPicPr>
          <p:cNvPr id="4" name="Picture 7" descr="Tbl04-01.bmp"/>
          <p:cNvPicPr>
            <a:picLocks noGrp="1" noChangeAspect="1"/>
          </p:cNvPicPr>
          <p:nvPr>
            <p:ph idx="1"/>
          </p:nvPr>
        </p:nvPicPr>
        <p:blipFill>
          <a:blip r:embed="rId2"/>
          <a:srcRect l="-1279" r="-1279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0148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Directing and Managing Project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Involves managing and performing the work described in the project management plan</a:t>
            </a:r>
          </a:p>
          <a:p>
            <a:r>
              <a:rPr lang="en-US" dirty="0"/>
              <a:t>The majority of time and money is usually spent on execution</a:t>
            </a:r>
          </a:p>
          <a:p>
            <a:r>
              <a:rPr lang="en-US" dirty="0"/>
              <a:t>The application area of the project directly affects project execution because the products of the project are produced during </a:t>
            </a:r>
            <a:r>
              <a:rPr lang="en-US" dirty="0" smtClean="0"/>
              <a:t>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0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smtClean="0">
                <a:latin typeface="+mn-lt"/>
              </a:rPr>
              <a:t>Objectives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Explain project execution, its relationship to project planning, the factors related to successful results, and tools and techniques to assist in directing and managing project work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Describe the process of monitoring and controlling a project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Understand the integrated change control process, planning for and managing changes on information technology (IT) projects, and developing and using a change control system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Explain the importance of developing and following good procedures for closing projects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Describe how software can assist in project integration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2897803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Coordinating Planning and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planning and execution are intertwined and inseparable activities</a:t>
            </a:r>
          </a:p>
          <a:p>
            <a:r>
              <a:rPr lang="en-US" dirty="0"/>
              <a:t>Those who will do the work should help to plan the work</a:t>
            </a:r>
          </a:p>
          <a:p>
            <a:r>
              <a:rPr lang="en-US" dirty="0"/>
              <a:t>Project managers must solicit input from the team to develop realistic </a:t>
            </a:r>
            <a:r>
              <a:rPr lang="en-US" dirty="0" smtClean="0"/>
              <a:t>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74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Leadership and a Supportive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managers must lead by example to demonstrate the importance of creating and then following good project plans</a:t>
            </a:r>
          </a:p>
          <a:p>
            <a:r>
              <a:rPr lang="en-US" dirty="0"/>
              <a:t>Organizational culture can help project execution by</a:t>
            </a:r>
          </a:p>
          <a:p>
            <a:pPr lvl="1"/>
            <a:r>
              <a:rPr lang="en-US" dirty="0"/>
              <a:t>providing guidelines and templates</a:t>
            </a:r>
          </a:p>
          <a:p>
            <a:pPr lvl="1"/>
            <a:r>
              <a:rPr lang="en-US" dirty="0"/>
              <a:t>tracking performance based on plans</a:t>
            </a:r>
          </a:p>
          <a:p>
            <a:r>
              <a:rPr lang="en-US" dirty="0"/>
              <a:t>Project managers may still need to break the rules to meet project goals, and senior managers must support those </a:t>
            </a:r>
            <a:r>
              <a:rPr lang="en-US" dirty="0" smtClean="0"/>
              <a:t>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64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2015 PMI report found that only 12 percent of organizations were considered to be high performers</a:t>
            </a:r>
          </a:p>
          <a:p>
            <a:r>
              <a:rPr lang="en-US" dirty="0"/>
              <a:t>Percentage remained unchanged in past few years</a:t>
            </a:r>
          </a:p>
          <a:p>
            <a:r>
              <a:rPr lang="en-US" dirty="0"/>
              <a:t>Organizations must make major cultural changes to </a:t>
            </a:r>
            <a:r>
              <a:rPr lang="en-US" dirty="0" smtClean="0"/>
              <a:t>improve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75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Execution Tools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Expert judgment</a:t>
            </a:r>
            <a:r>
              <a:rPr lang="en-US" dirty="0"/>
              <a:t>: Experts can help project managers and their teams make many decisions related to project execution</a:t>
            </a:r>
          </a:p>
          <a:p>
            <a:pPr>
              <a:lnSpc>
                <a:spcPct val="120000"/>
              </a:lnSpc>
            </a:pPr>
            <a:r>
              <a:rPr lang="en-US" b="1" dirty="0"/>
              <a:t>Meetings: </a:t>
            </a:r>
            <a:r>
              <a:rPr lang="en-US" dirty="0"/>
              <a:t>Meetings allow people to develop relationships, pick up on important body language or tone of voice, and have a dialogue to help resolve problems.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b="1" dirty="0"/>
              <a:t>Project management information systems</a:t>
            </a:r>
            <a:r>
              <a:rPr lang="en-US" dirty="0"/>
              <a:t>: There are hundreds of project management software products available on the market today, and many organizations are moving toward powerful enterprise project management systems that are accessible via the </a:t>
            </a:r>
            <a:r>
              <a:rPr lang="en-US" dirty="0" smtClean="0"/>
              <a:t>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01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Controlling Project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are inevitable on most projects, so it’s important to develop and follow a process to monitor and control changes</a:t>
            </a:r>
          </a:p>
          <a:p>
            <a:r>
              <a:rPr lang="en-US" dirty="0"/>
              <a:t>Monitoring project work includes collecting, measuring, and disseminating performance information</a:t>
            </a:r>
          </a:p>
          <a:p>
            <a:r>
              <a:rPr lang="en-US" dirty="0"/>
              <a:t>A </a:t>
            </a:r>
            <a:r>
              <a:rPr lang="en-US" b="1" dirty="0"/>
              <a:t>baseline</a:t>
            </a:r>
            <a:r>
              <a:rPr lang="en-US" dirty="0"/>
              <a:t> is the approved project management plan plus approved </a:t>
            </a:r>
            <a:r>
              <a:rPr lang="en-US" dirty="0" smtClean="0"/>
              <a:t>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75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Integrated Change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sz="2800" dirty="0"/>
              <a:t>Three main objectives are:</a:t>
            </a:r>
          </a:p>
          <a:p>
            <a:pPr marL="990600" lvl="1" indent="-533400"/>
            <a:r>
              <a:rPr lang="en-US" sz="2400" dirty="0"/>
              <a:t>Influencing the factors that create changes to ensure that changes are beneficial</a:t>
            </a:r>
          </a:p>
          <a:p>
            <a:pPr marL="990600" lvl="1" indent="-533400"/>
            <a:r>
              <a:rPr lang="en-US" sz="2400" dirty="0"/>
              <a:t>Determining that a change has occurred</a:t>
            </a:r>
          </a:p>
          <a:p>
            <a:pPr marL="990600" lvl="1" indent="-533400"/>
            <a:r>
              <a:rPr lang="en-US" sz="2400" dirty="0"/>
              <a:t>Managing actual changes as they </a:t>
            </a:r>
            <a:r>
              <a:rPr lang="en-US" sz="2400" dirty="0" smtClean="0"/>
              <a:t>occur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4539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Control on Information Technology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Former view: The project team should strive to do exactly what was planned on time and within budget</a:t>
            </a:r>
          </a:p>
          <a:p>
            <a:pPr>
              <a:lnSpc>
                <a:spcPct val="110000"/>
              </a:lnSpc>
            </a:pPr>
            <a:r>
              <a:rPr lang="en-US" dirty="0"/>
              <a:t>Problem: Stakeholders rarely agreed up-front on the project scope, and time and cost estimates were inaccurate</a:t>
            </a:r>
          </a:p>
          <a:p>
            <a:pPr>
              <a:lnSpc>
                <a:spcPct val="110000"/>
              </a:lnSpc>
            </a:pPr>
            <a:r>
              <a:rPr lang="en-US" dirty="0"/>
              <a:t>Modern view: Project management is a process of constant communication and negotiation</a:t>
            </a:r>
          </a:p>
          <a:p>
            <a:pPr>
              <a:lnSpc>
                <a:spcPct val="110000"/>
              </a:lnSpc>
            </a:pPr>
            <a:r>
              <a:rPr lang="en-US" dirty="0"/>
              <a:t>Solution:  Changes are often beneficial, and the project team should plan for </a:t>
            </a:r>
            <a:r>
              <a:rPr lang="en-US" dirty="0" smtClean="0"/>
              <a:t>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57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Control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change control system </a:t>
            </a:r>
            <a:r>
              <a:rPr lang="en-US" dirty="0"/>
              <a:t>is a formal, documented process that describes when and how official project documents and work may be changed</a:t>
            </a:r>
          </a:p>
          <a:p>
            <a:r>
              <a:rPr lang="en-US" dirty="0"/>
              <a:t>Describes who is authorized to make changes and how to make </a:t>
            </a:r>
            <a:r>
              <a:rPr lang="en-US" dirty="0" smtClean="0"/>
              <a:t>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23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Control Board (CCB)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change control board </a:t>
            </a:r>
            <a:r>
              <a:rPr lang="en-US" dirty="0"/>
              <a:t>is a formal group of people responsible for approving or rejecting changes on a project</a:t>
            </a:r>
          </a:p>
          <a:p>
            <a:r>
              <a:rPr lang="en-US" dirty="0"/>
              <a:t>CCBs provide guidelines for preparing change requests, evaluate change requests, and manage the implementation of approved changes</a:t>
            </a:r>
          </a:p>
          <a:p>
            <a:r>
              <a:rPr lang="en-US" dirty="0"/>
              <a:t>Includes stakeholders from the entire </a:t>
            </a:r>
            <a:r>
              <a:rPr lang="en-US" dirty="0" smtClean="0"/>
              <a:t>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10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Table 4-3. Suggestions for Performing Integrated Change Control</a:t>
            </a:r>
          </a:p>
        </p:txBody>
      </p:sp>
      <p:pic>
        <p:nvPicPr>
          <p:cNvPr id="4" name="Picture 6" descr="Tbl04-03.bmp"/>
          <p:cNvPicPr>
            <a:picLocks noGrp="1" noChangeAspect="1"/>
          </p:cNvPicPr>
          <p:nvPr>
            <p:ph idx="1"/>
          </p:nvPr>
        </p:nvPicPr>
        <p:blipFill>
          <a:blip r:embed="rId2"/>
          <a:srcRect t="-26426" b="-26426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384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Integration Management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Developing </a:t>
            </a:r>
            <a:r>
              <a:rPr lang="en-US" dirty="0"/>
              <a:t>the project charter involves working with stakeholders to create the document that formally authorizes a project—the </a:t>
            </a:r>
            <a:r>
              <a:rPr lang="en-US" dirty="0" smtClean="0"/>
              <a:t>charter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Developing </a:t>
            </a:r>
            <a:r>
              <a:rPr lang="en-US" dirty="0"/>
              <a:t>the project management plan involves coordinating all planning efforts to create a consistent, coherent document—the project management </a:t>
            </a:r>
            <a:r>
              <a:rPr lang="en-US" dirty="0" smtClean="0"/>
              <a:t>plan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Directing </a:t>
            </a:r>
            <a:r>
              <a:rPr lang="en-US" dirty="0"/>
              <a:t>and managing project work involves carrying out the project management plan by performing the activities included in </a:t>
            </a:r>
            <a:r>
              <a:rPr lang="en-US" dirty="0" smtClean="0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92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Projects or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close a project or phase, you must finalize all activities and transfer the completed or cancelled work to the appropriate people</a:t>
            </a:r>
          </a:p>
          <a:p>
            <a:r>
              <a:rPr lang="en-US" dirty="0"/>
              <a:t>Main outputs include</a:t>
            </a:r>
          </a:p>
          <a:p>
            <a:pPr lvl="1"/>
            <a:r>
              <a:rPr lang="en-US" dirty="0"/>
              <a:t>Final product, service, or result transition</a:t>
            </a:r>
          </a:p>
          <a:p>
            <a:pPr lvl="1"/>
            <a:r>
              <a:rPr lang="en-US" dirty="0"/>
              <a:t>Organizational process asset </a:t>
            </a:r>
            <a:r>
              <a:rPr lang="en-US" dirty="0" smtClean="0"/>
              <a:t>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16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Software to Assist in Project Integration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Several types of software can be used to assist in project integration management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Documents can be created with word processing software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Presentations are created with presentation software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Tracking can be done with spreadsheets or databases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Communication software can facilitate communications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Project management software can pull everything together and show detailed and summarized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54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4-8. Sample Portfolio Management Software Screen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4" r="-103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956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Project integration management involves coordinating all of the other knowledge areas throughout a project’s life cycle</a:t>
            </a:r>
          </a:p>
          <a:p>
            <a:pPr>
              <a:lnSpc>
                <a:spcPct val="110000"/>
              </a:lnSpc>
            </a:pPr>
            <a:r>
              <a:rPr lang="en-US" dirty="0"/>
              <a:t>Main processes include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Develop the project charter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Develop the project management plan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Direct and manage project execution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Monitor and control project work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Perform integrated change control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Close the project or phase</a:t>
            </a:r>
          </a:p>
        </p:txBody>
      </p:sp>
    </p:spTree>
    <p:extLst>
      <p:ext uri="{BB962C8B-B14F-4D97-AF65-F5344CB8AC3E}">
        <p14:creationId xmlns:p14="http://schemas.microsoft.com/office/powerpoint/2010/main" val="3890890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8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Integration Management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Monitoring and controlling project work involves overseeing activities to meet the performance objectives of the project</a:t>
            </a:r>
          </a:p>
          <a:p>
            <a:pPr>
              <a:lnSpc>
                <a:spcPct val="110000"/>
              </a:lnSpc>
            </a:pPr>
            <a:r>
              <a:rPr lang="en-US" dirty="0"/>
              <a:t>Performing integrated change control involves identifying, evaluating, and managing changes throughout the project life </a:t>
            </a:r>
            <a:r>
              <a:rPr lang="en-US" dirty="0" smtClean="0"/>
              <a:t>cycle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Closing the project or phase involves finalizing all activities to formally close the project or </a:t>
            </a:r>
            <a:r>
              <a:rPr lang="en-US" dirty="0" smtClean="0"/>
              <a:t>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2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4-1. Project Integration Management Summary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80" r="-1718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1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Planning and Project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Strategic planning</a:t>
            </a:r>
            <a:r>
              <a:rPr lang="en-US" dirty="0"/>
              <a:t> involves determining long-term objectives, predicting future trends, and projecting the need for new products and services</a:t>
            </a:r>
          </a:p>
          <a:p>
            <a:pPr>
              <a:lnSpc>
                <a:spcPct val="110000"/>
              </a:lnSpc>
            </a:pPr>
            <a:r>
              <a:rPr lang="en-US" dirty="0"/>
              <a:t>Organizations often perform a </a:t>
            </a:r>
            <a:r>
              <a:rPr lang="en-US" b="1" dirty="0"/>
              <a:t>SWOT analysis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analyzing </a:t>
            </a:r>
            <a:r>
              <a:rPr lang="en-US" b="1" dirty="0"/>
              <a:t>S</a:t>
            </a:r>
            <a:r>
              <a:rPr lang="en-US" dirty="0"/>
              <a:t>trengths, </a:t>
            </a:r>
            <a:r>
              <a:rPr lang="en-US" b="1" dirty="0"/>
              <a:t>W</a:t>
            </a:r>
            <a:r>
              <a:rPr lang="en-US" dirty="0"/>
              <a:t>eaknesses, </a:t>
            </a:r>
            <a:r>
              <a:rPr lang="en-US" b="1" dirty="0"/>
              <a:t>O</a:t>
            </a:r>
            <a:r>
              <a:rPr lang="en-US" dirty="0"/>
              <a:t>pportunities, and </a:t>
            </a:r>
            <a:r>
              <a:rPr lang="en-US" b="1" dirty="0"/>
              <a:t>T</a:t>
            </a:r>
            <a:r>
              <a:rPr lang="en-US" dirty="0"/>
              <a:t>hreats</a:t>
            </a:r>
          </a:p>
          <a:p>
            <a:pPr>
              <a:lnSpc>
                <a:spcPct val="110000"/>
              </a:lnSpc>
            </a:pPr>
            <a:r>
              <a:rPr lang="en-US" dirty="0"/>
              <a:t>As part of strategic planning, organizations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identify potential projects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realistic methods to select which projects to work 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formalize project initiation by issuing a project </a:t>
            </a:r>
            <a:r>
              <a:rPr lang="en-US" dirty="0" smtClean="0"/>
              <a:t>charter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7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Figure 4-2. Mind Map of a SWOT Analysis to Help Identify Potential Projects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535" b="-62535"/>
          <a:stretch>
            <a:fillRect/>
          </a:stretch>
        </p:blipFill>
        <p:spPr>
          <a:xfrm>
            <a:off x="264941" y="1454821"/>
            <a:ext cx="8612430" cy="525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4-3. Information Technology Planning Process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35" r="-383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43196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6035</TotalTime>
  <Words>1788</Words>
  <Application>Microsoft Macintosh PowerPoint</Application>
  <PresentationFormat>On-screen Show (4:3)</PresentationFormat>
  <Paragraphs>171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UCTI-Template-foundation-level</vt:lpstr>
      <vt:lpstr>PowerPoint Presentation</vt:lpstr>
      <vt:lpstr>Learning Objectives</vt:lpstr>
      <vt:lpstr>Learning Objectives</vt:lpstr>
      <vt:lpstr>Project Integration Management Processes</vt:lpstr>
      <vt:lpstr>Project Integration Management Processes</vt:lpstr>
      <vt:lpstr>Figure 4-1. Project Integration Management Summary</vt:lpstr>
      <vt:lpstr>Strategic Planning and Project Selection</vt:lpstr>
      <vt:lpstr>Figure 4-2. Mind Map of a SWOT Analysis to Help Identify Potential Projects</vt:lpstr>
      <vt:lpstr>Figure 4-3. Information Technology Planning Process</vt:lpstr>
      <vt:lpstr>Best Practices</vt:lpstr>
      <vt:lpstr>Methods for Selecting Projects</vt:lpstr>
      <vt:lpstr>Financial Analysis of Projects</vt:lpstr>
      <vt:lpstr>Net Present Value Analysis</vt:lpstr>
      <vt:lpstr>Figure 4-4. Net Present Value Example</vt:lpstr>
      <vt:lpstr>Figure 4-5. JWD Consulting NPV Example</vt:lpstr>
      <vt:lpstr>Return on Investment</vt:lpstr>
      <vt:lpstr>Payback Analysis</vt:lpstr>
      <vt:lpstr>Figure 4-6. Charting the Payback Period</vt:lpstr>
      <vt:lpstr>Weighted Scoring Model</vt:lpstr>
      <vt:lpstr>Figure 4-7. Sample Weighted Scoring Model for Project Selection</vt:lpstr>
      <vt:lpstr>Implementing a Balanced Scorecard</vt:lpstr>
      <vt:lpstr>Developing a Project Charter</vt:lpstr>
      <vt:lpstr>Inputs for Developing a Project Charter</vt:lpstr>
      <vt:lpstr>Table 4-1. Project Charter Sample</vt:lpstr>
      <vt:lpstr>Table 4-1. Project Charter Sample</vt:lpstr>
      <vt:lpstr>Developing a PM Plan</vt:lpstr>
      <vt:lpstr>Common Elements of a PM Plan</vt:lpstr>
      <vt:lpstr>Table 4-2. Sample Contents for a Software PM Plan (SPMP)</vt:lpstr>
      <vt:lpstr>Directing and Managing Project Work</vt:lpstr>
      <vt:lpstr>Coordinating Planning and Execution</vt:lpstr>
      <vt:lpstr>Providing Leadership and a Supportive Culture</vt:lpstr>
      <vt:lpstr>What Went Right?</vt:lpstr>
      <vt:lpstr>Project Execution Tools and Techniques</vt:lpstr>
      <vt:lpstr>Monitoring and Controlling Project Work</vt:lpstr>
      <vt:lpstr>Performing Integrated Change Control</vt:lpstr>
      <vt:lpstr>Change Control on Information Technology Projects</vt:lpstr>
      <vt:lpstr>Change Control System</vt:lpstr>
      <vt:lpstr>Change Control Board (CCB)</vt:lpstr>
      <vt:lpstr>Table 4-3. Suggestions for Performing Integrated Change Control</vt:lpstr>
      <vt:lpstr>Closing Projects or Phases</vt:lpstr>
      <vt:lpstr>Using Software to Assist in Project Integration Management</vt:lpstr>
      <vt:lpstr>Figure 4-8. Sample Portfolio Management Software Screen</vt:lpstr>
      <vt:lpstr>Chapter Summary</vt:lpstr>
      <vt:lpstr>Questions &amp; answers</vt:lpstr>
    </vt:vector>
  </TitlesOfParts>
  <Company>APIIT SDN BHD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Technology</dc:title>
  <dc:creator>APIIT</dc:creator>
  <cp:lastModifiedBy>Jerry</cp:lastModifiedBy>
  <cp:revision>523</cp:revision>
  <dcterms:created xsi:type="dcterms:W3CDTF">2003-01-07T08:27:23Z</dcterms:created>
  <dcterms:modified xsi:type="dcterms:W3CDTF">2015-11-10T17:24:09Z</dcterms:modified>
</cp:coreProperties>
</file>