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9" r:id="rId1"/>
  </p:sldMasterIdLst>
  <p:notesMasterIdLst>
    <p:notesMasterId r:id="rId36"/>
  </p:notesMasterIdLst>
  <p:handoutMasterIdLst>
    <p:handoutMasterId r:id="rId37"/>
  </p:handoutMasterIdLst>
  <p:sldIdLst>
    <p:sldId id="389" r:id="rId2"/>
    <p:sldId id="391" r:id="rId3"/>
    <p:sldId id="392" r:id="rId4"/>
    <p:sldId id="429" r:id="rId5"/>
    <p:sldId id="423" r:id="rId6"/>
    <p:sldId id="424" r:id="rId7"/>
    <p:sldId id="425" r:id="rId8"/>
    <p:sldId id="426" r:id="rId9"/>
    <p:sldId id="427" r:id="rId10"/>
    <p:sldId id="428"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50" r:id="rId31"/>
    <p:sldId id="451" r:id="rId32"/>
    <p:sldId id="452" r:id="rId33"/>
    <p:sldId id="421" r:id="rId34"/>
    <p:sldId id="422"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333399"/>
    <a:srgbClr val="003366"/>
    <a:srgbClr val="99FF66"/>
    <a:srgbClr val="99FF33"/>
    <a:srgbClr val="CC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2" autoAdjust="0"/>
    <p:restoredTop sz="90141" autoAdjust="0"/>
  </p:normalViewPr>
  <p:slideViewPr>
    <p:cSldViewPr snapToGrid="0">
      <p:cViewPr>
        <p:scale>
          <a:sx n="103" d="100"/>
          <a:sy n="103" d="100"/>
        </p:scale>
        <p:origin x="-1320" y="5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53" d="100"/>
          <a:sy n="53" d="100"/>
        </p:scale>
        <p:origin x="-2610" y="-108"/>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10AA4-A348-4CF9-BBA7-65E9C5991685}" type="slidenum">
              <a:rPr lang="en-US"/>
              <a:pPr/>
              <a:t>‹#›</a:t>
            </a:fld>
            <a:endParaRPr lang="en-US"/>
          </a:p>
        </p:txBody>
      </p:sp>
    </p:spTree>
    <p:extLst>
      <p:ext uri="{BB962C8B-B14F-4D97-AF65-F5344CB8AC3E}">
        <p14:creationId xmlns:p14="http://schemas.microsoft.com/office/powerpoint/2010/main" val="35448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2DAC34F-6E1C-4DF8-BAF7-4DF11FB63756}" type="slidenum">
              <a:rPr lang="en-US"/>
              <a:pPr/>
              <a:t>‹#›</a:t>
            </a:fld>
            <a:endParaRPr lang="en-US"/>
          </a:p>
        </p:txBody>
      </p:sp>
    </p:spTree>
    <p:extLst>
      <p:ext uri="{BB962C8B-B14F-4D97-AF65-F5344CB8AC3E}">
        <p14:creationId xmlns:p14="http://schemas.microsoft.com/office/powerpoint/2010/main" val="727515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mtClean="0"/>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3600">
                <a:solidFill>
                  <a:srgbClr val="FFFFFF"/>
                </a:solidFill>
              </a:defRPr>
            </a:lvl1pPr>
          </a:lstStyle>
          <a:p>
            <a:pPr eaLnBrk="1" hangingPunct="1">
              <a:spcBef>
                <a:spcPct val="0"/>
              </a:spcBef>
            </a:pPr>
            <a:r>
              <a:rPr lang="en-US" dirty="0" smtClean="0"/>
              <a:t>PROJECT MANAGEMENT</a:t>
            </a:r>
            <a:br>
              <a:rPr lang="en-US" dirty="0" smtClean="0"/>
            </a:br>
            <a:r>
              <a:rPr lang="en-US" dirty="0" smtClean="0"/>
              <a:t>CT050-3-3</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4804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290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8018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0539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5433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099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5985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6286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8474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525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395226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6621463"/>
            <a:ext cx="9144000" cy="236537"/>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altLang="en-US" smtClean="0"/>
          </a:p>
        </p:txBody>
      </p:sp>
      <p:sp>
        <p:nvSpPr>
          <p:cNvPr id="1028" name="Rectangle 4"/>
          <p:cNvSpPr>
            <a:spLocks noGrp="1" noChangeArrowheads="1"/>
          </p:cNvSpPr>
          <p:nvPr>
            <p:ph type="body" idx="1"/>
          </p:nvPr>
        </p:nvSpPr>
        <p:spPr bwMode="auto">
          <a:xfrm>
            <a:off x="487363" y="1590440"/>
            <a:ext cx="8229600" cy="50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30" name="Rectangle 7"/>
          <p:cNvSpPr>
            <a:spLocks noChangeArrowheads="1"/>
          </p:cNvSpPr>
          <p:nvPr/>
        </p:nvSpPr>
        <p:spPr bwMode="auto">
          <a:xfrm>
            <a:off x="0" y="6597650"/>
            <a:ext cx="2711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dirty="0" smtClean="0"/>
              <a:t>CT050-3-3-PROJECT MANAGEMENT</a:t>
            </a:r>
            <a:endParaRPr lang="en-GB" altLang="en-US" sz="800" dirty="0" smtClean="0">
              <a:latin typeface="Calibri" pitchFamily="34" charset="0"/>
              <a:ea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71AB82A2-68A3-4635-8264-89FC666F95FA}" type="slidenum">
              <a:rPr lang="en-GB"/>
              <a:pPr/>
              <a:t>‹#›</a:t>
            </a:fld>
            <a:endParaRPr lang="en-GB" dirty="0"/>
          </a:p>
        </p:txBody>
      </p:sp>
      <p:sp>
        <p:nvSpPr>
          <p:cNvPr id="1032" name="Rectangle 9"/>
          <p:cNvSpPr>
            <a:spLocks noChangeArrowheads="1"/>
          </p:cNvSpPr>
          <p:nvPr/>
        </p:nvSpPr>
        <p:spPr bwMode="auto">
          <a:xfrm>
            <a:off x="2638554" y="6608339"/>
            <a:ext cx="3920839" cy="24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800" dirty="0" smtClean="0"/>
              <a:t>PROJECT SCOPE MANAGEMENT</a:t>
            </a:r>
            <a:endParaRPr 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5331" y="0"/>
            <a:ext cx="1688670" cy="16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LECTURE 05</a:t>
            </a:r>
            <a:endParaRPr lang="en-US" dirty="0"/>
          </a:p>
          <a:p>
            <a:r>
              <a:rPr lang="en-US" dirty="0" smtClean="0"/>
              <a:t>Project Scope Management</a:t>
            </a:r>
            <a:endParaRPr lang="en-US" dirty="0"/>
          </a:p>
        </p:txBody>
      </p:sp>
    </p:spTree>
    <p:extLst>
      <p:ext uri="{BB962C8B-B14F-4D97-AF65-F5344CB8AC3E}">
        <p14:creationId xmlns:p14="http://schemas.microsoft.com/office/powerpoint/2010/main" val="3326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Went Right?</a:t>
            </a:r>
            <a:endParaRPr lang="en-US" dirty="0"/>
          </a:p>
        </p:txBody>
      </p:sp>
      <p:sp>
        <p:nvSpPr>
          <p:cNvPr id="3" name="Content Placeholder 2"/>
          <p:cNvSpPr>
            <a:spLocks noGrp="1"/>
          </p:cNvSpPr>
          <p:nvPr>
            <p:ph idx="1"/>
          </p:nvPr>
        </p:nvSpPr>
        <p:spPr/>
        <p:txBody>
          <a:bodyPr>
            <a:normAutofit fontScale="92500"/>
          </a:bodyPr>
          <a:lstStyle/>
          <a:p>
            <a:r>
              <a:rPr lang="en-US" dirty="0"/>
              <a:t>Projected number of jobs for business analysts expected to increase 19 percent by 2022</a:t>
            </a:r>
          </a:p>
          <a:p>
            <a:r>
              <a:rPr lang="en-US" dirty="0"/>
              <a:t>Only 49 percent of survey respondents had the resources in place to do requirements management properly and 53 percent failed to use a formal process to validate requirements</a:t>
            </a:r>
          </a:p>
          <a:p>
            <a:r>
              <a:rPr lang="en-US" dirty="0"/>
              <a:t>There are several certifications available for business analysis to help meet this </a:t>
            </a:r>
            <a:r>
              <a:rPr lang="en-US" dirty="0" smtClean="0"/>
              <a:t>need</a:t>
            </a:r>
            <a:endParaRPr lang="en-US" dirty="0"/>
          </a:p>
        </p:txBody>
      </p:sp>
    </p:spTree>
    <p:extLst>
      <p:ext uri="{BB962C8B-B14F-4D97-AF65-F5344CB8AC3E}">
        <p14:creationId xmlns:p14="http://schemas.microsoft.com/office/powerpoint/2010/main" val="281116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Requirement</a:t>
            </a:r>
            <a:endParaRPr lang="en-US" dirty="0"/>
          </a:p>
        </p:txBody>
      </p:sp>
      <p:sp>
        <p:nvSpPr>
          <p:cNvPr id="3" name="Content Placeholder 2"/>
          <p:cNvSpPr>
            <a:spLocks noGrp="1"/>
          </p:cNvSpPr>
          <p:nvPr>
            <p:ph idx="1"/>
          </p:nvPr>
        </p:nvSpPr>
        <p:spPr/>
        <p:txBody>
          <a:bodyPr/>
          <a:lstStyle/>
          <a:p>
            <a:r>
              <a:rPr lang="en-US" dirty="0"/>
              <a:t>For some IT projects, it is helpful to divide requirements development into categories called elicitation, analysis, specification, and validation </a:t>
            </a:r>
          </a:p>
          <a:p>
            <a:r>
              <a:rPr lang="en-US" dirty="0"/>
              <a:t>It is important to use an iterative approach to defining requirements since they are often unclear early in a </a:t>
            </a:r>
            <a:r>
              <a:rPr lang="en-US" dirty="0" smtClean="0"/>
              <a:t>project</a:t>
            </a:r>
            <a:endParaRPr lang="en-US" dirty="0"/>
          </a:p>
        </p:txBody>
      </p:sp>
    </p:spTree>
    <p:extLst>
      <p:ext uri="{BB962C8B-B14F-4D97-AF65-F5344CB8AC3E}">
        <p14:creationId xmlns:p14="http://schemas.microsoft.com/office/powerpoint/2010/main" val="148868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5-2. Relative Cost to Correct a Software Requirement </a:t>
            </a:r>
            <a:r>
              <a:rPr lang="en-US" sz="3400" dirty="0" smtClean="0"/>
              <a:t>Defect</a:t>
            </a:r>
            <a:endParaRPr lang="en-US" sz="3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270" r="-21270"/>
          <a:stretch/>
        </p:blipFill>
        <p:spPr>
          <a:prstGeom prst="rect">
            <a:avLst/>
          </a:prstGeom>
        </p:spPr>
      </p:pic>
    </p:spTree>
    <p:extLst>
      <p:ext uri="{BB962C8B-B14F-4D97-AF65-F5344CB8AC3E}">
        <p14:creationId xmlns:p14="http://schemas.microsoft.com/office/powerpoint/2010/main" val="35181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Collecting Requirements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Interviewing </a:t>
            </a:r>
          </a:p>
          <a:p>
            <a:pPr>
              <a:lnSpc>
                <a:spcPct val="120000"/>
              </a:lnSpc>
            </a:pPr>
            <a:r>
              <a:rPr lang="en-US" dirty="0"/>
              <a:t>Focus groups and facilitated workshops</a:t>
            </a:r>
          </a:p>
          <a:p>
            <a:pPr>
              <a:lnSpc>
                <a:spcPct val="120000"/>
              </a:lnSpc>
            </a:pPr>
            <a:r>
              <a:rPr lang="en-US" dirty="0"/>
              <a:t>Using group creativity and decision-making techniques</a:t>
            </a:r>
          </a:p>
          <a:p>
            <a:pPr>
              <a:lnSpc>
                <a:spcPct val="120000"/>
              </a:lnSpc>
            </a:pPr>
            <a:r>
              <a:rPr lang="en-US" dirty="0"/>
              <a:t>Questionnaires and surveys </a:t>
            </a:r>
          </a:p>
          <a:p>
            <a:pPr>
              <a:lnSpc>
                <a:spcPct val="120000"/>
              </a:lnSpc>
            </a:pPr>
            <a:r>
              <a:rPr lang="en-US" dirty="0"/>
              <a:t>Observation </a:t>
            </a:r>
          </a:p>
          <a:p>
            <a:pPr>
              <a:lnSpc>
                <a:spcPct val="120000"/>
              </a:lnSpc>
            </a:pPr>
            <a:r>
              <a:rPr lang="en-US" dirty="0"/>
              <a:t>Prototyping </a:t>
            </a:r>
          </a:p>
          <a:p>
            <a:pPr>
              <a:lnSpc>
                <a:spcPct val="120000"/>
              </a:lnSpc>
            </a:pPr>
            <a:r>
              <a:rPr lang="en-US" b="1" dirty="0"/>
              <a:t>Benchmarking</a:t>
            </a:r>
            <a:r>
              <a:rPr lang="en-US" dirty="0"/>
              <a:t>, or generating ideas by comparing specific project practices or product characteristics to those of other projects or products inside or outside the performing organization, can also be used to collect </a:t>
            </a:r>
            <a:r>
              <a:rPr lang="en-US" dirty="0" smtClean="0"/>
              <a:t>requirements</a:t>
            </a:r>
            <a:endParaRPr lang="en-US" dirty="0"/>
          </a:p>
        </p:txBody>
      </p:sp>
    </p:spTree>
    <p:extLst>
      <p:ext uri="{BB962C8B-B14F-4D97-AF65-F5344CB8AC3E}">
        <p14:creationId xmlns:p14="http://schemas.microsoft.com/office/powerpoint/2010/main" val="247710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on Requirements for </a:t>
            </a:r>
            <a:br>
              <a:rPr lang="en-US" dirty="0"/>
            </a:br>
            <a:r>
              <a:rPr lang="en-US" dirty="0"/>
              <a:t>Software Projects (2011 Survey</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88% of </a:t>
            </a:r>
            <a:r>
              <a:rPr lang="en-US" dirty="0"/>
              <a:t>the software projects involved enhancing existing products instead of creating new ones</a:t>
            </a:r>
          </a:p>
          <a:p>
            <a:r>
              <a:rPr lang="en-US" dirty="0" smtClean="0"/>
              <a:t>86% of </a:t>
            </a:r>
            <a:r>
              <a:rPr lang="en-US" dirty="0"/>
              <a:t>respondents said that customer satisfaction was the most important metric for measuring the success of development projects</a:t>
            </a:r>
          </a:p>
          <a:p>
            <a:r>
              <a:rPr lang="en-US" dirty="0" smtClean="0"/>
              <a:t>83% of </a:t>
            </a:r>
            <a:r>
              <a:rPr lang="en-US" dirty="0"/>
              <a:t>software development teams still use Microsoft Office applications such as Word and Excel as their main tools to communicate </a:t>
            </a:r>
            <a:r>
              <a:rPr lang="en-US" dirty="0" smtClean="0"/>
              <a:t>requirements</a:t>
            </a:r>
            <a:endParaRPr lang="en-US" dirty="0"/>
          </a:p>
        </p:txBody>
      </p:sp>
    </p:spTree>
    <p:extLst>
      <p:ext uri="{BB962C8B-B14F-4D97-AF65-F5344CB8AC3E}">
        <p14:creationId xmlns:p14="http://schemas.microsoft.com/office/powerpoint/2010/main" val="321146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Traceability Matrix</a:t>
            </a:r>
          </a:p>
        </p:txBody>
      </p:sp>
      <p:sp>
        <p:nvSpPr>
          <p:cNvPr id="3" name="Content Placeholder 2"/>
          <p:cNvSpPr>
            <a:spLocks noGrp="1"/>
          </p:cNvSpPr>
          <p:nvPr>
            <p:ph idx="1"/>
          </p:nvPr>
        </p:nvSpPr>
        <p:spPr/>
        <p:txBody>
          <a:bodyPr/>
          <a:lstStyle/>
          <a:p>
            <a:r>
              <a:rPr lang="en-US" sz="2400" dirty="0"/>
              <a:t>A </a:t>
            </a:r>
            <a:r>
              <a:rPr lang="en-US" sz="2400" b="1" dirty="0"/>
              <a:t>requirements traceability matrix (RTM) </a:t>
            </a:r>
            <a:r>
              <a:rPr lang="en-US" sz="2400" dirty="0"/>
              <a:t>is a table that lists requirements, various attributes of each requirement, and the status of the requirements to ensure that all requirements are addressed</a:t>
            </a:r>
          </a:p>
          <a:p>
            <a:r>
              <a:rPr lang="en-US" sz="2400" dirty="0"/>
              <a:t>Table 5-1. Sample entry in an </a:t>
            </a:r>
            <a:r>
              <a:rPr lang="en-US" sz="2400" dirty="0" smtClean="0"/>
              <a:t>RTM</a:t>
            </a:r>
            <a:endParaRPr lang="en-US" sz="2400" dirty="0"/>
          </a:p>
        </p:txBody>
      </p:sp>
      <p:pic>
        <p:nvPicPr>
          <p:cNvPr id="4" name="Picture 2"/>
          <p:cNvPicPr>
            <a:picLocks noChangeAspect="1" noChangeArrowheads="1"/>
          </p:cNvPicPr>
          <p:nvPr/>
        </p:nvPicPr>
        <p:blipFill>
          <a:blip r:embed="rId2"/>
          <a:srcRect l="17500" t="39000" r="23125" b="40000"/>
          <a:stretch>
            <a:fillRect/>
          </a:stretch>
        </p:blipFill>
        <p:spPr bwMode="auto">
          <a:xfrm>
            <a:off x="285747" y="3779863"/>
            <a:ext cx="8617857" cy="1905000"/>
          </a:xfrm>
          <a:prstGeom prst="rect">
            <a:avLst/>
          </a:prstGeom>
          <a:noFill/>
          <a:ln w="9525">
            <a:noFill/>
            <a:miter lim="800000"/>
            <a:headEnd/>
            <a:tailEnd/>
          </a:ln>
          <a:effectLst/>
        </p:spPr>
      </p:pic>
    </p:spTree>
    <p:extLst>
      <p:ext uri="{BB962C8B-B14F-4D97-AF65-F5344CB8AC3E}">
        <p14:creationId xmlns:p14="http://schemas.microsoft.com/office/powerpoint/2010/main" val="332553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fontScale="92500" lnSpcReduction="20000"/>
          </a:bodyPr>
          <a:lstStyle/>
          <a:p>
            <a:pPr>
              <a:lnSpc>
                <a:spcPct val="120000"/>
              </a:lnSpc>
            </a:pPr>
            <a:r>
              <a:rPr lang="en-US" b="1" dirty="0"/>
              <a:t>Project scope statements </a:t>
            </a:r>
            <a:r>
              <a:rPr lang="en-US" dirty="0"/>
              <a:t>should include at least a product scope description, product user acceptance criteria, and detailed information on all project deliverables. </a:t>
            </a:r>
            <a:endParaRPr lang="en-US" dirty="0" smtClean="0"/>
          </a:p>
          <a:p>
            <a:pPr>
              <a:lnSpc>
                <a:spcPct val="120000"/>
              </a:lnSpc>
            </a:pPr>
            <a:r>
              <a:rPr lang="en-US" dirty="0" smtClean="0"/>
              <a:t>Include other </a:t>
            </a:r>
            <a:r>
              <a:rPr lang="en-US" dirty="0"/>
              <a:t>scope-related information, such as the project boundaries, constraints, and </a:t>
            </a:r>
            <a:r>
              <a:rPr lang="en-US" dirty="0" smtClean="0"/>
              <a:t>assumptions with reference to </a:t>
            </a:r>
            <a:r>
              <a:rPr lang="en-US" dirty="0"/>
              <a:t>supporting documents, such as product specifications </a:t>
            </a:r>
          </a:p>
          <a:p>
            <a:pPr>
              <a:lnSpc>
                <a:spcPct val="120000"/>
              </a:lnSpc>
            </a:pPr>
            <a:r>
              <a:rPr lang="en-US" dirty="0"/>
              <a:t>As time progresses, the scope of a project should become more clear and </a:t>
            </a:r>
            <a:r>
              <a:rPr lang="en-US" dirty="0" smtClean="0"/>
              <a:t>specific</a:t>
            </a:r>
            <a:endParaRPr lang="en-US" dirty="0"/>
          </a:p>
        </p:txBody>
      </p:sp>
    </p:spTree>
    <p:extLst>
      <p:ext uri="{BB962C8B-B14F-4D97-AF65-F5344CB8AC3E}">
        <p14:creationId xmlns:p14="http://schemas.microsoft.com/office/powerpoint/2010/main" val="183906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5-2. Sample Project Charter (partial)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6047" r="-6047"/>
          <a:stretch>
            <a:fillRect/>
          </a:stretch>
        </p:blipFill>
        <p:spPr>
          <a:prstGeom prst="rect">
            <a:avLst/>
          </a:prstGeom>
        </p:spPr>
      </p:pic>
    </p:spTree>
    <p:extLst>
      <p:ext uri="{BB962C8B-B14F-4D97-AF65-F5344CB8AC3E}">
        <p14:creationId xmlns:p14="http://schemas.microsoft.com/office/powerpoint/2010/main" val="383635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5-3: Further Defining Project Scope</a:t>
            </a:r>
          </a:p>
        </p:txBody>
      </p:sp>
      <p:pic>
        <p:nvPicPr>
          <p:cNvPr id="4" name="Picture 2"/>
          <p:cNvPicPr>
            <a:picLocks noGrp="1" noChangeAspect="1" noChangeArrowheads="1"/>
          </p:cNvPicPr>
          <p:nvPr>
            <p:ph idx="1"/>
          </p:nvPr>
        </p:nvPicPr>
        <p:blipFill rotWithShape="1">
          <a:blip r:embed="rId2"/>
          <a:srcRect l="16851" t="36217" r="22022" b="15841"/>
          <a:stretch/>
        </p:blipFill>
        <p:spPr bwMode="auto">
          <a:xfrm>
            <a:off x="583442" y="1935651"/>
            <a:ext cx="7973360" cy="3908290"/>
          </a:xfrm>
          <a:prstGeom prst="rect">
            <a:avLst/>
          </a:prstGeom>
          <a:noFill/>
          <a:ln w="9525">
            <a:noFill/>
            <a:miter lim="800000"/>
            <a:headEnd/>
            <a:tailEnd/>
          </a:ln>
          <a:effectLst/>
        </p:spPr>
      </p:pic>
    </p:spTree>
    <p:extLst>
      <p:ext uri="{BB962C8B-B14F-4D97-AF65-F5344CB8AC3E}">
        <p14:creationId xmlns:p14="http://schemas.microsoft.com/office/powerpoint/2010/main" val="172530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Work Breakdown Structure (WBS)</a:t>
            </a:r>
          </a:p>
        </p:txBody>
      </p:sp>
      <p:sp>
        <p:nvSpPr>
          <p:cNvPr id="3" name="Content Placeholder 2"/>
          <p:cNvSpPr>
            <a:spLocks noGrp="1"/>
          </p:cNvSpPr>
          <p:nvPr>
            <p:ph idx="1"/>
          </p:nvPr>
        </p:nvSpPr>
        <p:spPr>
          <a:xfrm>
            <a:off x="487363" y="1590440"/>
            <a:ext cx="8229600" cy="5017898"/>
          </a:xfrm>
        </p:spPr>
        <p:txBody>
          <a:bodyPr>
            <a:noAutofit/>
          </a:bodyPr>
          <a:lstStyle/>
          <a:p>
            <a:pPr>
              <a:lnSpc>
                <a:spcPct val="120000"/>
              </a:lnSpc>
            </a:pPr>
            <a:r>
              <a:rPr lang="en-US" sz="2300" dirty="0"/>
              <a:t>A </a:t>
            </a:r>
            <a:r>
              <a:rPr lang="en-US" sz="2300" b="1" dirty="0"/>
              <a:t>WBS</a:t>
            </a:r>
            <a:r>
              <a:rPr lang="en-US" sz="2300" dirty="0"/>
              <a:t> is a deliverable-oriented grouping of the work involved in a project that defines the total scope of the project</a:t>
            </a:r>
          </a:p>
          <a:p>
            <a:pPr>
              <a:lnSpc>
                <a:spcPct val="120000"/>
              </a:lnSpc>
            </a:pPr>
            <a:r>
              <a:rPr lang="en-US" sz="2300" dirty="0"/>
              <a:t>WBS is a foundation document that provides the basis for planning and managing project schedules, costs, resources, and changes</a:t>
            </a:r>
          </a:p>
          <a:p>
            <a:pPr>
              <a:lnSpc>
                <a:spcPct val="120000"/>
              </a:lnSpc>
            </a:pPr>
            <a:r>
              <a:rPr lang="en-US" sz="2300" b="1" dirty="0"/>
              <a:t>Decomposition</a:t>
            </a:r>
            <a:r>
              <a:rPr lang="en-US" sz="2300" dirty="0"/>
              <a:t> is subdividing project deliverables into smaller pieces</a:t>
            </a:r>
          </a:p>
          <a:p>
            <a:pPr>
              <a:lnSpc>
                <a:spcPct val="120000"/>
              </a:lnSpc>
            </a:pPr>
            <a:r>
              <a:rPr lang="en-US" sz="2300" dirty="0"/>
              <a:t>A </a:t>
            </a:r>
            <a:r>
              <a:rPr lang="en-US" sz="2300" b="1" dirty="0"/>
              <a:t>work package </a:t>
            </a:r>
            <a:r>
              <a:rPr lang="en-US" sz="2300" dirty="0"/>
              <a:t>is a task at the lowest level of the WBS</a:t>
            </a:r>
          </a:p>
          <a:p>
            <a:pPr>
              <a:lnSpc>
                <a:spcPct val="120000"/>
              </a:lnSpc>
            </a:pPr>
            <a:r>
              <a:rPr lang="en-US" sz="2300" dirty="0"/>
              <a:t>The </a:t>
            </a:r>
            <a:r>
              <a:rPr lang="en-US" sz="2300" b="1" dirty="0"/>
              <a:t>scope baseline </a:t>
            </a:r>
            <a:r>
              <a:rPr lang="en-US" sz="2300" dirty="0"/>
              <a:t>includes the approved project scope statement and its associated WBS and WBS </a:t>
            </a:r>
            <a:r>
              <a:rPr lang="en-US" sz="2300" dirty="0" smtClean="0"/>
              <a:t>dictionary</a:t>
            </a:r>
            <a:endParaRPr lang="en-US" sz="2300" dirty="0"/>
          </a:p>
        </p:txBody>
      </p:sp>
    </p:spTree>
    <p:extLst>
      <p:ext uri="{BB962C8B-B14F-4D97-AF65-F5344CB8AC3E}">
        <p14:creationId xmlns:p14="http://schemas.microsoft.com/office/powerpoint/2010/main" val="109804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a:t>Understand the importance of good project scope management </a:t>
            </a:r>
          </a:p>
          <a:p>
            <a:pPr>
              <a:lnSpc>
                <a:spcPct val="110000"/>
              </a:lnSpc>
            </a:pPr>
            <a:r>
              <a:rPr lang="en-US" dirty="0"/>
              <a:t>Describe the process of planning scope management</a:t>
            </a:r>
          </a:p>
          <a:p>
            <a:pPr>
              <a:lnSpc>
                <a:spcPct val="110000"/>
              </a:lnSpc>
            </a:pPr>
            <a:r>
              <a:rPr lang="en-US" dirty="0"/>
              <a:t>Discuss methods for collecting and documenting requirements to meet stakeholder needs and expectations </a:t>
            </a:r>
          </a:p>
          <a:p>
            <a:pPr>
              <a:lnSpc>
                <a:spcPct val="110000"/>
              </a:lnSpc>
            </a:pPr>
            <a:r>
              <a:rPr lang="en-US" dirty="0"/>
              <a:t>Explain the scope definition process and describe the contents of a project scope statement</a:t>
            </a:r>
          </a:p>
          <a:p>
            <a:pPr>
              <a:lnSpc>
                <a:spcPct val="110000"/>
              </a:lnSpc>
            </a:pPr>
            <a:r>
              <a:rPr lang="en-US" dirty="0"/>
              <a:t>Discuss the process for creating a work breakdown structure using the analogy, top-down, bottom-up, and mind-mapping approaches</a:t>
            </a:r>
          </a:p>
        </p:txBody>
      </p:sp>
    </p:spTree>
    <p:extLst>
      <p:ext uri="{BB962C8B-B14F-4D97-AF65-F5344CB8AC3E}">
        <p14:creationId xmlns:p14="http://schemas.microsoft.com/office/powerpoint/2010/main" val="340131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5-3. Sample Intranet WBS</a:t>
            </a:r>
            <a:br>
              <a:rPr lang="en-US" dirty="0"/>
            </a:br>
            <a:r>
              <a:rPr lang="en-US" dirty="0"/>
              <a:t>Organized by Product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29540" b="-29540"/>
          <a:stretch>
            <a:fillRect/>
          </a:stretch>
        </p:blipFill>
        <p:spPr>
          <a:prstGeom prst="rect">
            <a:avLst/>
          </a:prstGeom>
        </p:spPr>
      </p:pic>
    </p:spTree>
    <p:extLst>
      <p:ext uri="{BB962C8B-B14F-4D97-AF65-F5344CB8AC3E}">
        <p14:creationId xmlns:p14="http://schemas.microsoft.com/office/powerpoint/2010/main" val="11149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5-4. Sample Intranet WBS</a:t>
            </a:r>
            <a:br>
              <a:rPr lang="en-US" dirty="0"/>
            </a:br>
            <a:r>
              <a:rPr lang="en-US" dirty="0"/>
              <a:t>Organized by Phase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32573" r="-32573"/>
          <a:stretch>
            <a:fillRect/>
          </a:stretch>
        </p:blipFill>
        <p:spPr>
          <a:prstGeom prst="rect">
            <a:avLst/>
          </a:prstGeom>
        </p:spPr>
      </p:pic>
    </p:spTree>
    <p:extLst>
      <p:ext uri="{BB962C8B-B14F-4D97-AF65-F5344CB8AC3E}">
        <p14:creationId xmlns:p14="http://schemas.microsoft.com/office/powerpoint/2010/main" val="359316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5-5. Intranet WBS and Gantt Chart in Microsoft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10888" b="-10888"/>
          <a:stretch>
            <a:fillRect/>
          </a:stretch>
        </p:blipFill>
        <p:spPr>
          <a:prstGeom prst="rect">
            <a:avLst/>
          </a:prstGeom>
        </p:spPr>
      </p:pic>
    </p:spTree>
    <p:extLst>
      <p:ext uri="{BB962C8B-B14F-4D97-AF65-F5344CB8AC3E}">
        <p14:creationId xmlns:p14="http://schemas.microsoft.com/office/powerpoint/2010/main" val="129665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5-6.  Intranet Gantt Chart Organized by Project Management Process Groups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7812" b="-7812"/>
          <a:stretch>
            <a:fillRect/>
          </a:stretch>
        </p:blipFill>
        <p:spPr>
          <a:prstGeom prst="rect">
            <a:avLst/>
          </a:prstGeom>
        </p:spPr>
      </p:pic>
    </p:spTree>
    <p:extLst>
      <p:ext uri="{BB962C8B-B14F-4D97-AF65-F5344CB8AC3E}">
        <p14:creationId xmlns:p14="http://schemas.microsoft.com/office/powerpoint/2010/main" val="120982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5-4: Executing Tasks for JWD Consulting’s WBS</a:t>
            </a:r>
          </a:p>
        </p:txBody>
      </p:sp>
      <p:pic>
        <p:nvPicPr>
          <p:cNvPr id="4" name="Content Placeholder 3"/>
          <p:cNvPicPr>
            <a:picLocks noGrp="1" noChangeAspect="1" noChangeArrowheads="1"/>
          </p:cNvPicPr>
          <p:nvPr>
            <p:ph idx="1"/>
          </p:nvPr>
        </p:nvPicPr>
        <p:blipFill rotWithShape="1">
          <a:blip r:embed="rId2"/>
          <a:srcRect l="-11502" t="4914" r="-11502"/>
          <a:stretch/>
        </p:blipFill>
        <p:spPr bwMode="auto">
          <a:xfrm>
            <a:off x="253448" y="1590440"/>
            <a:ext cx="8654899" cy="5017897"/>
          </a:xfrm>
          <a:prstGeom prst="rect">
            <a:avLst/>
          </a:prstGeom>
          <a:noFill/>
          <a:ln w="9525">
            <a:noFill/>
            <a:miter lim="800000"/>
            <a:headEnd/>
            <a:tailEnd/>
          </a:ln>
        </p:spPr>
      </p:pic>
    </p:spTree>
    <p:extLst>
      <p:ext uri="{BB962C8B-B14F-4D97-AF65-F5344CB8AC3E}">
        <p14:creationId xmlns:p14="http://schemas.microsoft.com/office/powerpoint/2010/main" val="2130880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Developing WBSs</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Using guidelines: Some organizations, like the DOD, provide guidelines for preparing WBSs</a:t>
            </a:r>
          </a:p>
          <a:p>
            <a:pPr>
              <a:lnSpc>
                <a:spcPct val="120000"/>
              </a:lnSpc>
            </a:pPr>
            <a:r>
              <a:rPr lang="en-US" dirty="0"/>
              <a:t>The </a:t>
            </a:r>
            <a:r>
              <a:rPr lang="en-US" b="1" dirty="0"/>
              <a:t>analogy approach</a:t>
            </a:r>
            <a:r>
              <a:rPr lang="en-US" dirty="0"/>
              <a:t>: Review WBSs of similar projects and tailor to your project</a:t>
            </a:r>
          </a:p>
          <a:p>
            <a:pPr>
              <a:lnSpc>
                <a:spcPct val="120000"/>
              </a:lnSpc>
            </a:pPr>
            <a:r>
              <a:rPr lang="en-US" dirty="0"/>
              <a:t>The </a:t>
            </a:r>
            <a:r>
              <a:rPr lang="en-US" b="1" dirty="0"/>
              <a:t>top-down approach</a:t>
            </a:r>
            <a:r>
              <a:rPr lang="en-US" dirty="0"/>
              <a:t>: Start with the largest items of the project and break them down</a:t>
            </a:r>
          </a:p>
          <a:p>
            <a:pPr>
              <a:lnSpc>
                <a:spcPct val="120000"/>
              </a:lnSpc>
            </a:pPr>
            <a:r>
              <a:rPr lang="en-US" dirty="0"/>
              <a:t>The </a:t>
            </a:r>
            <a:r>
              <a:rPr lang="en-US" b="1" dirty="0"/>
              <a:t>bottom-up approach</a:t>
            </a:r>
            <a:r>
              <a:rPr lang="en-US" dirty="0"/>
              <a:t>: Start with the specific tasks and roll them up</a:t>
            </a:r>
          </a:p>
          <a:p>
            <a:pPr>
              <a:lnSpc>
                <a:spcPct val="120000"/>
              </a:lnSpc>
            </a:pPr>
            <a:r>
              <a:rPr lang="en-US" dirty="0"/>
              <a:t>Mind-mapping approach:  </a:t>
            </a:r>
            <a:r>
              <a:rPr lang="en-US" b="1" dirty="0"/>
              <a:t>Mind mapping </a:t>
            </a:r>
            <a:r>
              <a:rPr lang="en-US" dirty="0"/>
              <a:t>is a technique that uses branches radiating out from a core idea to structure thoughts and </a:t>
            </a:r>
            <a:r>
              <a:rPr lang="en-US" dirty="0" smtClean="0"/>
              <a:t>ideas</a:t>
            </a:r>
            <a:endParaRPr lang="en-US" dirty="0"/>
          </a:p>
        </p:txBody>
      </p:sp>
    </p:spTree>
    <p:extLst>
      <p:ext uri="{BB962C8B-B14F-4D97-AF65-F5344CB8AC3E}">
        <p14:creationId xmlns:p14="http://schemas.microsoft.com/office/powerpoint/2010/main" val="1572780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5-7. Sample Mind-Mapping Approach for Creating a WBS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69122" b="-69122"/>
          <a:stretch>
            <a:fillRect/>
          </a:stretch>
        </p:blipFill>
        <p:spPr>
          <a:prstGeom prst="rect">
            <a:avLst/>
          </a:prstGeom>
        </p:spPr>
      </p:pic>
    </p:spTree>
    <p:extLst>
      <p:ext uri="{BB962C8B-B14F-4D97-AF65-F5344CB8AC3E}">
        <p14:creationId xmlns:p14="http://schemas.microsoft.com/office/powerpoint/2010/main" val="179240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5-8. Gantt Charts With WBS Generated From a Mind </a:t>
            </a:r>
            <a:r>
              <a:rPr lang="en-US" sz="3400" dirty="0" smtClean="0"/>
              <a:t>Map</a:t>
            </a:r>
            <a:endParaRPr lang="en-US" sz="34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41" y="1581191"/>
            <a:ext cx="3735393" cy="49081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941" y="1605004"/>
            <a:ext cx="4283046" cy="4430062"/>
          </a:xfrm>
          <a:prstGeom prst="rect">
            <a:avLst/>
          </a:prstGeom>
        </p:spPr>
      </p:pic>
    </p:spTree>
    <p:extLst>
      <p:ext uri="{BB962C8B-B14F-4D97-AF65-F5344CB8AC3E}">
        <p14:creationId xmlns:p14="http://schemas.microsoft.com/office/powerpoint/2010/main" val="6500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WBS Dictionary and Scope Baseline</a:t>
            </a:r>
          </a:p>
        </p:txBody>
      </p:sp>
      <p:sp>
        <p:nvSpPr>
          <p:cNvPr id="3" name="Content Placeholder 2"/>
          <p:cNvSpPr>
            <a:spLocks noGrp="1"/>
          </p:cNvSpPr>
          <p:nvPr>
            <p:ph idx="1"/>
          </p:nvPr>
        </p:nvSpPr>
        <p:spPr/>
        <p:txBody>
          <a:bodyPr/>
          <a:lstStyle/>
          <a:p>
            <a:r>
              <a:rPr lang="en-US" dirty="0"/>
              <a:t>Many WBS tasks are vague and must be explained more so people know what to do and can estimate how long it will take and what it will cost to do the work</a:t>
            </a:r>
          </a:p>
          <a:p>
            <a:r>
              <a:rPr lang="en-US" dirty="0"/>
              <a:t>A </a:t>
            </a:r>
            <a:r>
              <a:rPr lang="en-US" b="1" dirty="0"/>
              <a:t>WBS dictionary</a:t>
            </a:r>
            <a:r>
              <a:rPr lang="en-US" dirty="0"/>
              <a:t> is a document that describes detailed information about each WBS </a:t>
            </a:r>
            <a:r>
              <a:rPr lang="en-US" dirty="0" smtClean="0"/>
              <a:t>item</a:t>
            </a:r>
            <a:endParaRPr lang="en-US" dirty="0"/>
          </a:p>
        </p:txBody>
      </p:sp>
    </p:spTree>
    <p:extLst>
      <p:ext uri="{BB962C8B-B14F-4D97-AF65-F5344CB8AC3E}">
        <p14:creationId xmlns:p14="http://schemas.microsoft.com/office/powerpoint/2010/main" val="547133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5-5. Sample WBS Dictionary Entry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3050" b="-3050"/>
          <a:stretch>
            <a:fillRect/>
          </a:stretch>
        </p:blipFill>
        <p:spPr>
          <a:prstGeom prst="rect">
            <a:avLst/>
          </a:prstGeom>
        </p:spPr>
      </p:pic>
    </p:spTree>
    <p:extLst>
      <p:ext uri="{BB962C8B-B14F-4D97-AF65-F5344CB8AC3E}">
        <p14:creationId xmlns:p14="http://schemas.microsoft.com/office/powerpoint/2010/main" val="426684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latin typeface="+mn-lt"/>
              </a:rPr>
              <a:t>Objectives</a:t>
            </a:r>
            <a:endParaRPr lang="en-US" dirty="0">
              <a:latin typeface="+mn-lt"/>
            </a:endParaRPr>
          </a:p>
        </p:txBody>
      </p:sp>
      <p:sp>
        <p:nvSpPr>
          <p:cNvPr id="3" name="Content Placeholder 2"/>
          <p:cNvSpPr>
            <a:spLocks noGrp="1"/>
          </p:cNvSpPr>
          <p:nvPr>
            <p:ph idx="1"/>
          </p:nvPr>
        </p:nvSpPr>
        <p:spPr/>
        <p:txBody>
          <a:bodyPr>
            <a:normAutofit/>
          </a:bodyPr>
          <a:lstStyle/>
          <a:p>
            <a:r>
              <a:rPr lang="en-US" dirty="0"/>
              <a:t>Explain the importance of validating scope and how it relates to defining and controlling scope</a:t>
            </a:r>
          </a:p>
          <a:p>
            <a:r>
              <a:rPr lang="en-US" dirty="0"/>
              <a:t>Understand the importance of controlling scope and approaches for preventing scope-related problems on information technology (IT) projects</a:t>
            </a:r>
          </a:p>
          <a:p>
            <a:r>
              <a:rPr lang="en-US" dirty="0"/>
              <a:t>Describe how software can assist in project scope management</a:t>
            </a:r>
          </a:p>
        </p:txBody>
      </p:sp>
    </p:spTree>
    <p:extLst>
      <p:ext uri="{BB962C8B-B14F-4D97-AF65-F5344CB8AC3E}">
        <p14:creationId xmlns:p14="http://schemas.microsoft.com/office/powerpoint/2010/main" val="289780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Scope</a:t>
            </a:r>
          </a:p>
        </p:txBody>
      </p:sp>
      <p:sp>
        <p:nvSpPr>
          <p:cNvPr id="3" name="Content Placeholder 2"/>
          <p:cNvSpPr>
            <a:spLocks noGrp="1"/>
          </p:cNvSpPr>
          <p:nvPr>
            <p:ph idx="1"/>
          </p:nvPr>
        </p:nvSpPr>
        <p:spPr/>
        <p:txBody>
          <a:bodyPr>
            <a:normAutofit lnSpcReduction="10000"/>
          </a:bodyPr>
          <a:lstStyle/>
          <a:p>
            <a:pPr>
              <a:lnSpc>
                <a:spcPct val="110000"/>
              </a:lnSpc>
            </a:pPr>
            <a:r>
              <a:rPr lang="en-US" dirty="0"/>
              <a:t>It is very difficult to create a good scope statement and WBS for a project</a:t>
            </a:r>
          </a:p>
          <a:p>
            <a:r>
              <a:rPr lang="en-US" dirty="0"/>
              <a:t>It is even more difficult to verify project scope and minimize scope changes</a:t>
            </a:r>
          </a:p>
          <a:p>
            <a:r>
              <a:rPr lang="en-US" b="1" dirty="0"/>
              <a:t>Scope validation </a:t>
            </a:r>
            <a:r>
              <a:rPr lang="en-US" dirty="0"/>
              <a:t>involves formal acceptance of the completed project deliverables</a:t>
            </a:r>
          </a:p>
          <a:p>
            <a:r>
              <a:rPr lang="en-US" dirty="0"/>
              <a:t>Acceptance is often achieved by a customer inspection and then sign-off on key </a:t>
            </a:r>
            <a:r>
              <a:rPr lang="en-US" dirty="0" smtClean="0"/>
              <a:t>deliverables</a:t>
            </a:r>
            <a:endParaRPr lang="en-US" sz="2800" dirty="0"/>
          </a:p>
        </p:txBody>
      </p:sp>
    </p:spTree>
    <p:extLst>
      <p:ext uri="{BB962C8B-B14F-4D97-AF65-F5344CB8AC3E}">
        <p14:creationId xmlns:p14="http://schemas.microsoft.com/office/powerpoint/2010/main" val="82294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Scope</a:t>
            </a:r>
          </a:p>
        </p:txBody>
      </p:sp>
      <p:sp>
        <p:nvSpPr>
          <p:cNvPr id="3" name="Content Placeholder 2"/>
          <p:cNvSpPr>
            <a:spLocks noGrp="1"/>
          </p:cNvSpPr>
          <p:nvPr>
            <p:ph idx="1"/>
          </p:nvPr>
        </p:nvSpPr>
        <p:spPr/>
        <p:txBody>
          <a:bodyPr>
            <a:normAutofit fontScale="92500"/>
          </a:bodyPr>
          <a:lstStyle/>
          <a:p>
            <a:r>
              <a:rPr lang="en-US" dirty="0"/>
              <a:t>Scope control involves controlling changes to the project scope</a:t>
            </a:r>
          </a:p>
          <a:p>
            <a:r>
              <a:rPr lang="en-US" dirty="0"/>
              <a:t>Goals of scope control are to</a:t>
            </a:r>
          </a:p>
          <a:p>
            <a:pPr lvl="1"/>
            <a:r>
              <a:rPr lang="en-US" dirty="0"/>
              <a:t>influence the factors that cause scope changes</a:t>
            </a:r>
          </a:p>
          <a:p>
            <a:pPr lvl="1"/>
            <a:r>
              <a:rPr lang="en-US" dirty="0"/>
              <a:t>assure changes are processed according to procedures developed as part of integrated change control, and</a:t>
            </a:r>
          </a:p>
          <a:p>
            <a:pPr lvl="1"/>
            <a:r>
              <a:rPr lang="en-US" dirty="0"/>
              <a:t>manage changes when they occur</a:t>
            </a:r>
          </a:p>
          <a:p>
            <a:r>
              <a:rPr lang="en-US" b="1" dirty="0"/>
              <a:t>Variance</a:t>
            </a:r>
            <a:r>
              <a:rPr lang="en-US" dirty="0"/>
              <a:t> is the difference between planned and actual </a:t>
            </a:r>
            <a:r>
              <a:rPr lang="en-US" dirty="0" smtClean="0"/>
              <a:t>performance</a:t>
            </a:r>
            <a:endParaRPr lang="en-US" dirty="0"/>
          </a:p>
        </p:txBody>
      </p:sp>
    </p:spTree>
    <p:extLst>
      <p:ext uri="{BB962C8B-B14F-4D97-AF65-F5344CB8AC3E}">
        <p14:creationId xmlns:p14="http://schemas.microsoft.com/office/powerpoint/2010/main" val="49039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Software to Assist in Project Scope Management</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Word-processing software helps create several scope-related documents</a:t>
            </a:r>
          </a:p>
          <a:p>
            <a:pPr>
              <a:lnSpc>
                <a:spcPct val="120000"/>
              </a:lnSpc>
            </a:pPr>
            <a:r>
              <a:rPr lang="en-US" dirty="0"/>
              <a:t>Spreadsheets help to perform financial calculations, weighed scoring models, and develop charts and graphs</a:t>
            </a:r>
          </a:p>
          <a:p>
            <a:pPr>
              <a:lnSpc>
                <a:spcPct val="120000"/>
              </a:lnSpc>
            </a:pPr>
            <a:r>
              <a:rPr lang="en-US" dirty="0"/>
              <a:t>Communication software like e-mail and the Web help clarify and communicate scope information</a:t>
            </a:r>
          </a:p>
          <a:p>
            <a:pPr>
              <a:lnSpc>
                <a:spcPct val="120000"/>
              </a:lnSpc>
            </a:pPr>
            <a:r>
              <a:rPr lang="en-US" dirty="0"/>
              <a:t>Project management software helps in creating a WBS, the basis for tasks on a Gantt chart</a:t>
            </a:r>
          </a:p>
          <a:p>
            <a:pPr>
              <a:lnSpc>
                <a:spcPct val="120000"/>
              </a:lnSpc>
            </a:pPr>
            <a:r>
              <a:rPr lang="en-US" dirty="0"/>
              <a:t>Specialized software is available to assist in project scope </a:t>
            </a:r>
            <a:r>
              <a:rPr lang="en-US" dirty="0" smtClean="0"/>
              <a:t>management</a:t>
            </a:r>
            <a:endParaRPr lang="en-US" dirty="0"/>
          </a:p>
        </p:txBody>
      </p:sp>
    </p:spTree>
    <p:extLst>
      <p:ext uri="{BB962C8B-B14F-4D97-AF65-F5344CB8AC3E}">
        <p14:creationId xmlns:p14="http://schemas.microsoft.com/office/powerpoint/2010/main" val="3024089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Project scope management includes the processes required to ensure that the project addresses all the work required, and only the work required, to complete the project successfully</a:t>
            </a:r>
          </a:p>
          <a:p>
            <a:pPr>
              <a:lnSpc>
                <a:spcPct val="120000"/>
              </a:lnSpc>
            </a:pPr>
            <a:r>
              <a:rPr lang="en-US" dirty="0"/>
              <a:t>Main processes include</a:t>
            </a:r>
          </a:p>
          <a:p>
            <a:pPr lvl="1">
              <a:lnSpc>
                <a:spcPct val="120000"/>
              </a:lnSpc>
            </a:pPr>
            <a:r>
              <a:rPr lang="en-US" dirty="0"/>
              <a:t>Define scope management</a:t>
            </a:r>
          </a:p>
          <a:p>
            <a:pPr lvl="1">
              <a:lnSpc>
                <a:spcPct val="120000"/>
              </a:lnSpc>
            </a:pPr>
            <a:r>
              <a:rPr lang="en-US" dirty="0"/>
              <a:t>Collect requirements</a:t>
            </a:r>
          </a:p>
          <a:p>
            <a:pPr lvl="1">
              <a:lnSpc>
                <a:spcPct val="120000"/>
              </a:lnSpc>
            </a:pPr>
            <a:r>
              <a:rPr lang="en-US" dirty="0"/>
              <a:t>Define scope</a:t>
            </a:r>
          </a:p>
          <a:p>
            <a:pPr lvl="1">
              <a:lnSpc>
                <a:spcPct val="120000"/>
              </a:lnSpc>
            </a:pPr>
            <a:r>
              <a:rPr lang="en-US" dirty="0"/>
              <a:t>Create WBS</a:t>
            </a:r>
          </a:p>
          <a:p>
            <a:pPr lvl="1">
              <a:lnSpc>
                <a:spcPct val="120000"/>
              </a:lnSpc>
            </a:pPr>
            <a:r>
              <a:rPr lang="en-US" dirty="0"/>
              <a:t>Validate scope</a:t>
            </a:r>
          </a:p>
          <a:p>
            <a:pPr lvl="1">
              <a:lnSpc>
                <a:spcPct val="120000"/>
              </a:lnSpc>
            </a:pPr>
            <a:r>
              <a:rPr lang="en-US" dirty="0"/>
              <a:t>Control scope</a:t>
            </a:r>
          </a:p>
        </p:txBody>
      </p:sp>
    </p:spTree>
    <p:extLst>
      <p:ext uri="{BB962C8B-B14F-4D97-AF65-F5344CB8AC3E}">
        <p14:creationId xmlns:p14="http://schemas.microsoft.com/office/powerpoint/2010/main" val="3890890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48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Scope Management?</a:t>
            </a:r>
            <a:endParaRPr lang="en-US" dirty="0"/>
          </a:p>
        </p:txBody>
      </p:sp>
      <p:sp>
        <p:nvSpPr>
          <p:cNvPr id="3" name="Content Placeholder 2"/>
          <p:cNvSpPr>
            <a:spLocks noGrp="1"/>
          </p:cNvSpPr>
          <p:nvPr>
            <p:ph idx="1"/>
          </p:nvPr>
        </p:nvSpPr>
        <p:spPr/>
        <p:txBody>
          <a:bodyPr>
            <a:normAutofit fontScale="92500"/>
          </a:bodyPr>
          <a:lstStyle/>
          <a:p>
            <a:r>
              <a:rPr lang="en-US" b="1" dirty="0"/>
              <a:t>Scope</a:t>
            </a:r>
            <a:r>
              <a:rPr lang="en-US" dirty="0"/>
              <a:t> refers to </a:t>
            </a:r>
            <a:r>
              <a:rPr lang="en-US" i="1" dirty="0"/>
              <a:t>all</a:t>
            </a:r>
            <a:r>
              <a:rPr lang="en-US" dirty="0"/>
              <a:t> the work involved in creating the products of the project and the processes used to create them</a:t>
            </a:r>
          </a:p>
          <a:p>
            <a:r>
              <a:rPr lang="en-US" dirty="0"/>
              <a:t> A </a:t>
            </a:r>
            <a:r>
              <a:rPr lang="en-US" b="1" dirty="0"/>
              <a:t>deliverable</a:t>
            </a:r>
            <a:r>
              <a:rPr lang="en-US" dirty="0"/>
              <a:t> is a product produced as part of a project, such as hardware or software, planning documents, or meeting minutes</a:t>
            </a:r>
          </a:p>
          <a:p>
            <a:r>
              <a:rPr lang="en-US" dirty="0"/>
              <a:t>Project scope management includes the processes involved in defining and controlling what is or is not included in a </a:t>
            </a:r>
            <a:r>
              <a:rPr lang="en-US" dirty="0" smtClean="0"/>
              <a:t>project</a:t>
            </a:r>
            <a:endParaRPr lang="en-US" dirty="0"/>
          </a:p>
        </p:txBody>
      </p:sp>
    </p:spTree>
    <p:extLst>
      <p:ext uri="{BB962C8B-B14F-4D97-AF65-F5344CB8AC3E}">
        <p14:creationId xmlns:p14="http://schemas.microsoft.com/office/powerpoint/2010/main" val="26814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Management Processes</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US" b="1" dirty="0"/>
              <a:t>Planning scope: </a:t>
            </a:r>
            <a:r>
              <a:rPr lang="en-US" dirty="0"/>
              <a:t>determining how the project’s scope</a:t>
            </a:r>
          </a:p>
          <a:p>
            <a:pPr>
              <a:lnSpc>
                <a:spcPct val="120000"/>
              </a:lnSpc>
            </a:pPr>
            <a:r>
              <a:rPr lang="en-US" dirty="0"/>
              <a:t>and requirements will be managed</a:t>
            </a:r>
            <a:endParaRPr lang="en-US" b="1" dirty="0"/>
          </a:p>
          <a:p>
            <a:pPr>
              <a:lnSpc>
                <a:spcPct val="120000"/>
              </a:lnSpc>
            </a:pPr>
            <a:r>
              <a:rPr lang="en-US" b="1" dirty="0"/>
              <a:t>Collecting requirements: </a:t>
            </a:r>
            <a:r>
              <a:rPr lang="en-US" dirty="0"/>
              <a:t>defining and documenting the features and functions of the products produced during the project as well as the processes used for creating them</a:t>
            </a:r>
          </a:p>
          <a:p>
            <a:pPr>
              <a:lnSpc>
                <a:spcPct val="120000"/>
              </a:lnSpc>
            </a:pPr>
            <a:r>
              <a:rPr lang="en-US" b="1" dirty="0"/>
              <a:t>Defining scope:</a:t>
            </a:r>
            <a:r>
              <a:rPr lang="en-US" dirty="0"/>
              <a:t> reviewing the project charter, requirements documents, and organizational process assets to create a scope statement</a:t>
            </a:r>
          </a:p>
          <a:p>
            <a:pPr>
              <a:lnSpc>
                <a:spcPct val="120000"/>
              </a:lnSpc>
            </a:pPr>
            <a:r>
              <a:rPr lang="en-US" b="1" dirty="0"/>
              <a:t>Creating the WBS:</a:t>
            </a:r>
            <a:r>
              <a:rPr lang="en-US" dirty="0"/>
              <a:t> subdividing the major project deliverables into smaller, more manageable components</a:t>
            </a:r>
          </a:p>
          <a:p>
            <a:pPr>
              <a:lnSpc>
                <a:spcPct val="120000"/>
              </a:lnSpc>
            </a:pPr>
            <a:r>
              <a:rPr lang="en-US" b="1" dirty="0"/>
              <a:t>Validating scope</a:t>
            </a:r>
            <a:r>
              <a:rPr lang="en-US" dirty="0"/>
              <a:t>: formalizing acceptance of the project deliverables</a:t>
            </a:r>
          </a:p>
          <a:p>
            <a:pPr>
              <a:lnSpc>
                <a:spcPct val="120000"/>
              </a:lnSpc>
            </a:pPr>
            <a:r>
              <a:rPr lang="en-US" b="1" dirty="0"/>
              <a:t>Controlling scope: </a:t>
            </a:r>
            <a:r>
              <a:rPr lang="en-US" dirty="0"/>
              <a:t>controlling changes to project scope throughout the life of the </a:t>
            </a:r>
            <a:r>
              <a:rPr lang="en-US" dirty="0" smtClean="0"/>
              <a:t>project</a:t>
            </a:r>
            <a:endParaRPr lang="en-US" dirty="0"/>
          </a:p>
        </p:txBody>
      </p:sp>
    </p:spTree>
    <p:extLst>
      <p:ext uri="{BB962C8B-B14F-4D97-AF65-F5344CB8AC3E}">
        <p14:creationId xmlns:p14="http://schemas.microsoft.com/office/powerpoint/2010/main" val="417713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5-1. Project Scope Management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5943" r="-5943"/>
          <a:stretch>
            <a:fillRect/>
          </a:stretch>
        </p:blipFill>
        <p:spPr>
          <a:prstGeom prst="rect">
            <a:avLst/>
          </a:prstGeom>
        </p:spPr>
      </p:pic>
    </p:spTree>
    <p:extLst>
      <p:ext uri="{BB962C8B-B14F-4D97-AF65-F5344CB8AC3E}">
        <p14:creationId xmlns:p14="http://schemas.microsoft.com/office/powerpoint/2010/main" val="363952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Scope Management</a:t>
            </a:r>
            <a:endParaRPr lang="en-US" dirty="0"/>
          </a:p>
        </p:txBody>
      </p:sp>
      <p:sp>
        <p:nvSpPr>
          <p:cNvPr id="3" name="Content Placeholder 2"/>
          <p:cNvSpPr>
            <a:spLocks noGrp="1"/>
          </p:cNvSpPr>
          <p:nvPr>
            <p:ph idx="1"/>
          </p:nvPr>
        </p:nvSpPr>
        <p:spPr/>
        <p:txBody>
          <a:bodyPr/>
          <a:lstStyle/>
          <a:p>
            <a:r>
              <a:rPr lang="en-US" dirty="0"/>
              <a:t>The project team uses expert judgment and meetings to develop two important outputs: the scope management plan and the requirements management plan</a:t>
            </a:r>
          </a:p>
          <a:p>
            <a:r>
              <a:rPr lang="en-US" dirty="0"/>
              <a:t>The scope management plan is a subsidiary part of the project management </a:t>
            </a:r>
            <a:r>
              <a:rPr lang="en-US" dirty="0" smtClean="0"/>
              <a:t>plan</a:t>
            </a:r>
            <a:endParaRPr lang="en-US" dirty="0"/>
          </a:p>
        </p:txBody>
      </p:sp>
    </p:spTree>
    <p:extLst>
      <p:ext uri="{BB962C8B-B14F-4D97-AF65-F5344CB8AC3E}">
        <p14:creationId xmlns:p14="http://schemas.microsoft.com/office/powerpoint/2010/main" val="87046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 Plan Contents</a:t>
            </a:r>
            <a:endParaRPr lang="en-US" dirty="0"/>
          </a:p>
        </p:txBody>
      </p:sp>
      <p:sp>
        <p:nvSpPr>
          <p:cNvPr id="3" name="Content Placeholder 2"/>
          <p:cNvSpPr>
            <a:spLocks noGrp="1"/>
          </p:cNvSpPr>
          <p:nvPr>
            <p:ph idx="1"/>
          </p:nvPr>
        </p:nvSpPr>
        <p:spPr/>
        <p:txBody>
          <a:bodyPr/>
          <a:lstStyle/>
          <a:p>
            <a:r>
              <a:rPr lang="en-US" dirty="0"/>
              <a:t>How to prepare a detailed project scope statement</a:t>
            </a:r>
          </a:p>
          <a:p>
            <a:r>
              <a:rPr lang="en-US" dirty="0"/>
              <a:t>How to create a WBS</a:t>
            </a:r>
          </a:p>
          <a:p>
            <a:r>
              <a:rPr lang="en-US" dirty="0"/>
              <a:t>How to maintain and approve the WBS</a:t>
            </a:r>
          </a:p>
          <a:p>
            <a:r>
              <a:rPr lang="en-US" dirty="0"/>
              <a:t>How to obtain formal acceptance of the completed project deliverables</a:t>
            </a:r>
          </a:p>
          <a:p>
            <a:r>
              <a:rPr lang="en-US" dirty="0"/>
              <a:t>How to control requests for changes to the project </a:t>
            </a:r>
            <a:r>
              <a:rPr lang="en-US" dirty="0" smtClean="0"/>
              <a:t>scope</a:t>
            </a:r>
            <a:endParaRPr lang="en-US" dirty="0"/>
          </a:p>
        </p:txBody>
      </p:sp>
    </p:spTree>
    <p:extLst>
      <p:ext uri="{BB962C8B-B14F-4D97-AF65-F5344CB8AC3E}">
        <p14:creationId xmlns:p14="http://schemas.microsoft.com/office/powerpoint/2010/main" val="35369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a:t>
            </a:r>
            <a:endParaRPr lang="en-US" dirty="0"/>
          </a:p>
        </p:txBody>
      </p:sp>
      <p:sp>
        <p:nvSpPr>
          <p:cNvPr id="3" name="Content Placeholder 2"/>
          <p:cNvSpPr>
            <a:spLocks noGrp="1"/>
          </p:cNvSpPr>
          <p:nvPr>
            <p:ph idx="1"/>
          </p:nvPr>
        </p:nvSpPr>
        <p:spPr/>
        <p:txBody>
          <a:bodyPr/>
          <a:lstStyle/>
          <a:p>
            <a:r>
              <a:rPr lang="en-US" dirty="0"/>
              <a:t>The PMBOK® Guide, Fifth Edition, describes requirements as “conditions or capabilities that must be met by the project or present in the product, service, or result to satisfy an agreement or other formally imposed specification”</a:t>
            </a:r>
          </a:p>
          <a:p>
            <a:r>
              <a:rPr lang="en-US" dirty="0"/>
              <a:t>The </a:t>
            </a:r>
            <a:r>
              <a:rPr lang="en-US" b="1" dirty="0"/>
              <a:t>requirements management plan </a:t>
            </a:r>
            <a:r>
              <a:rPr lang="en-US" dirty="0"/>
              <a:t>documents how project requirements will be analyzed, documented, and </a:t>
            </a:r>
            <a:r>
              <a:rPr lang="en-US" dirty="0" smtClean="0"/>
              <a:t>managed</a:t>
            </a:r>
            <a:endParaRPr lang="en-US" dirty="0"/>
          </a:p>
        </p:txBody>
      </p:sp>
    </p:spTree>
    <p:extLst>
      <p:ext uri="{BB962C8B-B14F-4D97-AF65-F5344CB8AC3E}">
        <p14:creationId xmlns:p14="http://schemas.microsoft.com/office/powerpoint/2010/main" val="1319548161"/>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6093</TotalTime>
  <Words>1380</Words>
  <Application>Microsoft Macintosh PowerPoint</Application>
  <PresentationFormat>On-screen Show (4:3)</PresentationFormat>
  <Paragraphs>117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UCTI-Template-foundation-level</vt:lpstr>
      <vt:lpstr>PowerPoint Presentation</vt:lpstr>
      <vt:lpstr>Learning Objectives</vt:lpstr>
      <vt:lpstr>Learning Objectives</vt:lpstr>
      <vt:lpstr>What is Project Scope Management?</vt:lpstr>
      <vt:lpstr>Project Scope Management Processes</vt:lpstr>
      <vt:lpstr>Figure 5-1. Project Scope Management Summary</vt:lpstr>
      <vt:lpstr>Planning Scope Management</vt:lpstr>
      <vt:lpstr>Scope Management Plan Contents</vt:lpstr>
      <vt:lpstr>Requirements Management Plan</vt:lpstr>
      <vt:lpstr>What Went Right?</vt:lpstr>
      <vt:lpstr>Collecting Requirement</vt:lpstr>
      <vt:lpstr>Figure 5-2. Relative Cost to Correct a Software Requirement Defect</vt:lpstr>
      <vt:lpstr>Methods for Collecting Requirements</vt:lpstr>
      <vt:lpstr>Statistics on Requirements for  Software Projects (2011 Survey)</vt:lpstr>
      <vt:lpstr>Requirements Traceability Matrix</vt:lpstr>
      <vt:lpstr>Defining Scope</vt:lpstr>
      <vt:lpstr>Table 5-2. Sample Project Charter (partial)</vt:lpstr>
      <vt:lpstr>Table 5-3: Further Defining Project Scope</vt:lpstr>
      <vt:lpstr>Creating the Work Breakdown Structure (WBS)</vt:lpstr>
      <vt:lpstr>Figure 5-3. Sample Intranet WBS Organized by Product </vt:lpstr>
      <vt:lpstr>Figure 5-4. Sample Intranet WBS Organized by Phase</vt:lpstr>
      <vt:lpstr>Figure 5-5. Intranet WBS and Gantt Chart in Microsoft Project</vt:lpstr>
      <vt:lpstr>Figure 5-6.  Intranet Gantt Chart Organized by Project Management Process Groups</vt:lpstr>
      <vt:lpstr>Table 5-4: Executing Tasks for JWD Consulting’s WBS</vt:lpstr>
      <vt:lpstr>Approaches to Developing WBSs</vt:lpstr>
      <vt:lpstr>Figure 5-7. Sample Mind-Mapping Approach for Creating a WBS</vt:lpstr>
      <vt:lpstr>Figure 5-8. Gantt Charts With WBS Generated From a Mind Map</vt:lpstr>
      <vt:lpstr>The WBS Dictionary and Scope Baseline</vt:lpstr>
      <vt:lpstr>Table 5-5. Sample WBS Dictionary Entry</vt:lpstr>
      <vt:lpstr>Validating Scope</vt:lpstr>
      <vt:lpstr>Controlling Scope</vt:lpstr>
      <vt:lpstr>Using Software to Assist in Project Scope Management</vt:lpstr>
      <vt:lpstr>Chapter Summary</vt:lpstr>
      <vt:lpstr>Questions &amp; answers</vt:lpstr>
    </vt:vector>
  </TitlesOfParts>
  <Company>APIIT SDN BHD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Technology</dc:title>
  <dc:creator>APIIT</dc:creator>
  <cp:lastModifiedBy>Jerry</cp:lastModifiedBy>
  <cp:revision>528</cp:revision>
  <dcterms:created xsi:type="dcterms:W3CDTF">2003-01-07T08:27:23Z</dcterms:created>
  <dcterms:modified xsi:type="dcterms:W3CDTF">2015-11-10T17:22:45Z</dcterms:modified>
</cp:coreProperties>
</file>