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40"/>
  </p:notesMasterIdLst>
  <p:handoutMasterIdLst>
    <p:handoutMasterId r:id="rId41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21" r:id="rId38"/>
    <p:sldId id="42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288" y="12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TIME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06</a:t>
            </a:r>
            <a:endParaRPr lang="en-US" dirty="0"/>
          </a:p>
          <a:p>
            <a:r>
              <a:rPr lang="en-US" dirty="0" smtClean="0"/>
              <a:t>Project 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milestone</a:t>
            </a:r>
            <a:r>
              <a:rPr lang="en-US" dirty="0"/>
              <a:t> is a significant event that normally has no duration</a:t>
            </a:r>
          </a:p>
          <a:p>
            <a:r>
              <a:rPr lang="en-US" dirty="0"/>
              <a:t>It often takes several activities and a lot of work to complete a milestone</a:t>
            </a:r>
          </a:p>
          <a:p>
            <a:r>
              <a:rPr lang="en-US" dirty="0"/>
              <a:t>They’re useful tools for setting schedule goals and monitoring progress</a:t>
            </a:r>
          </a:p>
          <a:p>
            <a:r>
              <a:rPr lang="en-US" dirty="0"/>
              <a:t>Examples include obtaining customer sign-off on key documents or completion of specific </a:t>
            </a:r>
            <a:r>
              <a:rPr lang="en-US" dirty="0" smtClean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reviewing activities and determining dependencies</a:t>
            </a:r>
          </a:p>
          <a:p>
            <a:r>
              <a:rPr lang="en-US" dirty="0"/>
              <a:t>A </a:t>
            </a:r>
            <a:r>
              <a:rPr lang="en-US" b="1" dirty="0"/>
              <a:t>dependency</a:t>
            </a:r>
            <a:r>
              <a:rPr lang="en-US" dirty="0"/>
              <a:t> or </a:t>
            </a:r>
            <a:r>
              <a:rPr lang="en-US" b="1" dirty="0"/>
              <a:t>relationship</a:t>
            </a:r>
            <a:r>
              <a:rPr lang="en-US" dirty="0"/>
              <a:t> is the sequencing of project activities or </a:t>
            </a:r>
            <a:r>
              <a:rPr lang="en-US" dirty="0" smtClean="0"/>
              <a:t>tasks</a:t>
            </a:r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must</a:t>
            </a:r>
            <a:r>
              <a:rPr lang="en-US" dirty="0"/>
              <a:t> determine dependencies in order to use critical path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Types </a:t>
            </a:r>
            <a:r>
              <a:rPr lang="en-US" dirty="0"/>
              <a:t>of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Mandatory dependencies:</a:t>
            </a:r>
            <a:r>
              <a:rPr lang="en-US" dirty="0"/>
              <a:t> inherent in the nature of the work being performed on a project, sometimes referred to as hard logic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/>
              <a:t>Discretionary dependencies: </a:t>
            </a:r>
            <a:r>
              <a:rPr lang="en-US" dirty="0"/>
              <a:t>defined by the project team.,  sometimes referred to as soft logic and should be used with care since they may limit later scheduling options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/>
              <a:t>External dependencies:</a:t>
            </a:r>
            <a:r>
              <a:rPr lang="en-US" dirty="0"/>
              <a:t> involve relationships between project and non-project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diagrams are the preferred technique for showing activity sequencing</a:t>
            </a:r>
          </a:p>
          <a:p>
            <a:r>
              <a:rPr lang="en-US" dirty="0"/>
              <a:t>A </a:t>
            </a:r>
            <a:r>
              <a:rPr lang="en-US" b="1" dirty="0"/>
              <a:t>network diagram</a:t>
            </a:r>
            <a:r>
              <a:rPr lang="en-US" dirty="0"/>
              <a:t> is a schematic display of the logical relationships among, or sequencing of, project activities</a:t>
            </a:r>
          </a:p>
          <a:p>
            <a:r>
              <a:rPr lang="en-US" dirty="0"/>
              <a:t>Two main formats are the arrow and precedence diagramming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3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6-2. Network Diagram for Project 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21" b="-108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Diagramming Method (ADM)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activity-on-arrow (AOA) network diagrams</a:t>
            </a:r>
          </a:p>
          <a:p>
            <a:r>
              <a:rPr lang="en-US" dirty="0"/>
              <a:t>Activities are represented by arrows</a:t>
            </a:r>
          </a:p>
          <a:p>
            <a:r>
              <a:rPr lang="en-US" dirty="0"/>
              <a:t>Nodes or circles are the starting and ending points of activities</a:t>
            </a:r>
          </a:p>
          <a:p>
            <a:r>
              <a:rPr lang="en-US" dirty="0"/>
              <a:t>Can only show finish-to-start </a:t>
            </a:r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6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Diagramming Method (PDM)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are represented by boxes</a:t>
            </a:r>
          </a:p>
          <a:p>
            <a:r>
              <a:rPr lang="en-US" dirty="0"/>
              <a:t>Arrows show relationships between activities</a:t>
            </a:r>
          </a:p>
          <a:p>
            <a:r>
              <a:rPr lang="en-US" dirty="0"/>
              <a:t>More popular than ADM method and used by project management software</a:t>
            </a:r>
          </a:p>
          <a:p>
            <a:r>
              <a:rPr lang="en-US" dirty="0"/>
              <a:t>Better at showing different types of </a:t>
            </a:r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6-3. Task Dependency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53" b="-57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6-4. Sample PDM Network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86" b="-3468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Activity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Before estimating activity durations, you must have a good idea of the quantity and type of resources that will be assigned to each activity; </a:t>
            </a:r>
            <a:r>
              <a:rPr lang="en-US" sz="3400" b="1" dirty="0"/>
              <a:t>resources</a:t>
            </a:r>
            <a:r>
              <a:rPr lang="en-US" sz="3400" dirty="0"/>
              <a:t> are people, equipment, and materials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Consider important issues in estimating resources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How difficult will it be to do specific activities on this project?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What is the organization’s history in doing similar activities?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Are the required resources available?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 </a:t>
            </a:r>
            <a:r>
              <a:rPr lang="en-US" sz="3400" b="1" dirty="0"/>
              <a:t>resource breakdown structure </a:t>
            </a:r>
            <a:r>
              <a:rPr lang="en-US" sz="3400" dirty="0"/>
              <a:t>is a hierarchical structure that identifies the project’s resources by category and </a:t>
            </a:r>
            <a:r>
              <a:rPr lang="en-US" sz="3400" dirty="0" smtClean="0"/>
              <a:t>type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2122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Understand the importance of project schedules and good project time management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Discuss the process of planning schedule management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Define activities as the basis for developing project schedules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Describe how project managers use network diagrams and dependencies to assist in activity sequencing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Understand the relationship between estimating resources and project schedules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Explain how various tools and techniques help project managers perform activity duration estimates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Duration Estimating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Duration</a:t>
            </a:r>
            <a:r>
              <a:rPr lang="en-US" dirty="0"/>
              <a:t> includes the actual amount of time worked on an activity </a:t>
            </a:r>
            <a:r>
              <a:rPr lang="en-US" i="1" dirty="0"/>
              <a:t>plus</a:t>
            </a:r>
            <a:r>
              <a:rPr lang="en-US" dirty="0"/>
              <a:t> elapsed time</a:t>
            </a:r>
          </a:p>
          <a:p>
            <a:r>
              <a:rPr lang="en-US" b="1" dirty="0"/>
              <a:t>Effort</a:t>
            </a:r>
            <a:r>
              <a:rPr lang="en-US" dirty="0"/>
              <a:t> is the number of workdays or work hours required to complete a task</a:t>
            </a:r>
          </a:p>
          <a:p>
            <a:r>
              <a:rPr lang="en-US" dirty="0"/>
              <a:t>Effort does not normally equal duration</a:t>
            </a:r>
          </a:p>
          <a:p>
            <a:r>
              <a:rPr lang="en-US" dirty="0"/>
              <a:t>People doing the work should help create estimates, and an expert should review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2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Three-Point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Instead of providing activity estimates as a discrete number, such as four weeks, it’s often helpful to create a </a:t>
            </a:r>
            <a:r>
              <a:rPr lang="en-US" b="1" dirty="0"/>
              <a:t>three-point estimate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estimate that includes an optimistic, most likely, and pessimistic estimate, such as three weeks for the optimistic, four weeks for the most likely, and five weeks for the pessimistic estimate</a:t>
            </a:r>
          </a:p>
          <a:p>
            <a:pPr>
              <a:lnSpc>
                <a:spcPct val="110000"/>
              </a:lnSpc>
            </a:pPr>
            <a:r>
              <a:rPr lang="en-US" dirty="0"/>
              <a:t>Three-point estimates are needed for PERT and Monte Carlo </a:t>
            </a:r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6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Uses results of the other time management processes to determine the start and end date of the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Ultimate goal is to create a realistic project schedule that provides a basis for monitoring project progress for the time dimension of the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Important tools and techniques include Gantt charts, critical path analysis, and critical chain scheduling, and PERT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3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Gantt charts</a:t>
            </a:r>
            <a:r>
              <a:rPr lang="en-US" dirty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110000"/>
              </a:lnSpc>
            </a:pPr>
            <a:r>
              <a:rPr lang="en-US" dirty="0"/>
              <a:t>Symbols include: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black diamond: a milestones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Thick black bars: summary tasks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Lighter horizontal bars: durations of tasks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Arrows: dependencies between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6-6. Gantt Chart for Software Launch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66" r="-171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7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Milestones should be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pecific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easurable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ssignable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ealistic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ime-</a:t>
            </a:r>
            <a:r>
              <a:rPr lang="en-US" dirty="0" smtClean="0"/>
              <a:t>framed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0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6-7. Sample Tracking Gantt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2" b="-263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Method (CPM)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CPM</a:t>
            </a:r>
            <a:r>
              <a:rPr lang="en-US" dirty="0"/>
              <a:t> is a network diagramming technique used to predict total project duration</a:t>
            </a:r>
          </a:p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critical path</a:t>
            </a:r>
            <a:r>
              <a:rPr lang="en-US" dirty="0"/>
              <a:t> for a project is the series of activities that determines the </a:t>
            </a:r>
            <a:r>
              <a:rPr lang="en-US" i="1" dirty="0"/>
              <a:t>earliest time</a:t>
            </a:r>
            <a:r>
              <a:rPr lang="en-US" dirty="0"/>
              <a:t> by which the project can be completed</a:t>
            </a:r>
          </a:p>
          <a:p>
            <a:pPr>
              <a:lnSpc>
                <a:spcPct val="120000"/>
              </a:lnSpc>
            </a:pPr>
            <a:r>
              <a:rPr lang="en-US" dirty="0"/>
              <a:t>The critical path is the </a:t>
            </a:r>
            <a:r>
              <a:rPr lang="en-US" i="1" dirty="0"/>
              <a:t>longest path</a:t>
            </a:r>
            <a:r>
              <a:rPr lang="en-US" dirty="0"/>
              <a:t> through the network diagram and has the least amount of</a:t>
            </a:r>
            <a:r>
              <a:rPr lang="en-US" b="1" dirty="0"/>
              <a:t> </a:t>
            </a:r>
            <a:r>
              <a:rPr lang="en-US" dirty="0"/>
              <a:t>slack or float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Slack </a:t>
            </a:r>
            <a:r>
              <a:rPr lang="en-US" dirty="0"/>
              <a:t>or</a:t>
            </a:r>
            <a:r>
              <a:rPr lang="en-US" b="1" dirty="0"/>
              <a:t> float</a:t>
            </a:r>
            <a:r>
              <a:rPr lang="en-US" dirty="0"/>
              <a:t> is</a:t>
            </a:r>
            <a:r>
              <a:rPr lang="en-US" b="1" dirty="0"/>
              <a:t> </a:t>
            </a:r>
            <a:r>
              <a:rPr lang="en-US" dirty="0"/>
              <a:t>the amount of time an activity may be delayed without delaying a succeeding activity or the project finish </a:t>
            </a: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6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6-8.  Determining the Critical Path for Project 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8" r="-56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Critical Path Analysis to Make Schedule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Free slack </a:t>
            </a:r>
            <a:r>
              <a:rPr lang="en-US" dirty="0"/>
              <a:t>or</a:t>
            </a:r>
            <a:r>
              <a:rPr lang="en-US" b="1" dirty="0"/>
              <a:t> free float</a:t>
            </a:r>
            <a:r>
              <a:rPr lang="en-US" dirty="0"/>
              <a:t> is the amount of time an activity can be delayed without delaying the early start of any immediately following activities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Total slack </a:t>
            </a:r>
            <a:r>
              <a:rPr lang="en-US" dirty="0"/>
              <a:t>or</a:t>
            </a:r>
            <a:r>
              <a:rPr lang="en-US" b="1" dirty="0"/>
              <a:t> total float</a:t>
            </a:r>
            <a:r>
              <a:rPr lang="en-US" dirty="0"/>
              <a:t> is the amount of time an activity may be delayed from its early start without delaying the planned project finish date</a:t>
            </a:r>
          </a:p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forward pass</a:t>
            </a:r>
            <a:r>
              <a:rPr lang="en-US" dirty="0"/>
              <a:t> through the network diagram determines the early start and finish dates</a:t>
            </a:r>
          </a:p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backward pass</a:t>
            </a:r>
            <a:r>
              <a:rPr lang="en-US" dirty="0"/>
              <a:t> determines the late start and finish </a:t>
            </a:r>
            <a:r>
              <a:rPr lang="en-US" dirty="0" smtClean="0"/>
              <a:t>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Use a Gantt chart for planning and tracking schedule information, find the critical path for a project, and describe how critical chain scheduling and the Program Evaluation and Review Technique (PERT) affect schedule development</a:t>
            </a:r>
          </a:p>
          <a:p>
            <a:r>
              <a:rPr lang="en-US" sz="2300" dirty="0"/>
              <a:t>Understand how time management is addressed using Agile</a:t>
            </a:r>
          </a:p>
          <a:p>
            <a:r>
              <a:rPr lang="en-US" sz="2300" dirty="0"/>
              <a:t>Discuss how reality checks and discipline are involved in controlling and managing changes to the project schedule</a:t>
            </a:r>
          </a:p>
          <a:p>
            <a:r>
              <a:rPr lang="en-US" sz="2300" dirty="0"/>
              <a:t>Describe how project management software can assist in project time management and review words of caution before using this software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6-9. Calculating Early and Late Start and Finish Dates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6" r="-629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5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Critical Path to Shorten a 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techniques for shortening schedules</a:t>
            </a:r>
          </a:p>
          <a:p>
            <a:pPr lvl="1"/>
            <a:r>
              <a:rPr lang="en-US" dirty="0"/>
              <a:t>Shortening durations of critical activities/tasks by adding more resources or changing their scope</a:t>
            </a:r>
          </a:p>
          <a:p>
            <a:pPr lvl="1"/>
            <a:r>
              <a:rPr lang="en-US" b="1" dirty="0"/>
              <a:t>Crashing</a:t>
            </a:r>
            <a:r>
              <a:rPr lang="en-US" i="1" dirty="0"/>
              <a:t> </a:t>
            </a:r>
            <a:r>
              <a:rPr lang="en-US" dirty="0"/>
              <a:t>activities by obtaining the greatest amount of schedule compression for the least incremental cost</a:t>
            </a:r>
          </a:p>
          <a:p>
            <a:pPr lvl="1"/>
            <a:r>
              <a:rPr lang="en-US" b="1" dirty="0"/>
              <a:t>Fast tracking</a:t>
            </a:r>
            <a:r>
              <a:rPr lang="en-US" dirty="0"/>
              <a:t> activities by doing them in parallel or overlapping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22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6-10.a and b. Multitasking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1" y="1571201"/>
            <a:ext cx="7184399" cy="239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1" y="3752080"/>
            <a:ext cx="7135931" cy="27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7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 and Review Technique (PERT)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PERT</a:t>
            </a:r>
            <a:r>
              <a:rPr lang="en-US" dirty="0"/>
              <a:t> is a network analysis technique used to estimate project duration when there is a high degree of uncertainty about the individual activity duration estimates</a:t>
            </a:r>
          </a:p>
          <a:p>
            <a:r>
              <a:rPr lang="en-US" dirty="0"/>
              <a:t>PERT uses </a:t>
            </a:r>
            <a:r>
              <a:rPr lang="en-US" b="1" dirty="0"/>
              <a:t>probabilistic time estimates</a:t>
            </a:r>
          </a:p>
          <a:p>
            <a:pPr lvl="1"/>
            <a:r>
              <a:rPr lang="en-US" dirty="0"/>
              <a:t>duration estimates based on using optimistic, most likely, and pessimistic estimates of activity durations, or a three-point </a:t>
            </a:r>
            <a:r>
              <a:rPr lang="en-US" dirty="0" smtClean="0"/>
              <a:t>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Formula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PERT weighted average</a:t>
            </a:r>
            <a:r>
              <a:rPr lang="en-US" b="1" dirty="0"/>
              <a:t> =</a:t>
            </a:r>
            <a:r>
              <a:rPr lang="en-US" b="1" u="sng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u="sng" dirty="0"/>
              <a:t>optimistic time + 4X most likely time + pessimistic time</a:t>
            </a: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		6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PERT weighted average =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 </a:t>
            </a:r>
            <a:r>
              <a:rPr lang="en-US" u="sng" dirty="0"/>
              <a:t>8 workdays + 4 X 10 workdays + 24 workdays</a:t>
            </a:r>
            <a:r>
              <a:rPr lang="en-US" dirty="0"/>
              <a:t> 	= </a:t>
            </a:r>
            <a:r>
              <a:rPr lang="en-US" b="1" dirty="0"/>
              <a:t>12 days</a:t>
            </a:r>
            <a:r>
              <a:rPr lang="en-US" dirty="0"/>
              <a:t>					6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where optimistic time= 8 days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most likely time = </a:t>
            </a:r>
            <a:r>
              <a:rPr lang="en-US" b="1" dirty="0"/>
              <a:t>10 days</a:t>
            </a:r>
            <a:r>
              <a:rPr lang="en-US" dirty="0"/>
              <a:t>, and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pessimistic time = 24 days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    Therefore, you’d use </a:t>
            </a:r>
            <a:r>
              <a:rPr lang="en-US" b="1" dirty="0"/>
              <a:t>12 days</a:t>
            </a:r>
            <a:r>
              <a:rPr lang="en-US" dirty="0"/>
              <a:t> on the network diagram instead of 10 when using PERT for the above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6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Goals are to know the status of the schedule, influence factors that cause schedule changes, determine that the schedule has changed, and manage changes when they occur</a:t>
            </a:r>
          </a:p>
          <a:p>
            <a:pPr>
              <a:lnSpc>
                <a:spcPct val="110000"/>
              </a:lnSpc>
            </a:pPr>
            <a:r>
              <a:rPr lang="en-US" dirty="0"/>
              <a:t>Tools and techniques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Progress reports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schedule change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management software, including schedule comparison charts like the tracking Gantt chart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Variance analysis, such as analyzing float or slack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Performance management, such as earned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5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facilitating communications helps people exchange schedule-related information</a:t>
            </a:r>
          </a:p>
          <a:p>
            <a:r>
              <a:rPr lang="en-US" dirty="0"/>
              <a:t>Decision support models help analyze trade-offs that can be made</a:t>
            </a:r>
          </a:p>
          <a:p>
            <a:r>
              <a:rPr lang="en-US" dirty="0"/>
              <a:t>Project management software can help in various time management areas </a:t>
            </a:r>
          </a:p>
        </p:txBody>
      </p:sp>
    </p:spTree>
    <p:extLst>
      <p:ext uri="{BB962C8B-B14F-4D97-AF65-F5344CB8AC3E}">
        <p14:creationId xmlns:p14="http://schemas.microsoft.com/office/powerpoint/2010/main" val="83522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12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Plan schedule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 activities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Sequence activities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Estimate activity resources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Estimate activity durations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 schedule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Control schedule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Project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Managers often cite delivering projects on time as one of their biggest challenges</a:t>
            </a:r>
          </a:p>
          <a:p>
            <a:r>
              <a:rPr lang="en-US" dirty="0"/>
              <a:t>Time has the least amount of flexibility; it passes no matter what happens on a project</a:t>
            </a:r>
          </a:p>
          <a:p>
            <a:r>
              <a:rPr lang="en-US" dirty="0"/>
              <a:t>Schedule issues are the main reason for conflicts on projects, especially during the second half of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Planning schedule management: </a:t>
            </a:r>
            <a:r>
              <a:rPr lang="en-US" dirty="0"/>
              <a:t>determining the policies, procedures, and documentation that will be used for planning, executing, and controlling the project schedule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Defining activities: </a:t>
            </a:r>
            <a:r>
              <a:rPr lang="en-US" dirty="0"/>
              <a:t>identifying the specific activities that the project team members and stakeholders must perform to produce the project deliverables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Sequencing activities:</a:t>
            </a:r>
            <a:r>
              <a:rPr lang="en-US" dirty="0"/>
              <a:t> identifying and documenting the relationships between project activities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Estimating activity resources: </a:t>
            </a:r>
            <a:r>
              <a:rPr lang="en-US" dirty="0"/>
              <a:t>estimating how many </a:t>
            </a:r>
            <a:r>
              <a:rPr lang="en-US" b="1" dirty="0"/>
              <a:t>resources </a:t>
            </a:r>
            <a:r>
              <a:rPr lang="en-US" dirty="0"/>
              <a:t>a project team should use to perform project activities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Estimating activity durations: </a:t>
            </a:r>
            <a:r>
              <a:rPr lang="en-US" dirty="0"/>
              <a:t>estimating the number of work periods that are needed to complete individual activities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Developing the schedule: </a:t>
            </a:r>
            <a:r>
              <a:rPr lang="en-US" dirty="0"/>
              <a:t>analyzing activity sequences, activity resource estimates, and activity duration estimates to create the project schedule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Controlling the schedule:</a:t>
            </a:r>
            <a:r>
              <a:rPr lang="en-US" dirty="0"/>
              <a:t> controlling and managing changes to the project </a:t>
            </a: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6-1. Project Time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96" r="-1459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Schedule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project team uses expert judgment, analytical techniques, and meetings to develop the schedule management plan</a:t>
            </a:r>
          </a:p>
          <a:p>
            <a:pPr>
              <a:lnSpc>
                <a:spcPct val="110000"/>
              </a:lnSpc>
            </a:pPr>
            <a:r>
              <a:rPr lang="en-US" dirty="0"/>
              <a:t>A schedule management plan includes: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schedule model development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scheduling methodology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Level of accuracy and units of measure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 thresholds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Rules of performance measurement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Reporting formats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Process </a:t>
            </a:r>
            <a:r>
              <a:rPr lang="en-US" dirty="0" smtClean="0"/>
              <a:t>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 </a:t>
            </a:r>
            <a:r>
              <a:rPr lang="en-US" b="1" dirty="0"/>
              <a:t>activity</a:t>
            </a:r>
            <a:r>
              <a:rPr lang="en-US" dirty="0"/>
              <a:t> or </a:t>
            </a:r>
            <a:r>
              <a:rPr lang="en-US" b="1" dirty="0"/>
              <a:t>task</a:t>
            </a:r>
            <a:r>
              <a:rPr lang="en-US" dirty="0"/>
              <a:t> is an element of work normally found on the work breakdown structure (WBS) that has an expected duration, a cost, and resource requirements</a:t>
            </a:r>
          </a:p>
          <a:p>
            <a:pPr>
              <a:lnSpc>
                <a:spcPct val="110000"/>
              </a:lnSpc>
            </a:pPr>
            <a:r>
              <a:rPr lang="en-US" dirty="0"/>
              <a:t>Activity definition involves developing a more detailed WBS and supporting explanations to understand all the work to be done so you can develop realistic cost and duration </a:t>
            </a:r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2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Lists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 </a:t>
            </a:r>
            <a:r>
              <a:rPr lang="en-US" b="1" dirty="0"/>
              <a:t>activity list</a:t>
            </a:r>
            <a:r>
              <a:rPr lang="en-US" dirty="0"/>
              <a:t> is a tabulation of activities to be included on a project schedule that includes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activity name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activity identifier or 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brief description of the activity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Activity attributes</a:t>
            </a:r>
            <a:r>
              <a:rPr lang="en-US" dirty="0"/>
              <a:t> provide more information such as predecessors, successors, logical relationships, leads and lags, resource requirements, constraints, imposed dates, and assumptions related to the </a:t>
            </a:r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492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6086</TotalTime>
  <Words>1688</Words>
  <Application>Microsoft Macintosh PowerPoint</Application>
  <PresentationFormat>On-screen Show (4:3)</PresentationFormat>
  <Paragraphs>168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UCTI-Template-foundation-level</vt:lpstr>
      <vt:lpstr>PowerPoint Presentation</vt:lpstr>
      <vt:lpstr>Learning Objectives</vt:lpstr>
      <vt:lpstr>Learning Objectives</vt:lpstr>
      <vt:lpstr>Importance of Project Schedules</vt:lpstr>
      <vt:lpstr>Project Time Management Processes</vt:lpstr>
      <vt:lpstr>Figure 6-1. Project Time Management Summary</vt:lpstr>
      <vt:lpstr>Planning Schedule Management</vt:lpstr>
      <vt:lpstr>Defining Activities</vt:lpstr>
      <vt:lpstr>Activity Lists and Attributes</vt:lpstr>
      <vt:lpstr>Milestones</vt:lpstr>
      <vt:lpstr>Sequencing Activities</vt:lpstr>
      <vt:lpstr>Three Types of Dependencies</vt:lpstr>
      <vt:lpstr>Network Diagrams</vt:lpstr>
      <vt:lpstr>Figure 6-2. Network Diagram for Project X</vt:lpstr>
      <vt:lpstr>Arrow Diagramming Method (ADM)</vt:lpstr>
      <vt:lpstr>Precedence Diagramming Method (PDM)</vt:lpstr>
      <vt:lpstr>Figure 6-3. Task Dependency Types</vt:lpstr>
      <vt:lpstr>Figure 6-4. Sample PDM Network Diagram</vt:lpstr>
      <vt:lpstr>Estimating Activity Resources</vt:lpstr>
      <vt:lpstr>Activity Duration Estimating</vt:lpstr>
      <vt:lpstr>Three-Point Estimates</vt:lpstr>
      <vt:lpstr>Developing the Schedule</vt:lpstr>
      <vt:lpstr>Gantt Charts</vt:lpstr>
      <vt:lpstr>Figure 6-6. Gantt Chart for Software Launch Project</vt:lpstr>
      <vt:lpstr>SMART Criteria</vt:lpstr>
      <vt:lpstr>Figure 6-7. Sample Tracking Gantt Chart</vt:lpstr>
      <vt:lpstr>Critical Path Method (CPM)</vt:lpstr>
      <vt:lpstr>Figure 6-8.  Determining the Critical Path for Project X</vt:lpstr>
      <vt:lpstr>Using Critical Path Analysis to Make Schedule Trade-offs</vt:lpstr>
      <vt:lpstr>Figure 6-9. Calculating Early and Late Start and Finish Dates</vt:lpstr>
      <vt:lpstr>Using the Critical Path to Shorten a Project Schedule</vt:lpstr>
      <vt:lpstr>Figures 6-10.a and b. Multitasking Example</vt:lpstr>
      <vt:lpstr>Program Evaluation and Review Technique (PERT)</vt:lpstr>
      <vt:lpstr>PERT Formula and Example</vt:lpstr>
      <vt:lpstr>Controlling the Schedule</vt:lpstr>
      <vt:lpstr>Using Software to Assist in Time Management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530</cp:revision>
  <dcterms:created xsi:type="dcterms:W3CDTF">2003-01-07T08:27:23Z</dcterms:created>
  <dcterms:modified xsi:type="dcterms:W3CDTF">2015-11-10T18:14:51Z</dcterms:modified>
</cp:coreProperties>
</file>