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35"/>
  </p:notesMasterIdLst>
  <p:handoutMasterIdLst>
    <p:handoutMasterId r:id="rId36"/>
  </p:handoutMasterIdLst>
  <p:sldIdLst>
    <p:sldId id="389" r:id="rId2"/>
    <p:sldId id="391" r:id="rId3"/>
    <p:sldId id="39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21" r:id="rId33"/>
    <p:sldId id="42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2" autoAdjust="0"/>
    <p:restoredTop sz="90141" autoAdjust="0"/>
  </p:normalViewPr>
  <p:slideViewPr>
    <p:cSldViewPr snapToGrid="0">
      <p:cViewPr>
        <p:scale>
          <a:sx n="103" d="100"/>
          <a:sy n="103" d="100"/>
        </p:scale>
        <p:origin x="-1048" y="36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CT050-3-3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CT050-3-3-PROJECT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638554" y="6608339"/>
            <a:ext cx="3920839" cy="2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" dirty="0" smtClean="0"/>
              <a:t>PROJECT COST MANAGEMENT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07</a:t>
            </a:r>
            <a:endParaRPr lang="en-US" dirty="0"/>
          </a:p>
          <a:p>
            <a:r>
              <a:rPr lang="en-US" dirty="0" smtClean="0"/>
              <a:t>Project Cost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Basic Principles of Cost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Learning curve theory</a:t>
            </a:r>
            <a:r>
              <a:rPr lang="en-US" dirty="0"/>
              <a:t> states that when many items are produced repetitively, the unit cost of those items decreases in a regular pattern as more units are produced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Reserves</a:t>
            </a:r>
            <a:r>
              <a:rPr lang="en-US" dirty="0"/>
              <a:t> are dollars included in a cost estimate to mitigate cost risk by allowing for future situations that are difficult to predict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Contingency reserves</a:t>
            </a:r>
            <a:r>
              <a:rPr lang="en-US" dirty="0"/>
              <a:t> allow for future situations that may be partially planned for (sometimes called </a:t>
            </a:r>
            <a:r>
              <a:rPr lang="en-US" b="1" dirty="0"/>
              <a:t>known unknowns</a:t>
            </a:r>
            <a:r>
              <a:rPr lang="en-US" dirty="0"/>
              <a:t>) and are included in the project cost baseline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Management reserves</a:t>
            </a:r>
            <a:r>
              <a:rPr lang="en-US" dirty="0"/>
              <a:t> allow for future situations that are unpredictable (sometimes called </a:t>
            </a:r>
            <a:r>
              <a:rPr lang="en-US" b="1" dirty="0"/>
              <a:t>unknown </a:t>
            </a:r>
            <a:r>
              <a:rPr lang="en-US" b="1" dirty="0" smtClean="0"/>
              <a:t>unknowns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7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Cost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project team uses expert judgment, analytical techniques, and meetings to develop the cost management plan</a:t>
            </a:r>
          </a:p>
          <a:p>
            <a:pPr>
              <a:lnSpc>
                <a:spcPct val="110000"/>
              </a:lnSpc>
            </a:pPr>
            <a:r>
              <a:rPr lang="en-US" dirty="0"/>
              <a:t>A cost management plan includes: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Level of accuracy and units of measure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Organizational procedure links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Control thresholds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Rules of performance measurement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Reporting formats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Process </a:t>
            </a:r>
            <a:r>
              <a:rPr lang="en-US" dirty="0" smtClean="0"/>
              <a:t>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1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must take cost estimates seriously if they want to complete projects within budget constraints</a:t>
            </a:r>
          </a:p>
          <a:p>
            <a:r>
              <a:rPr lang="en-US" dirty="0"/>
              <a:t>It’s important to know the types of cost estimates, how to prepare cost estimates, and typical problems associated with IT cost </a:t>
            </a:r>
            <a:r>
              <a:rPr lang="en-US" dirty="0" smtClean="0"/>
              <a:t>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8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7-1. Types of Cost Estimates</a:t>
            </a:r>
          </a:p>
        </p:txBody>
      </p:sp>
      <p:pic>
        <p:nvPicPr>
          <p:cNvPr id="4" name="Picture 7" descr="Tbl07-02.bmp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06" b="-722"/>
          <a:stretch/>
        </p:blipFill>
        <p:spPr bwMode="auto">
          <a:xfrm>
            <a:off x="487363" y="2305519"/>
            <a:ext cx="8229600" cy="30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909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 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Basic tools and techniques for cost estimates:</a:t>
            </a:r>
          </a:p>
          <a:p>
            <a:pPr lvl="1"/>
            <a:r>
              <a:rPr lang="en-US" b="1" dirty="0"/>
              <a:t>Analogous </a:t>
            </a:r>
            <a:r>
              <a:rPr lang="en-US" dirty="0"/>
              <a:t>or</a:t>
            </a:r>
            <a:r>
              <a:rPr lang="en-US" b="1" dirty="0"/>
              <a:t> top-down estimates: </a:t>
            </a:r>
            <a:r>
              <a:rPr lang="en-US" dirty="0"/>
              <a:t>use the actual cost of a previous, similar project as the basis for estimating the cost of the current project </a:t>
            </a:r>
          </a:p>
          <a:p>
            <a:pPr lvl="1"/>
            <a:r>
              <a:rPr lang="en-US" b="1" dirty="0"/>
              <a:t>Bottom-up estimates:</a:t>
            </a:r>
            <a:r>
              <a:rPr lang="en-US" dirty="0"/>
              <a:t> involve estimating individual work items or activities and summing them to get a project total </a:t>
            </a:r>
          </a:p>
          <a:p>
            <a:pPr lvl="1"/>
            <a:r>
              <a:rPr lang="en-US" b="1" dirty="0"/>
              <a:t>Parametric modeling </a:t>
            </a:r>
            <a:r>
              <a:rPr lang="en-US" dirty="0"/>
              <a:t>uses project characteristics (parameters) in a mathematical model to estimate project </a:t>
            </a:r>
            <a:r>
              <a:rPr lang="en-US" dirty="0" smtClean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Problems with IT Cost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Estimates are done too quickly</a:t>
            </a:r>
          </a:p>
          <a:p>
            <a:r>
              <a:rPr lang="en-US" dirty="0"/>
              <a:t>People lack estimating experience</a:t>
            </a:r>
          </a:p>
          <a:p>
            <a:r>
              <a:rPr lang="en-US" dirty="0"/>
              <a:t>Human beings are biased toward underestimation</a:t>
            </a:r>
          </a:p>
          <a:p>
            <a:r>
              <a:rPr lang="en-US" dirty="0"/>
              <a:t>Management desires </a:t>
            </a:r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3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7-2. Surveyor Pro Project Cost Estimate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46" r="-1164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7-3. Surveyor Pro Software Development Estimate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8" r="-7288" b="13513"/>
          <a:stretch/>
        </p:blipFill>
        <p:spPr>
          <a:xfrm>
            <a:off x="-190644" y="1590440"/>
            <a:ext cx="9421957" cy="49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Cost budgeting involves allocating the project cost estimate to individual work items over time</a:t>
            </a:r>
          </a:p>
          <a:p>
            <a:pPr>
              <a:lnSpc>
                <a:spcPct val="110000"/>
              </a:lnSpc>
            </a:pPr>
            <a:r>
              <a:rPr lang="en-US" dirty="0"/>
              <a:t>The WBS is a required input to the cost budgeting process since it defines the work items</a:t>
            </a:r>
          </a:p>
          <a:p>
            <a:pPr>
              <a:lnSpc>
                <a:spcPct val="110000"/>
              </a:lnSpc>
            </a:pPr>
            <a:r>
              <a:rPr lang="en-US" dirty="0"/>
              <a:t>Important goal is to produce a </a:t>
            </a:r>
            <a:r>
              <a:rPr lang="en-US" b="1" dirty="0"/>
              <a:t>cost baseline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 time-phased budget that project managers use to measure and monitor cost performance </a:t>
            </a:r>
          </a:p>
        </p:txBody>
      </p:sp>
    </p:spTree>
    <p:extLst>
      <p:ext uri="{BB962C8B-B14F-4D97-AF65-F5344CB8AC3E}">
        <p14:creationId xmlns:p14="http://schemas.microsoft.com/office/powerpoint/2010/main" val="42938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7-4. Surveyor Pro Project Cost Baseline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269" b="-2126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3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importance of project cost management</a:t>
            </a:r>
          </a:p>
          <a:p>
            <a:r>
              <a:rPr lang="en-US" dirty="0"/>
              <a:t>Explain basic project cost management principles, concepts, and terms</a:t>
            </a:r>
          </a:p>
          <a:p>
            <a:r>
              <a:rPr lang="en-US" dirty="0"/>
              <a:t>Describe the process of planning cost management</a:t>
            </a:r>
          </a:p>
          <a:p>
            <a:r>
              <a:rPr lang="en-US" dirty="0"/>
              <a:t>Discuss different types of cost estimates and methods for preparing them</a:t>
            </a:r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cost control includes</a:t>
            </a:r>
          </a:p>
          <a:p>
            <a:pPr lvl="1"/>
            <a:r>
              <a:rPr lang="en-US" dirty="0"/>
              <a:t>Monitoring cost performance</a:t>
            </a:r>
          </a:p>
          <a:p>
            <a:pPr lvl="1"/>
            <a:r>
              <a:rPr lang="en-US" dirty="0"/>
              <a:t>Ensuring that only appropriate project changes are included in a revised cost baseline</a:t>
            </a:r>
          </a:p>
          <a:p>
            <a:pPr lvl="1"/>
            <a:r>
              <a:rPr lang="en-US" dirty="0"/>
              <a:t>Informing project stakeholders of authorized changes to the project that will affect costs</a:t>
            </a:r>
          </a:p>
          <a:p>
            <a:r>
              <a:rPr lang="en-US" dirty="0"/>
              <a:t>Many organizations around the globe have problems with cost </a:t>
            </a:r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4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Management (EVM)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EVM </a:t>
            </a:r>
            <a:r>
              <a:rPr lang="en-US" dirty="0"/>
              <a:t>is a project performance measurement technique that integrates scope, time, and cost data</a:t>
            </a:r>
          </a:p>
          <a:p>
            <a:pPr>
              <a:lnSpc>
                <a:spcPct val="120000"/>
              </a:lnSpc>
            </a:pPr>
            <a:r>
              <a:rPr lang="en-US" dirty="0"/>
              <a:t>Given a </a:t>
            </a:r>
            <a:r>
              <a:rPr lang="en-US" b="1" dirty="0"/>
              <a:t>baseline</a:t>
            </a:r>
            <a:r>
              <a:rPr lang="en-US" dirty="0"/>
              <a:t> (original plan plus approved changes), you can determine how well the project is meeting its goals</a:t>
            </a:r>
          </a:p>
          <a:p>
            <a:pPr>
              <a:lnSpc>
                <a:spcPct val="120000"/>
              </a:lnSpc>
            </a:pPr>
            <a:r>
              <a:rPr lang="en-US" dirty="0"/>
              <a:t>You must enter actual information periodically to use EVM</a:t>
            </a:r>
          </a:p>
          <a:p>
            <a:pPr>
              <a:lnSpc>
                <a:spcPct val="120000"/>
              </a:lnSpc>
            </a:pPr>
            <a:r>
              <a:rPr lang="en-US" dirty="0"/>
              <a:t>More and more organizations around the world are using EVM to help control project </a:t>
            </a:r>
            <a:r>
              <a:rPr lang="en-US" dirty="0" smtClean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7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Management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b="1" dirty="0"/>
              <a:t>planned value (PV),</a:t>
            </a:r>
            <a:r>
              <a:rPr lang="en-US" dirty="0"/>
              <a:t> formerly called the budgeted cost of work scheduled (BCWS), also called the budget, is that portion of the approved total cost estimate planned to be spent on an activity during a given period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Actual cost (AC),</a:t>
            </a:r>
            <a:r>
              <a:rPr lang="en-US" dirty="0"/>
              <a:t> formerly called actual cost of work performed (ACWP), is the total of direct and indirect costs incurred in accomplishing work on an activity during a given period</a:t>
            </a:r>
          </a:p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b="1" dirty="0"/>
              <a:t>earned value (EV),</a:t>
            </a:r>
            <a:r>
              <a:rPr lang="en-US" dirty="0"/>
              <a:t> formerly called the budgeted cost of work performed (BCWP), is an estimate of the value of the physical work actually completed</a:t>
            </a:r>
          </a:p>
          <a:p>
            <a:pPr>
              <a:lnSpc>
                <a:spcPct val="120000"/>
              </a:lnSpc>
            </a:pPr>
            <a:r>
              <a:rPr lang="en-US" dirty="0"/>
              <a:t>EV is based on the original planned costs for the project or activity and the rate at which the team is completing work on the project or activity to </a:t>
            </a: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7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Rate of performance (RP)</a:t>
            </a:r>
            <a:r>
              <a:rPr lang="en-US" dirty="0"/>
              <a:t> is the ratio of actual work completed to the percentage of work planned to have been completed at any given time during the life of the project or activity</a:t>
            </a:r>
          </a:p>
          <a:p>
            <a:pPr>
              <a:lnSpc>
                <a:spcPct val="110000"/>
              </a:lnSpc>
            </a:pPr>
            <a:r>
              <a:rPr lang="en-US" dirty="0"/>
              <a:t>Brenda Taylor, Senior Project Manager in South Africa, suggests this term and approach for estimating earned value</a:t>
            </a:r>
          </a:p>
          <a:p>
            <a:pPr>
              <a:lnSpc>
                <a:spcPct val="110000"/>
              </a:lnSpc>
            </a:pPr>
            <a:r>
              <a:rPr lang="en-US" dirty="0"/>
              <a:t>For example, suppose the server installation was halfway completed by the end of week 1. The rate of performance would be 50% because by the end of week 1, the planned schedule reflects that the task should be 100 percent complete and only 50 percent of that work has been </a:t>
            </a:r>
            <a:r>
              <a:rPr lang="en-US" dirty="0" smtClean="0"/>
              <a:t>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25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Table 7-3. Earned Value Calculations for One Activity After Week One</a:t>
            </a:r>
          </a:p>
        </p:txBody>
      </p:sp>
      <p:pic>
        <p:nvPicPr>
          <p:cNvPr id="4" name="Picture 7" descr="Tbl07-04.bmp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56" b="-29417"/>
          <a:stretch/>
        </p:blipFill>
        <p:spPr bwMode="auto">
          <a:xfrm>
            <a:off x="487363" y="2009625"/>
            <a:ext cx="8229600" cy="384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304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7-4. Earned Value Formulas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06" b="-2590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0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Thumb for Earned Value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Negative numbers for cost and schedule variance indicate problems in those areas</a:t>
            </a:r>
          </a:p>
          <a:p>
            <a:pPr>
              <a:lnSpc>
                <a:spcPct val="110000"/>
              </a:lnSpc>
            </a:pPr>
            <a:r>
              <a:rPr lang="en-US" dirty="0"/>
              <a:t>CPI and SPI less than 100% indicate problems</a:t>
            </a:r>
          </a:p>
          <a:p>
            <a:pPr>
              <a:lnSpc>
                <a:spcPct val="110000"/>
              </a:lnSpc>
            </a:pPr>
            <a:r>
              <a:rPr lang="en-US" dirty="0"/>
              <a:t>Problems mean the project is costing more than planned (over budget) or taking longer than planned (behind schedule)</a:t>
            </a:r>
          </a:p>
          <a:p>
            <a:pPr>
              <a:lnSpc>
                <a:spcPct val="110000"/>
              </a:lnSpc>
            </a:pPr>
            <a:r>
              <a:rPr lang="en-US" dirty="0"/>
              <a:t>The CPI can be used to calculate the </a:t>
            </a:r>
            <a:r>
              <a:rPr lang="en-US" b="1" dirty="0"/>
              <a:t>estimate at completion</a:t>
            </a:r>
            <a:r>
              <a:rPr lang="en-US" dirty="0"/>
              <a:t> (EAC)—an estimate of what it will cost to complete the project based on performance to date. The </a:t>
            </a:r>
            <a:r>
              <a:rPr lang="en-US" b="1" dirty="0"/>
              <a:t>budget at completion </a:t>
            </a:r>
            <a:r>
              <a:rPr lang="en-US" dirty="0"/>
              <a:t>(BAC) is the original total budget for the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9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7-5. Earned Value Chart for Project after Five Months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9" r="-278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6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7-6. Earned Value Usage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4" r="-1862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3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Portfolio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Many organizations collect and control an entire suite of projects or investments as one set of interrelated activities in a portfolio</a:t>
            </a:r>
          </a:p>
          <a:p>
            <a:pPr>
              <a:lnSpc>
                <a:spcPct val="120000"/>
              </a:lnSpc>
            </a:pPr>
            <a:r>
              <a:rPr lang="en-US" dirty="0"/>
              <a:t>Five levels for project portfolio management</a:t>
            </a:r>
          </a:p>
          <a:p>
            <a:pPr marL="776288" lvl="1" indent="-457200">
              <a:lnSpc>
                <a:spcPct val="120000"/>
              </a:lnSpc>
              <a:buFont typeface="Arial" charset="0"/>
              <a:buAutoNum type="arabicPeriod"/>
            </a:pPr>
            <a:r>
              <a:rPr lang="en-US" dirty="0"/>
              <a:t>Put all your projects in one database</a:t>
            </a:r>
          </a:p>
          <a:p>
            <a:pPr marL="776288" lvl="1" indent="-457200">
              <a:lnSpc>
                <a:spcPct val="120000"/>
              </a:lnSpc>
              <a:buFont typeface="Arial" charset="0"/>
              <a:buAutoNum type="arabicPeriod"/>
            </a:pPr>
            <a:r>
              <a:rPr lang="en-US" dirty="0"/>
              <a:t>Prioritize the projects in your database</a:t>
            </a:r>
          </a:p>
          <a:p>
            <a:pPr marL="776288" lvl="1" indent="-457200">
              <a:lnSpc>
                <a:spcPct val="120000"/>
              </a:lnSpc>
              <a:buFont typeface="Arial" charset="0"/>
              <a:buAutoNum type="arabicPeriod"/>
            </a:pPr>
            <a:r>
              <a:rPr lang="en-US" dirty="0"/>
              <a:t>Divide your projects into two or three budgets based on type of investment</a:t>
            </a:r>
          </a:p>
          <a:p>
            <a:pPr marL="776288" lvl="1" indent="-457200">
              <a:lnSpc>
                <a:spcPct val="120000"/>
              </a:lnSpc>
              <a:buFont typeface="Arial" charset="0"/>
              <a:buAutoNum type="arabicPeriod"/>
            </a:pPr>
            <a:r>
              <a:rPr lang="en-US" dirty="0"/>
              <a:t>Automate the repository</a:t>
            </a:r>
          </a:p>
          <a:p>
            <a:pPr marL="776288" lvl="1" indent="-457200">
              <a:lnSpc>
                <a:spcPct val="120000"/>
              </a:lnSpc>
              <a:buFont typeface="Arial" charset="0"/>
              <a:buAutoNum type="arabicPeriod"/>
            </a:pPr>
            <a:r>
              <a:rPr lang="en-US" dirty="0"/>
              <a:t>Apply modern portfolio theory, including risk-return tools that map project risk on a </a:t>
            </a:r>
            <a:r>
              <a:rPr lang="en-US" dirty="0" smtClean="0"/>
              <a:t>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4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processes of determining a budget and preparing a cost estimate for an information technology (IT) project</a:t>
            </a:r>
          </a:p>
          <a:p>
            <a:r>
              <a:rPr lang="en-US" dirty="0"/>
              <a:t>Understand the benefits of earned value management and project portfolio management to assist in cost control</a:t>
            </a:r>
          </a:p>
          <a:p>
            <a:r>
              <a:rPr lang="en-US" dirty="0"/>
              <a:t>Describe how project management software can assist in project 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Portfolio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Schlumberger saved $3 million in one year by organizing 120 information technology projects into a portfolio </a:t>
            </a:r>
          </a:p>
          <a:p>
            <a:r>
              <a:rPr lang="en-US" dirty="0"/>
              <a:t>Reduced redundant projects and coordinated those with overlap</a:t>
            </a:r>
          </a:p>
          <a:p>
            <a:r>
              <a:rPr lang="en-US" dirty="0"/>
              <a:t>IT projects can be huge investments, so it makes sense to view them as portfolios and track their progress as a </a:t>
            </a:r>
            <a:r>
              <a:rPr lang="en-US" dirty="0" smtClean="0"/>
              <a:t>whole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3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Cost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Spreadsheets are a common tool for resource planning, cost estimating, cost budgeting, and cost control</a:t>
            </a:r>
          </a:p>
          <a:p>
            <a:pPr>
              <a:lnSpc>
                <a:spcPct val="120000"/>
              </a:lnSpc>
            </a:pPr>
            <a:r>
              <a:rPr lang="en-US" dirty="0"/>
              <a:t>Many companies use more sophisticated and centralized financial applications software for cost information</a:t>
            </a:r>
          </a:p>
          <a:p>
            <a:pPr>
              <a:lnSpc>
                <a:spcPct val="120000"/>
              </a:lnSpc>
            </a:pPr>
            <a:r>
              <a:rPr lang="en-US" dirty="0"/>
              <a:t>Project management software has many cost-related features, especially enterprise PM software</a:t>
            </a:r>
          </a:p>
          <a:p>
            <a:pPr>
              <a:lnSpc>
                <a:spcPct val="120000"/>
              </a:lnSpc>
            </a:pPr>
            <a:r>
              <a:rPr lang="en-US" dirty="0"/>
              <a:t>Portfolio management software can help reduce </a:t>
            </a:r>
            <a:r>
              <a:rPr lang="en-US" dirty="0" smtClean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Project cost management is a traditionally weak area of IT projects, and project managers must work to improve their ability to deliver projects within approved budgets</a:t>
            </a:r>
          </a:p>
          <a:p>
            <a:pPr>
              <a:lnSpc>
                <a:spcPct val="110000"/>
              </a:lnSpc>
            </a:pPr>
            <a:r>
              <a:rPr lang="en-US" dirty="0"/>
              <a:t>Main processes include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Plan cost management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Estimate costs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Determine the budget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Control costs</a:t>
            </a:r>
          </a:p>
        </p:txBody>
      </p:sp>
    </p:spTree>
    <p:extLst>
      <p:ext uri="{BB962C8B-B14F-4D97-AF65-F5344CB8AC3E}">
        <p14:creationId xmlns:p14="http://schemas.microsoft.com/office/powerpoint/2010/main" val="3890890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Cost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IT projects have a poor track record for meeting budget goals</a:t>
            </a:r>
          </a:p>
          <a:p>
            <a:pPr>
              <a:lnSpc>
                <a:spcPct val="110000"/>
              </a:lnSpc>
            </a:pPr>
            <a:r>
              <a:rPr lang="en-US" dirty="0"/>
              <a:t>A cost </a:t>
            </a:r>
            <a:r>
              <a:rPr lang="en-US" b="1" dirty="0"/>
              <a:t>overrun</a:t>
            </a:r>
            <a:r>
              <a:rPr lang="en-US" dirty="0"/>
              <a:t> is the additional percentage or dollar amount by which actual costs exceed estimates </a:t>
            </a:r>
          </a:p>
          <a:p>
            <a:pPr>
              <a:lnSpc>
                <a:spcPct val="110000"/>
              </a:lnSpc>
            </a:pPr>
            <a:r>
              <a:rPr lang="en-US" dirty="0"/>
              <a:t>A 2011 Harvard Business Review study reported an average cost overrun of 27 percent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Cost and Project Cost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Cost</a:t>
            </a:r>
            <a:r>
              <a:rPr lang="en-US" dirty="0"/>
              <a:t> is a resource sacrificed or foregone to achieve a specific objective or something given up in exchange</a:t>
            </a:r>
          </a:p>
          <a:p>
            <a:r>
              <a:rPr lang="en-US" dirty="0"/>
              <a:t>Costs are usually measured in monetary units like dollars</a:t>
            </a:r>
          </a:p>
          <a:p>
            <a:r>
              <a:rPr lang="en-US" b="1" dirty="0"/>
              <a:t>Project cost management </a:t>
            </a:r>
            <a:r>
              <a:rPr lang="en-US" dirty="0"/>
              <a:t>includes the processes required to ensure that the project is completed within an approved </a:t>
            </a:r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4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 Management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Planning cost management </a:t>
            </a:r>
            <a:r>
              <a:rPr lang="en-US" dirty="0"/>
              <a:t>:determining the policies, procedures, and documentation that will be used for planning, executing, and controlling project cost.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Estimating costs:</a:t>
            </a:r>
            <a:r>
              <a:rPr lang="en-US" dirty="0"/>
              <a:t> developing an approximation or estimate of the costs of the resources needed to complete a project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Determining the budget:</a:t>
            </a:r>
            <a:r>
              <a:rPr lang="en-US" dirty="0"/>
              <a:t> allocating the overall cost estimate to individual work items to establish a baseline for measuring performance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Controlling costs:</a:t>
            </a:r>
            <a:r>
              <a:rPr lang="en-US" dirty="0"/>
              <a:t> controlling changes to the project </a:t>
            </a:r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0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7-1. Project Cost Management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3" b="-127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4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 of Cost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Most members of an executive board better understand and are more interested in financial terms than IT terms , so IT project managers must speak their language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Profits</a:t>
            </a:r>
            <a:r>
              <a:rPr lang="en-US" dirty="0"/>
              <a:t> are revenues minus expenditures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Profit margin </a:t>
            </a:r>
            <a:r>
              <a:rPr lang="en-US" dirty="0"/>
              <a:t>is the ratio of revenues to profits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Life cycle costing </a:t>
            </a:r>
            <a:r>
              <a:rPr lang="en-US" dirty="0"/>
              <a:t>considers the total cost of ownership, or development plus support costs, for a project 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Cash flow analysis</a:t>
            </a:r>
            <a:r>
              <a:rPr lang="en-US" dirty="0"/>
              <a:t> determines the estimated annual costs and benefits for a project and the resulting annual cash </a:t>
            </a:r>
            <a:r>
              <a:rPr lang="en-US" dirty="0" smtClean="0"/>
              <a:t>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Costs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Tangible costs</a:t>
            </a:r>
            <a:r>
              <a:rPr lang="en-US" dirty="0"/>
              <a:t> or </a:t>
            </a:r>
            <a:r>
              <a:rPr lang="en-US" b="1" dirty="0"/>
              <a:t>benefits</a:t>
            </a:r>
            <a:r>
              <a:rPr lang="en-US" dirty="0"/>
              <a:t> are those costs or benefits that an organization can easily measure in dollars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Intangible costs</a:t>
            </a:r>
            <a:r>
              <a:rPr lang="en-US" dirty="0"/>
              <a:t> or </a:t>
            </a:r>
            <a:r>
              <a:rPr lang="en-US" b="1" dirty="0"/>
              <a:t>benefits</a:t>
            </a:r>
            <a:r>
              <a:rPr lang="en-US" dirty="0"/>
              <a:t> are costs or benefits that are difficult to measure in monetary terms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Direct costs</a:t>
            </a:r>
            <a:r>
              <a:rPr lang="en-US" dirty="0"/>
              <a:t> are costs that can be directly related to producing the products and services of the project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Indirect costs</a:t>
            </a:r>
            <a:r>
              <a:rPr lang="en-US" dirty="0"/>
              <a:t> are costs that are not directly related to the products or services of the project, but are indirectly related to performing the project</a:t>
            </a:r>
          </a:p>
          <a:p>
            <a:pPr>
              <a:lnSpc>
                <a:spcPct val="110000"/>
              </a:lnSpc>
            </a:pPr>
            <a:r>
              <a:rPr lang="en-US" b="1" dirty="0"/>
              <a:t>Sunk cost </a:t>
            </a:r>
            <a:r>
              <a:rPr lang="en-US" dirty="0"/>
              <a:t>is money that has been spent in the past; when deciding what projects to invest in or continue, you should </a:t>
            </a:r>
            <a:r>
              <a:rPr lang="en-US" i="1" dirty="0"/>
              <a:t>not</a:t>
            </a:r>
            <a:r>
              <a:rPr lang="en-US" dirty="0"/>
              <a:t> include sunk </a:t>
            </a:r>
            <a:r>
              <a:rPr lang="en-US" dirty="0" smtClean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656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6055</TotalTime>
  <Words>1599</Words>
  <Application>Microsoft Macintosh PowerPoint</Application>
  <PresentationFormat>On-screen Show (4:3)</PresentationFormat>
  <Paragraphs>127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UCTI-Template-foundation-level</vt:lpstr>
      <vt:lpstr>PowerPoint Presentation</vt:lpstr>
      <vt:lpstr>Learning Objectives</vt:lpstr>
      <vt:lpstr>Learning Objectives</vt:lpstr>
      <vt:lpstr>The Importance of Project Cost Management</vt:lpstr>
      <vt:lpstr>What is Cost and Project Cost Management?</vt:lpstr>
      <vt:lpstr>Project Cost Management Processes</vt:lpstr>
      <vt:lpstr>Figure 7-1. Project Cost Management Summary</vt:lpstr>
      <vt:lpstr>Basic Principles of Cost Management</vt:lpstr>
      <vt:lpstr>Types of Costs and Benefits</vt:lpstr>
      <vt:lpstr>More Basic Principles of Cost Management</vt:lpstr>
      <vt:lpstr>Planning Cost Management</vt:lpstr>
      <vt:lpstr>Estimating Costs</vt:lpstr>
      <vt:lpstr>Table 7-1. Types of Cost Estimates</vt:lpstr>
      <vt:lpstr>Cost Estimation Tools and Techniques</vt:lpstr>
      <vt:lpstr>Typical Problems with IT Cost Estimates</vt:lpstr>
      <vt:lpstr>Figure 7-2. Surveyor Pro Project Cost Estimate</vt:lpstr>
      <vt:lpstr>Figure 7-3. Surveyor Pro Software Development Estimate</vt:lpstr>
      <vt:lpstr>Determining the Budget</vt:lpstr>
      <vt:lpstr>Figure 7-4. Surveyor Pro Project Cost Baseline</vt:lpstr>
      <vt:lpstr>Controlling Costs</vt:lpstr>
      <vt:lpstr>Earned Value Management (EVM)</vt:lpstr>
      <vt:lpstr>Earned Value Management Terms</vt:lpstr>
      <vt:lpstr>Rate of Performance</vt:lpstr>
      <vt:lpstr>Table 7-3. Earned Value Calculations for One Activity After Week One</vt:lpstr>
      <vt:lpstr>Table 7-4. Earned Value Formulas</vt:lpstr>
      <vt:lpstr>Rules of Thumb for Earned Value Numbers</vt:lpstr>
      <vt:lpstr>Figure 7-5. Earned Value Chart for Project after Five Months</vt:lpstr>
      <vt:lpstr>Figure 7-6. Earned Value Usage</vt:lpstr>
      <vt:lpstr>Project Portfolio Management</vt:lpstr>
      <vt:lpstr>Benefits of Portfolio Management</vt:lpstr>
      <vt:lpstr>Using Software to Assist in Cost Management</vt:lpstr>
      <vt:lpstr>Chapter Summary</vt:lpstr>
      <vt:lpstr>Questions &amp; answers</vt:lpstr>
    </vt:vector>
  </TitlesOfParts>
  <Company>APIIT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lastModifiedBy>Jerry</cp:lastModifiedBy>
  <cp:revision>530</cp:revision>
  <dcterms:created xsi:type="dcterms:W3CDTF">2003-01-07T08:27:23Z</dcterms:created>
  <dcterms:modified xsi:type="dcterms:W3CDTF">2015-11-15T13:47:01Z</dcterms:modified>
</cp:coreProperties>
</file>