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039" r:id="rId1"/>
  </p:sldMasterIdLst>
  <p:notesMasterIdLst>
    <p:notesMasterId r:id="rId49"/>
  </p:notesMasterIdLst>
  <p:handoutMasterIdLst>
    <p:handoutMasterId r:id="rId50"/>
  </p:handoutMasterIdLst>
  <p:sldIdLst>
    <p:sldId id="389" r:id="rId2"/>
    <p:sldId id="391" r:id="rId3"/>
    <p:sldId id="392" r:id="rId4"/>
    <p:sldId id="423" r:id="rId5"/>
    <p:sldId id="424" r:id="rId6"/>
    <p:sldId id="425" r:id="rId7"/>
    <p:sldId id="426" r:id="rId8"/>
    <p:sldId id="427" r:id="rId9"/>
    <p:sldId id="428" r:id="rId10"/>
    <p:sldId id="429" r:id="rId11"/>
    <p:sldId id="430" r:id="rId12"/>
    <p:sldId id="431" r:id="rId13"/>
    <p:sldId id="432" r:id="rId14"/>
    <p:sldId id="433" r:id="rId15"/>
    <p:sldId id="434" r:id="rId16"/>
    <p:sldId id="435" r:id="rId17"/>
    <p:sldId id="436" r:id="rId18"/>
    <p:sldId id="437" r:id="rId19"/>
    <p:sldId id="438" r:id="rId20"/>
    <p:sldId id="439" r:id="rId21"/>
    <p:sldId id="440" r:id="rId22"/>
    <p:sldId id="441" r:id="rId23"/>
    <p:sldId id="442" r:id="rId24"/>
    <p:sldId id="443" r:id="rId25"/>
    <p:sldId id="444" r:id="rId26"/>
    <p:sldId id="445" r:id="rId27"/>
    <p:sldId id="446" r:id="rId28"/>
    <p:sldId id="447" r:id="rId29"/>
    <p:sldId id="448" r:id="rId30"/>
    <p:sldId id="449" r:id="rId31"/>
    <p:sldId id="450" r:id="rId32"/>
    <p:sldId id="451" r:id="rId33"/>
    <p:sldId id="452" r:id="rId34"/>
    <p:sldId id="453" r:id="rId35"/>
    <p:sldId id="454" r:id="rId36"/>
    <p:sldId id="455" r:id="rId37"/>
    <p:sldId id="456" r:id="rId38"/>
    <p:sldId id="457" r:id="rId39"/>
    <p:sldId id="458" r:id="rId40"/>
    <p:sldId id="459" r:id="rId41"/>
    <p:sldId id="460" r:id="rId42"/>
    <p:sldId id="461" r:id="rId43"/>
    <p:sldId id="462" r:id="rId44"/>
    <p:sldId id="463" r:id="rId45"/>
    <p:sldId id="464" r:id="rId46"/>
    <p:sldId id="421" r:id="rId47"/>
    <p:sldId id="422" r:id="rId48"/>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00"/>
    <a:srgbClr val="006600"/>
    <a:srgbClr val="333399"/>
    <a:srgbClr val="003366"/>
    <a:srgbClr val="99FF66"/>
    <a:srgbClr val="99FF33"/>
    <a:srgbClr val="CC9900"/>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272" autoAdjust="0"/>
    <p:restoredTop sz="90141" autoAdjust="0"/>
  </p:normalViewPr>
  <p:slideViewPr>
    <p:cSldViewPr snapToGrid="0">
      <p:cViewPr>
        <p:scale>
          <a:sx n="103" d="100"/>
          <a:sy n="103" d="100"/>
        </p:scale>
        <p:origin x="-1320" y="-104"/>
      </p:cViewPr>
      <p:guideLst>
        <p:guide orient="horz" pos="2160"/>
        <p:guide pos="2880"/>
      </p:guideLst>
    </p:cSldViewPr>
  </p:slideViewPr>
  <p:outlineViewPr>
    <p:cViewPr>
      <p:scale>
        <a:sx n="25" d="100"/>
        <a:sy n="25" d="100"/>
      </p:scale>
      <p:origin x="0" y="0"/>
    </p:cViewPr>
  </p:outlineViewPr>
  <p:notesTextViewPr>
    <p:cViewPr>
      <p:scale>
        <a:sx n="100" d="100"/>
        <a:sy n="100" d="100"/>
      </p:scale>
      <p:origin x="0" y="0"/>
    </p:cViewPr>
  </p:notesTextViewPr>
  <p:sorterViewPr>
    <p:cViewPr>
      <p:scale>
        <a:sx n="60" d="100"/>
        <a:sy n="60" d="100"/>
      </p:scale>
      <p:origin x="0" y="0"/>
    </p:cViewPr>
  </p:sorterViewPr>
  <p:notesViewPr>
    <p:cSldViewPr snapToGrid="0">
      <p:cViewPr varScale="1">
        <p:scale>
          <a:sx n="53" d="100"/>
          <a:sy n="53" d="100"/>
        </p:scale>
        <p:origin x="-2610" y="-108"/>
      </p:cViewPr>
      <p:guideLst>
        <p:guide orient="horz" pos="2880"/>
        <p:guide pos="2160"/>
      </p:guideLst>
    </p:cSldViewPr>
  </p:notesViewPr>
  <p:gridSpacing cx="38405" cy="38405"/>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handoutMaster" Target="handoutMasters/handoutMaster1.xml"/><Relationship Id="rId51" Type="http://schemas.openxmlformats.org/officeDocument/2006/relationships/printerSettings" Target="printerSettings/printerSettings1.bin"/><Relationship Id="rId52" Type="http://schemas.openxmlformats.org/officeDocument/2006/relationships/presProps" Target="presProps.xml"/><Relationship Id="rId53" Type="http://schemas.openxmlformats.org/officeDocument/2006/relationships/viewProps" Target="viewProps.xml"/><Relationship Id="rId54" Type="http://schemas.openxmlformats.org/officeDocument/2006/relationships/theme" Target="theme/theme1.xml"/><Relationship Id="rId55"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53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defRPr>
            </a:lvl1pPr>
          </a:lstStyle>
          <a:p>
            <a:pPr>
              <a:defRPr/>
            </a:pPr>
            <a:endParaRPr lang="en-US"/>
          </a:p>
        </p:txBody>
      </p:sp>
      <p:sp>
        <p:nvSpPr>
          <p:cNvPr id="355331"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en-US"/>
          </a:p>
        </p:txBody>
      </p:sp>
      <p:sp>
        <p:nvSpPr>
          <p:cNvPr id="355332"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defRPr>
            </a:lvl1pPr>
          </a:lstStyle>
          <a:p>
            <a:pPr>
              <a:defRPr/>
            </a:pPr>
            <a:endParaRPr lang="en-US"/>
          </a:p>
        </p:txBody>
      </p:sp>
      <p:sp>
        <p:nvSpPr>
          <p:cNvPr id="355333"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C7410AA4-A348-4CF9-BBA7-65E9C5991685}" type="slidenum">
              <a:rPr lang="en-US"/>
              <a:pPr/>
              <a:t>‹#›</a:t>
            </a:fld>
            <a:endParaRPr lang="en-US"/>
          </a:p>
        </p:txBody>
      </p:sp>
    </p:spTree>
    <p:extLst>
      <p:ext uri="{BB962C8B-B14F-4D97-AF65-F5344CB8AC3E}">
        <p14:creationId xmlns:p14="http://schemas.microsoft.com/office/powerpoint/2010/main" val="3544851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01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defRPr>
            </a:lvl1pPr>
          </a:lstStyle>
          <a:p>
            <a:pPr>
              <a:defRPr/>
            </a:pPr>
            <a:endParaRPr lang="en-US"/>
          </a:p>
        </p:txBody>
      </p:sp>
      <p:sp>
        <p:nvSpPr>
          <p:cNvPr id="4301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en-US"/>
          </a:p>
        </p:txBody>
      </p:sp>
      <p:sp>
        <p:nvSpPr>
          <p:cNvPr id="7782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301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4301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defRPr>
            </a:lvl1pPr>
          </a:lstStyle>
          <a:p>
            <a:pPr>
              <a:defRPr/>
            </a:pPr>
            <a:endParaRPr lang="en-US"/>
          </a:p>
        </p:txBody>
      </p:sp>
      <p:sp>
        <p:nvSpPr>
          <p:cNvPr id="4301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82DAC34F-6E1C-4DF8-BAF7-4DF11FB63756}" type="slidenum">
              <a:rPr lang="en-US"/>
              <a:pPr/>
              <a:t>‹#›</a:t>
            </a:fld>
            <a:endParaRPr lang="en-US"/>
          </a:p>
        </p:txBody>
      </p:sp>
    </p:spTree>
    <p:extLst>
      <p:ext uri="{BB962C8B-B14F-4D97-AF65-F5344CB8AC3E}">
        <p14:creationId xmlns:p14="http://schemas.microsoft.com/office/powerpoint/2010/main" val="72751527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5"/>
          <p:cNvSpPr>
            <a:spLocks noChangeArrowheads="1"/>
          </p:cNvSpPr>
          <p:nvPr/>
        </p:nvSpPr>
        <p:spPr bwMode="auto">
          <a:xfrm>
            <a:off x="0" y="0"/>
            <a:ext cx="9144000" cy="3429000"/>
          </a:xfrm>
          <a:prstGeom prst="rect">
            <a:avLst/>
          </a:prstGeom>
          <a:solidFill>
            <a:srgbClr val="FB6B5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endParaRPr lang="en-US" altLang="en-US" smtClean="0"/>
          </a:p>
        </p:txBody>
      </p:sp>
      <p:pic>
        <p:nvPicPr>
          <p:cNvPr id="5" name="Picture 10" descr="APU Logo_Final_Vertical_V1_HR1 copy.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5888" y="2514600"/>
            <a:ext cx="2530476" cy="2389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7042" name="Rectangle 2"/>
          <p:cNvSpPr>
            <a:spLocks noGrp="1" noChangeArrowheads="1"/>
          </p:cNvSpPr>
          <p:nvPr>
            <p:ph type="ctrTitle" hasCustomPrompt="1"/>
          </p:nvPr>
        </p:nvSpPr>
        <p:spPr>
          <a:xfrm>
            <a:off x="2389188" y="1952625"/>
            <a:ext cx="6754812" cy="1470025"/>
          </a:xfrm>
        </p:spPr>
        <p:txBody>
          <a:bodyPr/>
          <a:lstStyle>
            <a:lvl1pPr marL="0" marR="0" indent="0" algn="ctr" defTabSz="914400" rtl="0" eaLnBrk="1" fontAlgn="base" latinLnBrk="0" hangingPunct="1">
              <a:lnSpc>
                <a:spcPct val="100000"/>
              </a:lnSpc>
              <a:spcBef>
                <a:spcPct val="0"/>
              </a:spcBef>
              <a:spcAft>
                <a:spcPct val="0"/>
              </a:spcAft>
              <a:buClrTx/>
              <a:buSzTx/>
              <a:buFontTx/>
              <a:buNone/>
              <a:tabLst/>
              <a:defRPr sz="3600">
                <a:solidFill>
                  <a:srgbClr val="FFFFFF"/>
                </a:solidFill>
              </a:defRPr>
            </a:lvl1pPr>
          </a:lstStyle>
          <a:p>
            <a:pPr eaLnBrk="1" hangingPunct="1">
              <a:spcBef>
                <a:spcPct val="0"/>
              </a:spcBef>
            </a:pPr>
            <a:r>
              <a:rPr lang="en-US" dirty="0" smtClean="0"/>
              <a:t>PROJECT MANAGEMENT</a:t>
            </a:r>
            <a:br>
              <a:rPr lang="en-US" dirty="0" smtClean="0"/>
            </a:br>
            <a:r>
              <a:rPr lang="en-US" dirty="0" smtClean="0"/>
              <a:t>CT050-3-3</a:t>
            </a:r>
            <a:endParaRPr lang="en-GB" dirty="0"/>
          </a:p>
        </p:txBody>
      </p:sp>
      <p:sp>
        <p:nvSpPr>
          <p:cNvPr id="87043" name="Rectangle 3"/>
          <p:cNvSpPr>
            <a:spLocks noGrp="1" noChangeArrowheads="1"/>
          </p:cNvSpPr>
          <p:nvPr>
            <p:ph type="subTitle" idx="1"/>
          </p:nvPr>
        </p:nvSpPr>
        <p:spPr>
          <a:xfrm>
            <a:off x="2374900" y="3886200"/>
            <a:ext cx="6769100" cy="1752600"/>
          </a:xfrm>
        </p:spPr>
        <p:txBody>
          <a:bodyPr/>
          <a:lstStyle>
            <a:lvl1pPr marL="0" indent="0" algn="ctr">
              <a:buFontTx/>
              <a:buNone/>
              <a:defRPr/>
            </a:lvl1pPr>
          </a:lstStyle>
          <a:p>
            <a:r>
              <a:rPr lang="en-US" dirty="0" smtClean="0"/>
              <a:t>Click to edit Master subtitle style</a:t>
            </a:r>
            <a:endParaRPr lang="en-GB" dirty="0"/>
          </a:p>
        </p:txBody>
      </p:sp>
    </p:spTree>
    <p:extLst>
      <p:ext uri="{BB962C8B-B14F-4D97-AF65-F5344CB8AC3E}">
        <p14:creationId xmlns:p14="http://schemas.microsoft.com/office/powerpoint/2010/main" val="480432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Footer Placeholder 3"/>
          <p:cNvSpPr>
            <a:spLocks noGrp="1"/>
          </p:cNvSpPr>
          <p:nvPr>
            <p:ph type="ftr" sz="quarter" idx="10"/>
          </p:nvPr>
        </p:nvSpPr>
        <p:spPr/>
        <p:txBody>
          <a:bodyPr/>
          <a:lstStyle>
            <a:lvl1pPr>
              <a:defRPr>
                <a:ea typeface="+mn-ea"/>
              </a:defRPr>
            </a:lvl1pPr>
          </a:lstStyle>
          <a:p>
            <a:pPr>
              <a:defRPr/>
            </a:pPr>
            <a:endParaRPr lang="en-US"/>
          </a:p>
        </p:txBody>
      </p:sp>
    </p:spTree>
    <p:extLst>
      <p:ext uri="{BB962C8B-B14F-4D97-AF65-F5344CB8AC3E}">
        <p14:creationId xmlns:p14="http://schemas.microsoft.com/office/powerpoint/2010/main" val="8290298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59563" y="274638"/>
            <a:ext cx="2057400" cy="5948362"/>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85775" y="274638"/>
            <a:ext cx="6021388" cy="59483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Footer Placeholder 3"/>
          <p:cNvSpPr>
            <a:spLocks noGrp="1"/>
          </p:cNvSpPr>
          <p:nvPr>
            <p:ph type="ftr" sz="quarter" idx="10"/>
          </p:nvPr>
        </p:nvSpPr>
        <p:spPr/>
        <p:txBody>
          <a:bodyPr/>
          <a:lstStyle>
            <a:lvl1pPr>
              <a:defRPr>
                <a:ea typeface="+mn-ea"/>
              </a:defRPr>
            </a:lvl1pPr>
          </a:lstStyle>
          <a:p>
            <a:pPr>
              <a:defRPr/>
            </a:pPr>
            <a:endParaRPr lang="en-US"/>
          </a:p>
        </p:txBody>
      </p:sp>
    </p:spTree>
    <p:extLst>
      <p:ext uri="{BB962C8B-B14F-4D97-AF65-F5344CB8AC3E}">
        <p14:creationId xmlns:p14="http://schemas.microsoft.com/office/powerpoint/2010/main" val="8801861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GB"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Footer Placeholder 3"/>
          <p:cNvSpPr>
            <a:spLocks noGrp="1"/>
          </p:cNvSpPr>
          <p:nvPr>
            <p:ph type="ftr" sz="quarter" idx="10"/>
          </p:nvPr>
        </p:nvSpPr>
        <p:spPr/>
        <p:txBody>
          <a:bodyPr/>
          <a:lstStyle>
            <a:lvl1pPr>
              <a:defRPr>
                <a:ea typeface="+mn-ea"/>
              </a:defRPr>
            </a:lvl1pPr>
          </a:lstStyle>
          <a:p>
            <a:pPr>
              <a:defRPr/>
            </a:pPr>
            <a:endParaRPr lang="en-US"/>
          </a:p>
        </p:txBody>
      </p:sp>
    </p:spTree>
    <p:extLst>
      <p:ext uri="{BB962C8B-B14F-4D97-AF65-F5344CB8AC3E}">
        <p14:creationId xmlns:p14="http://schemas.microsoft.com/office/powerpoint/2010/main" val="30539361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Footer Placeholder 3"/>
          <p:cNvSpPr>
            <a:spLocks noGrp="1"/>
          </p:cNvSpPr>
          <p:nvPr>
            <p:ph type="ftr" sz="quarter" idx="10"/>
          </p:nvPr>
        </p:nvSpPr>
        <p:spPr/>
        <p:txBody>
          <a:bodyPr/>
          <a:lstStyle>
            <a:lvl1pPr>
              <a:defRPr>
                <a:ea typeface="+mn-ea"/>
              </a:defRPr>
            </a:lvl1pPr>
          </a:lstStyle>
          <a:p>
            <a:pPr>
              <a:defRPr/>
            </a:pPr>
            <a:endParaRPr lang="en-US"/>
          </a:p>
        </p:txBody>
      </p:sp>
    </p:spTree>
    <p:extLst>
      <p:ext uri="{BB962C8B-B14F-4D97-AF65-F5344CB8AC3E}">
        <p14:creationId xmlns:p14="http://schemas.microsoft.com/office/powerpoint/2010/main" val="3543384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87363" y="1697038"/>
            <a:ext cx="40386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78363" y="1697038"/>
            <a:ext cx="40386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Footer Placeholder 4"/>
          <p:cNvSpPr>
            <a:spLocks noGrp="1"/>
          </p:cNvSpPr>
          <p:nvPr>
            <p:ph type="ftr" sz="quarter" idx="10"/>
          </p:nvPr>
        </p:nvSpPr>
        <p:spPr/>
        <p:txBody>
          <a:bodyPr/>
          <a:lstStyle>
            <a:lvl1pPr>
              <a:defRPr>
                <a:ea typeface="+mn-ea"/>
              </a:defRPr>
            </a:lvl1pPr>
          </a:lstStyle>
          <a:p>
            <a:pPr>
              <a:defRPr/>
            </a:pPr>
            <a:endParaRPr lang="en-US"/>
          </a:p>
        </p:txBody>
      </p:sp>
    </p:spTree>
    <p:extLst>
      <p:ext uri="{BB962C8B-B14F-4D97-AF65-F5344CB8AC3E}">
        <p14:creationId xmlns:p14="http://schemas.microsoft.com/office/powerpoint/2010/main" val="19099784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Footer Placeholder 6"/>
          <p:cNvSpPr>
            <a:spLocks noGrp="1"/>
          </p:cNvSpPr>
          <p:nvPr>
            <p:ph type="ftr" sz="quarter" idx="10"/>
          </p:nvPr>
        </p:nvSpPr>
        <p:spPr/>
        <p:txBody>
          <a:bodyPr/>
          <a:lstStyle>
            <a:lvl1pPr>
              <a:defRPr>
                <a:ea typeface="+mn-ea"/>
              </a:defRPr>
            </a:lvl1pPr>
          </a:lstStyle>
          <a:p>
            <a:pPr>
              <a:defRPr/>
            </a:pPr>
            <a:endParaRPr lang="en-US"/>
          </a:p>
        </p:txBody>
      </p:sp>
    </p:spTree>
    <p:extLst>
      <p:ext uri="{BB962C8B-B14F-4D97-AF65-F5344CB8AC3E}">
        <p14:creationId xmlns:p14="http://schemas.microsoft.com/office/powerpoint/2010/main" val="25985098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Footer Placeholder 2"/>
          <p:cNvSpPr>
            <a:spLocks noGrp="1"/>
          </p:cNvSpPr>
          <p:nvPr>
            <p:ph type="ftr" sz="quarter" idx="10"/>
          </p:nvPr>
        </p:nvSpPr>
        <p:spPr/>
        <p:txBody>
          <a:bodyPr/>
          <a:lstStyle>
            <a:lvl1pPr>
              <a:defRPr>
                <a:ea typeface="+mn-ea"/>
              </a:defRPr>
            </a:lvl1pPr>
          </a:lstStyle>
          <a:p>
            <a:pPr>
              <a:defRPr/>
            </a:pPr>
            <a:endParaRPr lang="en-US"/>
          </a:p>
        </p:txBody>
      </p:sp>
    </p:spTree>
    <p:extLst>
      <p:ext uri="{BB962C8B-B14F-4D97-AF65-F5344CB8AC3E}">
        <p14:creationId xmlns:p14="http://schemas.microsoft.com/office/powerpoint/2010/main" val="862869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ea typeface="+mn-ea"/>
              </a:defRPr>
            </a:lvl1pPr>
          </a:lstStyle>
          <a:p>
            <a:pPr>
              <a:defRPr/>
            </a:pPr>
            <a:endParaRPr lang="en-US"/>
          </a:p>
        </p:txBody>
      </p:sp>
    </p:spTree>
    <p:extLst>
      <p:ext uri="{BB962C8B-B14F-4D97-AF65-F5344CB8AC3E}">
        <p14:creationId xmlns:p14="http://schemas.microsoft.com/office/powerpoint/2010/main" val="28474328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ea typeface="+mn-ea"/>
              </a:defRPr>
            </a:lvl1pPr>
          </a:lstStyle>
          <a:p>
            <a:pPr>
              <a:defRPr/>
            </a:pPr>
            <a:endParaRPr lang="en-US"/>
          </a:p>
        </p:txBody>
      </p:sp>
    </p:spTree>
    <p:extLst>
      <p:ext uri="{BB962C8B-B14F-4D97-AF65-F5344CB8AC3E}">
        <p14:creationId xmlns:p14="http://schemas.microsoft.com/office/powerpoint/2010/main" val="19525270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GB"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ea typeface="+mn-ea"/>
              </a:defRPr>
            </a:lvl1pPr>
          </a:lstStyle>
          <a:p>
            <a:pPr>
              <a:defRPr/>
            </a:pPr>
            <a:endParaRPr lang="en-US"/>
          </a:p>
        </p:txBody>
      </p:sp>
    </p:spTree>
    <p:extLst>
      <p:ext uri="{BB962C8B-B14F-4D97-AF65-F5344CB8AC3E}">
        <p14:creationId xmlns:p14="http://schemas.microsoft.com/office/powerpoint/2010/main" val="339522647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4" Type="http://schemas.openxmlformats.org/officeDocument/2006/relationships/image" Target="../media/image2.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17" descr="ucti_globe1_transparent_small"/>
          <p:cNvPicPr>
            <a:picLocks noChangeAspect="1" noChangeArrowheads="1"/>
          </p:cNvPicPr>
          <p:nvPr/>
        </p:nvPicPr>
        <p:blipFill>
          <a:blip r:embed="rId13">
            <a:lum bright="80000" contrast="-90000"/>
            <a:extLst>
              <a:ext uri="{28A0092B-C50C-407E-A947-70E740481C1C}">
                <a14:useLocalDpi xmlns:a14="http://schemas.microsoft.com/office/drawing/2010/main" val="0"/>
              </a:ext>
            </a:extLst>
          </a:blip>
          <a:srcRect/>
          <a:stretch>
            <a:fillRect/>
          </a:stretch>
        </p:blipFill>
        <p:spPr bwMode="auto">
          <a:xfrm>
            <a:off x="-1441450" y="2570163"/>
            <a:ext cx="7207250" cy="409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3"/>
          <p:cNvSpPr>
            <a:spLocks noChangeArrowheads="1"/>
          </p:cNvSpPr>
          <p:nvPr/>
        </p:nvSpPr>
        <p:spPr bwMode="auto">
          <a:xfrm>
            <a:off x="0" y="6621463"/>
            <a:ext cx="9144000" cy="236537"/>
          </a:xfrm>
          <a:prstGeom prst="rect">
            <a:avLst/>
          </a:prstGeom>
          <a:solidFill>
            <a:srgbClr val="FB6B5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en-GB" altLang="en-US" smtClean="0"/>
          </a:p>
        </p:txBody>
      </p:sp>
      <p:sp>
        <p:nvSpPr>
          <p:cNvPr id="1028" name="Rectangle 4"/>
          <p:cNvSpPr>
            <a:spLocks noGrp="1" noChangeArrowheads="1"/>
          </p:cNvSpPr>
          <p:nvPr>
            <p:ph type="body" idx="1"/>
          </p:nvPr>
        </p:nvSpPr>
        <p:spPr bwMode="auto">
          <a:xfrm>
            <a:off x="487363" y="1590440"/>
            <a:ext cx="8229600" cy="50178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smtClean="0"/>
              <a:t>Click to edit Master text styles</a:t>
            </a:r>
          </a:p>
          <a:p>
            <a:pPr lvl="1"/>
            <a:r>
              <a:rPr lang="en-US" altLang="en-US" dirty="0" smtClean="0"/>
              <a:t>Second level</a:t>
            </a:r>
          </a:p>
          <a:p>
            <a:pPr lvl="2"/>
            <a:r>
              <a:rPr lang="en-US" altLang="en-US" dirty="0" smtClean="0"/>
              <a:t>Third level</a:t>
            </a:r>
          </a:p>
          <a:p>
            <a:pPr lvl="3"/>
            <a:r>
              <a:rPr lang="en-US" altLang="en-US" dirty="0" smtClean="0"/>
              <a:t>Fourth level</a:t>
            </a:r>
          </a:p>
          <a:p>
            <a:pPr lvl="4"/>
            <a:r>
              <a:rPr lang="en-US" altLang="en-US" dirty="0" smtClean="0"/>
              <a:t>Fifth level</a:t>
            </a:r>
            <a:endParaRPr lang="en-GB" altLang="en-US" dirty="0" smtClean="0"/>
          </a:p>
        </p:txBody>
      </p:sp>
      <p:sp>
        <p:nvSpPr>
          <p:cNvPr id="1029" name="Rectangle 6"/>
          <p:cNvSpPr>
            <a:spLocks noGrp="1" noChangeArrowheads="1"/>
          </p:cNvSpPr>
          <p:nvPr>
            <p:ph type="title"/>
          </p:nvPr>
        </p:nvSpPr>
        <p:spPr bwMode="auto">
          <a:xfrm>
            <a:off x="485775" y="274638"/>
            <a:ext cx="70421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smtClean="0"/>
              <a:t>Click to edit Master title style</a:t>
            </a:r>
            <a:endParaRPr lang="en-GB" altLang="en-US" dirty="0" smtClean="0"/>
          </a:p>
        </p:txBody>
      </p:sp>
      <p:sp>
        <p:nvSpPr>
          <p:cNvPr id="1030" name="Rectangle 7"/>
          <p:cNvSpPr>
            <a:spLocks noChangeArrowheads="1"/>
          </p:cNvSpPr>
          <p:nvPr/>
        </p:nvSpPr>
        <p:spPr bwMode="auto">
          <a:xfrm>
            <a:off x="0" y="6597650"/>
            <a:ext cx="2711450"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800" dirty="0" smtClean="0"/>
              <a:t>CT050-3-3-PROJECT MANAGEMENT</a:t>
            </a:r>
            <a:endParaRPr lang="en-GB" altLang="en-US" sz="800" dirty="0" smtClean="0">
              <a:latin typeface="Calibri" pitchFamily="34" charset="0"/>
              <a:ea typeface="Calibri" pitchFamily="34" charset="0"/>
              <a:cs typeface="Calibri" pitchFamily="34" charset="0"/>
            </a:endParaRPr>
          </a:p>
        </p:txBody>
      </p:sp>
      <p:sp>
        <p:nvSpPr>
          <p:cNvPr id="86024" name="Rectangle 8"/>
          <p:cNvSpPr>
            <a:spLocks noGrp="1" noChangeArrowheads="1"/>
          </p:cNvSpPr>
          <p:nvPr>
            <p:ph type="ftr" sz="quarter" idx="3"/>
          </p:nvPr>
        </p:nvSpPr>
        <p:spPr bwMode="auto">
          <a:xfrm>
            <a:off x="6248400" y="6623050"/>
            <a:ext cx="2895600" cy="2349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800">
                <a:latin typeface="Calibri" panose="020F0502020204030204" pitchFamily="34" charset="0"/>
                <a:ea typeface="Calibri" panose="020F0502020204030204" pitchFamily="34" charset="0"/>
                <a:cs typeface="Calibri" panose="020F0502020204030204" pitchFamily="34" charset="0"/>
              </a:defRPr>
            </a:lvl1pPr>
          </a:lstStyle>
          <a:p>
            <a:fld id="{71AB82A2-68A3-4635-8264-89FC666F95FA}" type="slidenum">
              <a:rPr lang="en-GB"/>
              <a:pPr/>
              <a:t>‹#›</a:t>
            </a:fld>
            <a:endParaRPr lang="en-GB" dirty="0"/>
          </a:p>
        </p:txBody>
      </p:sp>
      <p:sp>
        <p:nvSpPr>
          <p:cNvPr id="1032" name="Rectangle 9"/>
          <p:cNvSpPr>
            <a:spLocks noChangeArrowheads="1"/>
          </p:cNvSpPr>
          <p:nvPr/>
        </p:nvSpPr>
        <p:spPr bwMode="auto">
          <a:xfrm>
            <a:off x="2638554" y="6608339"/>
            <a:ext cx="3920839" cy="249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sz="800" dirty="0" smtClean="0"/>
              <a:t>PROJECT QUALITY MANAGEMENT</a:t>
            </a:r>
            <a:endParaRPr lang="en-US" sz="800" dirty="0"/>
          </a:p>
        </p:txBody>
      </p:sp>
      <p:pic>
        <p:nvPicPr>
          <p:cNvPr id="1033" name="Picture 10" descr="APU Logo Final-medium.jpg"/>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7455331" y="0"/>
            <a:ext cx="1688670" cy="16886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218" r:id="rId1"/>
    <p:sldLayoutId id="2147484219" r:id="rId2"/>
    <p:sldLayoutId id="2147484220" r:id="rId3"/>
    <p:sldLayoutId id="2147484221" r:id="rId4"/>
    <p:sldLayoutId id="2147484222" r:id="rId5"/>
    <p:sldLayoutId id="2147484223" r:id="rId6"/>
    <p:sldLayoutId id="2147484224" r:id="rId7"/>
    <p:sldLayoutId id="2147484225" r:id="rId8"/>
    <p:sldLayoutId id="2147484226" r:id="rId9"/>
    <p:sldLayoutId id="2147484227" r:id="rId10"/>
    <p:sldLayoutId id="2147484228" r:id="rId11"/>
  </p:sldLayoutIdLst>
  <p:timing>
    <p:tnLst>
      <p:par>
        <p:cTn xmlns:p14="http://schemas.microsoft.com/office/powerpoint/2010/main" id="1" dur="indefinite" restart="never" nodeType="tmRoot"/>
      </p:par>
    </p:tnLst>
  </p:timing>
  <p:txStyles>
    <p:titleStyle>
      <a:lvl1pPr algn="ctr" rtl="0" eaLnBrk="0" fontAlgn="base" hangingPunct="0">
        <a:spcBef>
          <a:spcPct val="0"/>
        </a:spcBef>
        <a:spcAft>
          <a:spcPct val="0"/>
        </a:spcAft>
        <a:defRPr sz="3600">
          <a:solidFill>
            <a:schemeClr val="tx2"/>
          </a:solidFill>
          <a:latin typeface="+mj-lt"/>
          <a:ea typeface="+mj-ea"/>
          <a:cs typeface="+mj-cs"/>
        </a:defRPr>
      </a:lvl1pPr>
      <a:lvl2pPr algn="ctr" rtl="0" eaLnBrk="0" fontAlgn="base" hangingPunct="0">
        <a:spcBef>
          <a:spcPct val="0"/>
        </a:spcBef>
        <a:spcAft>
          <a:spcPct val="0"/>
        </a:spcAft>
        <a:defRPr sz="3600">
          <a:solidFill>
            <a:schemeClr val="tx2"/>
          </a:solidFill>
          <a:latin typeface="Arial" charset="0"/>
        </a:defRPr>
      </a:lvl2pPr>
      <a:lvl3pPr algn="ctr" rtl="0" eaLnBrk="0" fontAlgn="base" hangingPunct="0">
        <a:spcBef>
          <a:spcPct val="0"/>
        </a:spcBef>
        <a:spcAft>
          <a:spcPct val="0"/>
        </a:spcAft>
        <a:defRPr sz="3600">
          <a:solidFill>
            <a:schemeClr val="tx2"/>
          </a:solidFill>
          <a:latin typeface="Arial" charset="0"/>
        </a:defRPr>
      </a:lvl3pPr>
      <a:lvl4pPr algn="ctr" rtl="0" eaLnBrk="0" fontAlgn="base" hangingPunct="0">
        <a:spcBef>
          <a:spcPct val="0"/>
        </a:spcBef>
        <a:spcAft>
          <a:spcPct val="0"/>
        </a:spcAft>
        <a:defRPr sz="3600">
          <a:solidFill>
            <a:schemeClr val="tx2"/>
          </a:solidFill>
          <a:latin typeface="Arial" charset="0"/>
        </a:defRPr>
      </a:lvl4pPr>
      <a:lvl5pPr algn="ctr" rtl="0" eaLnBrk="0" fontAlgn="base" hangingPunct="0">
        <a:spcBef>
          <a:spcPct val="0"/>
        </a:spcBef>
        <a:spcAft>
          <a:spcPct val="0"/>
        </a:spcAft>
        <a:defRPr sz="3600">
          <a:solidFill>
            <a:schemeClr val="tx2"/>
          </a:solidFill>
          <a:latin typeface="Arial" charset="0"/>
        </a:defRPr>
      </a:lvl5pPr>
      <a:lvl6pPr marL="457200" algn="ctr" rtl="0" eaLnBrk="1" fontAlgn="base" hangingPunct="1">
        <a:spcBef>
          <a:spcPct val="0"/>
        </a:spcBef>
        <a:spcAft>
          <a:spcPct val="0"/>
        </a:spcAft>
        <a:defRPr sz="3600">
          <a:solidFill>
            <a:schemeClr val="tx2"/>
          </a:solidFill>
          <a:latin typeface="Arial" charset="0"/>
        </a:defRPr>
      </a:lvl6pPr>
      <a:lvl7pPr marL="914400" algn="ctr" rtl="0" eaLnBrk="1" fontAlgn="base" hangingPunct="1">
        <a:spcBef>
          <a:spcPct val="0"/>
        </a:spcBef>
        <a:spcAft>
          <a:spcPct val="0"/>
        </a:spcAft>
        <a:defRPr sz="3600">
          <a:solidFill>
            <a:schemeClr val="tx2"/>
          </a:solidFill>
          <a:latin typeface="Arial" charset="0"/>
        </a:defRPr>
      </a:lvl7pPr>
      <a:lvl8pPr marL="1371600" algn="ctr" rtl="0" eaLnBrk="1" fontAlgn="base" hangingPunct="1">
        <a:spcBef>
          <a:spcPct val="0"/>
        </a:spcBef>
        <a:spcAft>
          <a:spcPct val="0"/>
        </a:spcAft>
        <a:defRPr sz="3600">
          <a:solidFill>
            <a:schemeClr val="tx2"/>
          </a:solidFill>
          <a:latin typeface="Arial" charset="0"/>
        </a:defRPr>
      </a:lvl8pPr>
      <a:lvl9pPr marL="1828800" algn="ctr" rtl="0" eaLnBrk="1" fontAlgn="base" hangingPunct="1">
        <a:spcBef>
          <a:spcPct val="0"/>
        </a:spcBef>
        <a:spcAft>
          <a:spcPct val="0"/>
        </a:spcAft>
        <a:defRPr sz="36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r>
              <a:rPr lang="en-US" dirty="0" smtClean="0"/>
              <a:t>LECTURE 08</a:t>
            </a:r>
            <a:endParaRPr lang="en-US" dirty="0"/>
          </a:p>
          <a:p>
            <a:r>
              <a:rPr lang="en-US" dirty="0" smtClean="0"/>
              <a:t>Project Quality Management</a:t>
            </a:r>
            <a:endParaRPr lang="en-US" dirty="0"/>
          </a:p>
        </p:txBody>
      </p:sp>
    </p:spTree>
    <p:extLst>
      <p:ext uri="{BB962C8B-B14F-4D97-AF65-F5344CB8AC3E}">
        <p14:creationId xmlns:p14="http://schemas.microsoft.com/office/powerpoint/2010/main" val="3326699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Performing Quality Assurance</a:t>
            </a:r>
            <a:endParaRPr lang="en-US" dirty="0"/>
          </a:p>
        </p:txBody>
      </p:sp>
      <p:sp>
        <p:nvSpPr>
          <p:cNvPr id="3" name="Content Placeholder 2"/>
          <p:cNvSpPr>
            <a:spLocks noGrp="1"/>
          </p:cNvSpPr>
          <p:nvPr>
            <p:ph idx="1"/>
          </p:nvPr>
        </p:nvSpPr>
        <p:spPr/>
        <p:txBody>
          <a:bodyPr>
            <a:normAutofit fontScale="62500" lnSpcReduction="20000"/>
          </a:bodyPr>
          <a:lstStyle/>
          <a:p>
            <a:pPr>
              <a:lnSpc>
                <a:spcPct val="120000"/>
              </a:lnSpc>
              <a:spcBef>
                <a:spcPct val="40000"/>
              </a:spcBef>
            </a:pPr>
            <a:r>
              <a:rPr lang="en-US" b="1" dirty="0"/>
              <a:t>Quality assurance </a:t>
            </a:r>
            <a:r>
              <a:rPr lang="en-US" dirty="0"/>
              <a:t>includes all the activities related to satisfying the relevant quality standards for a project</a:t>
            </a:r>
          </a:p>
          <a:p>
            <a:pPr>
              <a:lnSpc>
                <a:spcPct val="120000"/>
              </a:lnSpc>
              <a:spcBef>
                <a:spcPct val="40000"/>
              </a:spcBef>
            </a:pPr>
            <a:r>
              <a:rPr lang="en-US" dirty="0"/>
              <a:t>Another goal of quality assurance is continuous quality improvement. </a:t>
            </a:r>
            <a:r>
              <a:rPr lang="en-US" b="1" dirty="0"/>
              <a:t>Kaizen</a:t>
            </a:r>
            <a:r>
              <a:rPr lang="en-US" dirty="0"/>
              <a:t> is the Japanese word for improvement or change for the better</a:t>
            </a:r>
          </a:p>
          <a:p>
            <a:pPr>
              <a:lnSpc>
                <a:spcPct val="120000"/>
              </a:lnSpc>
              <a:spcBef>
                <a:spcPct val="40000"/>
              </a:spcBef>
            </a:pPr>
            <a:r>
              <a:rPr lang="en-US" b="1" dirty="0"/>
              <a:t>Lean</a:t>
            </a:r>
            <a:r>
              <a:rPr lang="en-US" dirty="0"/>
              <a:t> involves evaluating processes to maximize customer value while minimizing waste </a:t>
            </a:r>
          </a:p>
          <a:p>
            <a:pPr>
              <a:lnSpc>
                <a:spcPct val="120000"/>
              </a:lnSpc>
              <a:spcBef>
                <a:spcPct val="40000"/>
              </a:spcBef>
            </a:pPr>
            <a:r>
              <a:rPr lang="en-US" b="1" dirty="0"/>
              <a:t>Benchmarking</a:t>
            </a:r>
            <a:r>
              <a:rPr lang="en-US" dirty="0"/>
              <a:t> generates ideas for quality improvements by comparing specific project practices or product characteristics to those of other projects or products within or outside the performing organization</a:t>
            </a:r>
          </a:p>
          <a:p>
            <a:pPr>
              <a:lnSpc>
                <a:spcPct val="120000"/>
              </a:lnSpc>
              <a:spcBef>
                <a:spcPct val="40000"/>
              </a:spcBef>
            </a:pPr>
            <a:r>
              <a:rPr lang="en-US" dirty="0"/>
              <a:t>A </a:t>
            </a:r>
            <a:r>
              <a:rPr lang="en-US" b="1" dirty="0"/>
              <a:t>quality audit </a:t>
            </a:r>
            <a:r>
              <a:rPr lang="en-US" dirty="0"/>
              <a:t>is a structured review of specific quality management activities that help identify lessons learned that could improve performance on current or future </a:t>
            </a:r>
            <a:r>
              <a:rPr lang="en-US" dirty="0" smtClean="0"/>
              <a:t>projects</a:t>
            </a:r>
            <a:endParaRPr lang="en-US" sz="2800" dirty="0"/>
          </a:p>
        </p:txBody>
      </p:sp>
    </p:spTree>
    <p:extLst>
      <p:ext uri="{BB962C8B-B14F-4D97-AF65-F5344CB8AC3E}">
        <p14:creationId xmlns:p14="http://schemas.microsoft.com/office/powerpoint/2010/main" val="24768417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Controlling Quality</a:t>
            </a:r>
            <a:endParaRPr lang="en-US" dirty="0"/>
          </a:p>
        </p:txBody>
      </p:sp>
      <p:sp>
        <p:nvSpPr>
          <p:cNvPr id="3" name="Content Placeholder 2"/>
          <p:cNvSpPr>
            <a:spLocks noGrp="1"/>
          </p:cNvSpPr>
          <p:nvPr>
            <p:ph idx="1"/>
          </p:nvPr>
        </p:nvSpPr>
        <p:spPr/>
        <p:txBody>
          <a:bodyPr/>
          <a:lstStyle/>
          <a:p>
            <a:r>
              <a:rPr lang="en-US" dirty="0"/>
              <a:t>The main outputs of quality control are:</a:t>
            </a:r>
          </a:p>
          <a:p>
            <a:pPr lvl="1"/>
            <a:r>
              <a:rPr lang="en-US" dirty="0"/>
              <a:t>Acceptance decisions</a:t>
            </a:r>
          </a:p>
          <a:p>
            <a:pPr lvl="1"/>
            <a:r>
              <a:rPr lang="en-US" dirty="0"/>
              <a:t>Rework</a:t>
            </a:r>
          </a:p>
          <a:p>
            <a:pPr lvl="1"/>
            <a:r>
              <a:rPr lang="en-US" dirty="0"/>
              <a:t>Process adjustments</a:t>
            </a:r>
          </a:p>
          <a:p>
            <a:r>
              <a:rPr lang="en-US" dirty="0"/>
              <a:t>There are Seven Basic Tools of Quality that help in performing quality </a:t>
            </a:r>
            <a:r>
              <a:rPr lang="en-US" dirty="0" smtClean="0"/>
              <a:t>control</a:t>
            </a:r>
            <a:endParaRPr lang="en-US" dirty="0"/>
          </a:p>
        </p:txBody>
      </p:sp>
    </p:spTree>
    <p:extLst>
      <p:ext uri="{BB962C8B-B14F-4D97-AF65-F5344CB8AC3E}">
        <p14:creationId xmlns:p14="http://schemas.microsoft.com/office/powerpoint/2010/main" val="13813792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Cause-and-Effect Diagrams</a:t>
            </a:r>
            <a:endParaRPr lang="en-US" dirty="0"/>
          </a:p>
        </p:txBody>
      </p:sp>
      <p:sp>
        <p:nvSpPr>
          <p:cNvPr id="3" name="Content Placeholder 2"/>
          <p:cNvSpPr>
            <a:spLocks noGrp="1"/>
          </p:cNvSpPr>
          <p:nvPr>
            <p:ph idx="1"/>
          </p:nvPr>
        </p:nvSpPr>
        <p:spPr/>
        <p:txBody>
          <a:bodyPr>
            <a:normAutofit fontScale="92500" lnSpcReduction="10000"/>
          </a:bodyPr>
          <a:lstStyle/>
          <a:p>
            <a:r>
              <a:rPr lang="en-US" b="1" dirty="0"/>
              <a:t>Cause-and-effect diagrams </a:t>
            </a:r>
            <a:r>
              <a:rPr lang="en-US" dirty="0"/>
              <a:t>trace  complaints about quality problems back to the responsible production operations</a:t>
            </a:r>
          </a:p>
          <a:p>
            <a:r>
              <a:rPr lang="en-US" dirty="0"/>
              <a:t>They help you find the root cause of a problem</a:t>
            </a:r>
          </a:p>
          <a:p>
            <a:r>
              <a:rPr lang="en-US" dirty="0"/>
              <a:t>Also known as </a:t>
            </a:r>
            <a:r>
              <a:rPr lang="en-US" b="1" dirty="0"/>
              <a:t>fishbone</a:t>
            </a:r>
            <a:r>
              <a:rPr lang="en-US" dirty="0"/>
              <a:t> or </a:t>
            </a:r>
            <a:r>
              <a:rPr lang="en-US" b="1" dirty="0"/>
              <a:t>Ishikawa diagrams</a:t>
            </a:r>
          </a:p>
          <a:p>
            <a:r>
              <a:rPr lang="en-US" dirty="0"/>
              <a:t>Can also use the </a:t>
            </a:r>
            <a:r>
              <a:rPr lang="en-US" b="1" dirty="0"/>
              <a:t>5 whys </a:t>
            </a:r>
            <a:r>
              <a:rPr lang="en-US" dirty="0"/>
              <a:t>technique where you repeated ask the question “Why” (five is a good rule of thumb) to peel away the layers of symptoms that can lead to the root </a:t>
            </a:r>
            <a:r>
              <a:rPr lang="en-US" dirty="0" smtClean="0"/>
              <a:t>cause</a:t>
            </a:r>
            <a:endParaRPr lang="en-US" dirty="0"/>
          </a:p>
        </p:txBody>
      </p:sp>
    </p:spTree>
    <p:extLst>
      <p:ext uri="{BB962C8B-B14F-4D97-AF65-F5344CB8AC3E}">
        <p14:creationId xmlns:p14="http://schemas.microsoft.com/office/powerpoint/2010/main" val="8988497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Figure 8-2. Sample Cause-and-Effect Diagram</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rcRect l="-3048" r="-3048"/>
          <a:stretch>
            <a:fillRect/>
          </a:stretch>
        </p:blipFill>
        <p:spPr>
          <a:prstGeom prst="rect">
            <a:avLst/>
          </a:prstGeom>
        </p:spPr>
      </p:pic>
    </p:spTree>
    <p:extLst>
      <p:ext uri="{BB962C8B-B14F-4D97-AF65-F5344CB8AC3E}">
        <p14:creationId xmlns:p14="http://schemas.microsoft.com/office/powerpoint/2010/main" val="11909498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Quality Control Charts</a:t>
            </a:r>
            <a:endParaRPr lang="en-US" dirty="0"/>
          </a:p>
        </p:txBody>
      </p:sp>
      <p:sp>
        <p:nvSpPr>
          <p:cNvPr id="3" name="Content Placeholder 2"/>
          <p:cNvSpPr>
            <a:spLocks noGrp="1"/>
          </p:cNvSpPr>
          <p:nvPr>
            <p:ph idx="1"/>
          </p:nvPr>
        </p:nvSpPr>
        <p:spPr/>
        <p:txBody>
          <a:bodyPr/>
          <a:lstStyle/>
          <a:p>
            <a:r>
              <a:rPr lang="en-US" sz="2400" dirty="0"/>
              <a:t>A</a:t>
            </a:r>
            <a:r>
              <a:rPr lang="en-US" sz="2400" b="1" dirty="0"/>
              <a:t> control chart</a:t>
            </a:r>
            <a:r>
              <a:rPr lang="en-US" sz="2400" dirty="0"/>
              <a:t> is a graphic display of data that illustrates the results of a process over time</a:t>
            </a:r>
          </a:p>
          <a:p>
            <a:r>
              <a:rPr lang="en-US" sz="2400" dirty="0"/>
              <a:t>The main use of control charts is to prevent defects, rather than to detect or reject them</a:t>
            </a:r>
          </a:p>
          <a:p>
            <a:r>
              <a:rPr lang="en-US" sz="2400" dirty="0"/>
              <a:t>Quality control charts allow you to determine whether a process is in control or out of control</a:t>
            </a:r>
          </a:p>
          <a:p>
            <a:pPr lvl="1"/>
            <a:r>
              <a:rPr lang="en-US" sz="2200" dirty="0"/>
              <a:t>When a process is in control, any variations in the results of the process are created by random events; processes that are in control do not need to be adjusted</a:t>
            </a:r>
          </a:p>
          <a:p>
            <a:pPr lvl="1"/>
            <a:r>
              <a:rPr lang="en-US" sz="2200" dirty="0"/>
              <a:t>When a process is out of control, variations in the results of the process are caused by non-random events; you need to identify the causes of those non-random events and adjust the process to correct or eliminate </a:t>
            </a:r>
            <a:r>
              <a:rPr lang="en-US" sz="2200" dirty="0" smtClean="0"/>
              <a:t>them</a:t>
            </a:r>
            <a:endParaRPr lang="en-US" sz="2200" dirty="0"/>
          </a:p>
        </p:txBody>
      </p:sp>
    </p:spTree>
    <p:extLst>
      <p:ext uri="{BB962C8B-B14F-4D97-AF65-F5344CB8AC3E}">
        <p14:creationId xmlns:p14="http://schemas.microsoft.com/office/powerpoint/2010/main" val="8068385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Seven Run Rule</a:t>
            </a:r>
            <a:endParaRPr lang="en-US" dirty="0"/>
          </a:p>
        </p:txBody>
      </p:sp>
      <p:sp>
        <p:nvSpPr>
          <p:cNvPr id="3" name="Content Placeholder 2"/>
          <p:cNvSpPr>
            <a:spLocks noGrp="1"/>
          </p:cNvSpPr>
          <p:nvPr>
            <p:ph idx="1"/>
          </p:nvPr>
        </p:nvSpPr>
        <p:spPr/>
        <p:txBody>
          <a:bodyPr/>
          <a:lstStyle/>
          <a:p>
            <a:pPr>
              <a:spcBef>
                <a:spcPct val="100000"/>
              </a:spcBef>
            </a:pPr>
            <a:r>
              <a:rPr lang="en-US" dirty="0"/>
              <a:t>You can use quality control charts and the seven run rule to look for patterns in data</a:t>
            </a:r>
          </a:p>
          <a:p>
            <a:pPr>
              <a:spcBef>
                <a:spcPct val="100000"/>
              </a:spcBef>
            </a:pPr>
            <a:r>
              <a:rPr lang="en-US" dirty="0"/>
              <a:t>The </a:t>
            </a:r>
            <a:r>
              <a:rPr lang="en-US" b="1" dirty="0"/>
              <a:t>seven run rule</a:t>
            </a:r>
            <a:r>
              <a:rPr lang="en-US" dirty="0"/>
              <a:t> states that if seven data points in a row are all below the mean, above the mean, or are all increasing or decreasing, then the process needs to be examined for non-random </a:t>
            </a:r>
            <a:r>
              <a:rPr lang="en-US" dirty="0" smtClean="0"/>
              <a:t>problems</a:t>
            </a:r>
            <a:endParaRPr lang="en-US" dirty="0"/>
          </a:p>
        </p:txBody>
      </p:sp>
    </p:spTree>
    <p:extLst>
      <p:ext uri="{BB962C8B-B14F-4D97-AF65-F5344CB8AC3E}">
        <p14:creationId xmlns:p14="http://schemas.microsoft.com/office/powerpoint/2010/main" val="11884193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Figure 8-3. Sample Quality </a:t>
            </a:r>
            <a:br>
              <a:rPr lang="en-US" dirty="0"/>
            </a:br>
            <a:r>
              <a:rPr lang="en-US" dirty="0"/>
              <a:t>Control Chart</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rcRect l="-3176" r="-3176"/>
          <a:stretch>
            <a:fillRect/>
          </a:stretch>
        </p:blipFill>
        <p:spPr>
          <a:prstGeom prst="rect">
            <a:avLst/>
          </a:prstGeom>
        </p:spPr>
      </p:pic>
    </p:spTree>
    <p:extLst>
      <p:ext uri="{BB962C8B-B14F-4D97-AF65-F5344CB8AC3E}">
        <p14:creationId xmlns:p14="http://schemas.microsoft.com/office/powerpoint/2010/main" val="12381225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Checksheet</a:t>
            </a:r>
            <a:endParaRPr lang="en-US" dirty="0"/>
          </a:p>
        </p:txBody>
      </p:sp>
      <p:sp>
        <p:nvSpPr>
          <p:cNvPr id="3" name="Content Placeholder 2"/>
          <p:cNvSpPr>
            <a:spLocks noGrp="1"/>
          </p:cNvSpPr>
          <p:nvPr>
            <p:ph idx="1"/>
          </p:nvPr>
        </p:nvSpPr>
        <p:spPr/>
        <p:txBody>
          <a:bodyPr>
            <a:normAutofit fontScale="92500"/>
          </a:bodyPr>
          <a:lstStyle/>
          <a:p>
            <a:r>
              <a:rPr lang="en-US" dirty="0"/>
              <a:t>A </a:t>
            </a:r>
            <a:r>
              <a:rPr lang="en-US" dirty="0" err="1"/>
              <a:t>checksheet</a:t>
            </a:r>
            <a:r>
              <a:rPr lang="en-US" dirty="0"/>
              <a:t> is used to collect and analyze data</a:t>
            </a:r>
          </a:p>
          <a:p>
            <a:r>
              <a:rPr lang="en-US" dirty="0"/>
              <a:t>It is sometimes called a tally sheet or checklist, depending on its format</a:t>
            </a:r>
          </a:p>
          <a:p>
            <a:r>
              <a:rPr lang="en-US" dirty="0"/>
              <a:t>In the example in Figure 8-4, most complaints arrive via text message, and there are more complaints on Monday and Tuesday than on other days of the week</a:t>
            </a:r>
          </a:p>
          <a:p>
            <a:r>
              <a:rPr lang="en-US" dirty="0"/>
              <a:t>This information might be useful in improving the process for handling </a:t>
            </a:r>
            <a:r>
              <a:rPr lang="en-US" dirty="0" smtClean="0"/>
              <a:t>complaints</a:t>
            </a:r>
            <a:endParaRPr lang="en-US" dirty="0"/>
          </a:p>
        </p:txBody>
      </p:sp>
    </p:spTree>
    <p:extLst>
      <p:ext uri="{BB962C8B-B14F-4D97-AF65-F5344CB8AC3E}">
        <p14:creationId xmlns:p14="http://schemas.microsoft.com/office/powerpoint/2010/main" val="42938098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Figure 8-4. Sample </a:t>
            </a:r>
            <a:r>
              <a:rPr lang="en-US" dirty="0" err="1"/>
              <a:t>Checksheet</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rcRect t="-40574" b="-40574"/>
          <a:stretch>
            <a:fillRect/>
          </a:stretch>
        </p:blipFill>
        <p:spPr>
          <a:prstGeom prst="rect">
            <a:avLst/>
          </a:prstGeom>
        </p:spPr>
      </p:pic>
    </p:spTree>
    <p:extLst>
      <p:ext uri="{BB962C8B-B14F-4D97-AF65-F5344CB8AC3E}">
        <p14:creationId xmlns:p14="http://schemas.microsoft.com/office/powerpoint/2010/main" val="39443938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Scatter </a:t>
            </a:r>
            <a:r>
              <a:rPr lang="en-US" dirty="0" smtClean="0"/>
              <a:t>Diagram</a:t>
            </a:r>
            <a:endParaRPr lang="en-US" dirty="0"/>
          </a:p>
        </p:txBody>
      </p:sp>
      <p:sp>
        <p:nvSpPr>
          <p:cNvPr id="3" name="Content Placeholder 2"/>
          <p:cNvSpPr>
            <a:spLocks noGrp="1"/>
          </p:cNvSpPr>
          <p:nvPr>
            <p:ph idx="1"/>
          </p:nvPr>
        </p:nvSpPr>
        <p:spPr/>
        <p:txBody>
          <a:bodyPr/>
          <a:lstStyle/>
          <a:p>
            <a:r>
              <a:rPr lang="en-US" dirty="0"/>
              <a:t>A </a:t>
            </a:r>
            <a:r>
              <a:rPr lang="en-US" b="1" dirty="0"/>
              <a:t>scatter diagram </a:t>
            </a:r>
            <a:r>
              <a:rPr lang="en-US" dirty="0"/>
              <a:t>helps to show if there is a relationship between two variables</a:t>
            </a:r>
          </a:p>
          <a:p>
            <a:r>
              <a:rPr lang="en-US" dirty="0"/>
              <a:t>The closer data points are to a diagonal line, the more closely the two variables are </a:t>
            </a:r>
            <a:r>
              <a:rPr lang="en-US" dirty="0" smtClean="0"/>
              <a:t>related</a:t>
            </a:r>
            <a:endParaRPr lang="en-US" dirty="0"/>
          </a:p>
        </p:txBody>
      </p:sp>
    </p:spTree>
    <p:extLst>
      <p:ext uri="{BB962C8B-B14F-4D97-AF65-F5344CB8AC3E}">
        <p14:creationId xmlns:p14="http://schemas.microsoft.com/office/powerpoint/2010/main" val="38597479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Learning Objectives</a:t>
            </a:r>
            <a:endParaRPr lang="en-US" dirty="0"/>
          </a:p>
        </p:txBody>
      </p:sp>
      <p:sp>
        <p:nvSpPr>
          <p:cNvPr id="3" name="Content Placeholder 2"/>
          <p:cNvSpPr>
            <a:spLocks noGrp="1"/>
          </p:cNvSpPr>
          <p:nvPr>
            <p:ph idx="1"/>
          </p:nvPr>
        </p:nvSpPr>
        <p:spPr/>
        <p:txBody>
          <a:bodyPr>
            <a:normAutofit fontScale="85000" lnSpcReduction="20000"/>
          </a:bodyPr>
          <a:lstStyle/>
          <a:p>
            <a:pPr>
              <a:lnSpc>
                <a:spcPct val="120000"/>
              </a:lnSpc>
            </a:pPr>
            <a:r>
              <a:rPr lang="en-US" dirty="0"/>
              <a:t>Understand the importance of project quality management for information technology (IT) products and services</a:t>
            </a:r>
          </a:p>
          <a:p>
            <a:pPr>
              <a:lnSpc>
                <a:spcPct val="120000"/>
              </a:lnSpc>
            </a:pPr>
            <a:r>
              <a:rPr lang="en-US" dirty="0"/>
              <a:t>Define project quality management and understand how quality relates to various aspects of IT projects</a:t>
            </a:r>
          </a:p>
          <a:p>
            <a:pPr>
              <a:lnSpc>
                <a:spcPct val="120000"/>
              </a:lnSpc>
            </a:pPr>
            <a:r>
              <a:rPr lang="en-US" dirty="0"/>
              <a:t>Describe quality management planning and how quality and scope management are related</a:t>
            </a:r>
          </a:p>
          <a:p>
            <a:pPr>
              <a:lnSpc>
                <a:spcPct val="120000"/>
              </a:lnSpc>
            </a:pPr>
            <a:r>
              <a:rPr lang="en-US" dirty="0"/>
              <a:t>Discuss the importance of quality assurance</a:t>
            </a:r>
          </a:p>
          <a:p>
            <a:pPr>
              <a:lnSpc>
                <a:spcPct val="120000"/>
              </a:lnSpc>
            </a:pPr>
            <a:r>
              <a:rPr lang="en-US" dirty="0"/>
              <a:t>Explain the main outputs of the quality control process</a:t>
            </a:r>
          </a:p>
        </p:txBody>
      </p:sp>
    </p:spTree>
    <p:extLst>
      <p:ext uri="{BB962C8B-B14F-4D97-AF65-F5344CB8AC3E}">
        <p14:creationId xmlns:p14="http://schemas.microsoft.com/office/powerpoint/2010/main" val="34013140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Figure 8-5. Sample Scatter Diagram</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rcRect t="-4191" b="-4191"/>
          <a:stretch>
            <a:fillRect/>
          </a:stretch>
        </p:blipFill>
        <p:spPr>
          <a:prstGeom prst="rect">
            <a:avLst/>
          </a:prstGeom>
        </p:spPr>
      </p:pic>
    </p:spTree>
    <p:extLst>
      <p:ext uri="{BB962C8B-B14F-4D97-AF65-F5344CB8AC3E}">
        <p14:creationId xmlns:p14="http://schemas.microsoft.com/office/powerpoint/2010/main" val="14373495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Histograms</a:t>
            </a:r>
          </a:p>
        </p:txBody>
      </p:sp>
      <p:sp>
        <p:nvSpPr>
          <p:cNvPr id="3" name="Content Placeholder 2"/>
          <p:cNvSpPr>
            <a:spLocks noGrp="1"/>
          </p:cNvSpPr>
          <p:nvPr>
            <p:ph idx="1"/>
          </p:nvPr>
        </p:nvSpPr>
        <p:spPr/>
        <p:txBody>
          <a:bodyPr/>
          <a:lstStyle/>
          <a:p>
            <a:r>
              <a:rPr lang="en-US" dirty="0"/>
              <a:t>A </a:t>
            </a:r>
            <a:r>
              <a:rPr lang="en-US" b="1" dirty="0"/>
              <a:t>histogram</a:t>
            </a:r>
            <a:r>
              <a:rPr lang="en-US" dirty="0"/>
              <a:t> is a bar graph of a distribution of variables</a:t>
            </a:r>
          </a:p>
          <a:p>
            <a:r>
              <a:rPr lang="en-US" dirty="0"/>
              <a:t>Each bar represents an attribute or characteristic of a problem or situation, and the height of the bar represents its </a:t>
            </a:r>
            <a:r>
              <a:rPr lang="en-US" dirty="0" smtClean="0"/>
              <a:t>frequency</a:t>
            </a:r>
            <a:endParaRPr lang="en-US" dirty="0"/>
          </a:p>
        </p:txBody>
      </p:sp>
    </p:spTree>
    <p:extLst>
      <p:ext uri="{BB962C8B-B14F-4D97-AF65-F5344CB8AC3E}">
        <p14:creationId xmlns:p14="http://schemas.microsoft.com/office/powerpoint/2010/main" val="14295461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Figure 8-6. Sample Histogram</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rcRect t="-11279" b="-11279"/>
          <a:stretch>
            <a:fillRect/>
          </a:stretch>
        </p:blipFill>
        <p:spPr>
          <a:prstGeom prst="rect">
            <a:avLst/>
          </a:prstGeom>
        </p:spPr>
      </p:pic>
    </p:spTree>
    <p:extLst>
      <p:ext uri="{BB962C8B-B14F-4D97-AF65-F5344CB8AC3E}">
        <p14:creationId xmlns:p14="http://schemas.microsoft.com/office/powerpoint/2010/main" val="35028961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Pareto Charts</a:t>
            </a:r>
          </a:p>
        </p:txBody>
      </p:sp>
      <p:sp>
        <p:nvSpPr>
          <p:cNvPr id="3" name="Content Placeholder 2"/>
          <p:cNvSpPr>
            <a:spLocks noGrp="1"/>
          </p:cNvSpPr>
          <p:nvPr>
            <p:ph idx="1"/>
          </p:nvPr>
        </p:nvSpPr>
        <p:spPr/>
        <p:txBody>
          <a:bodyPr/>
          <a:lstStyle/>
          <a:p>
            <a:pPr>
              <a:spcBef>
                <a:spcPct val="100000"/>
              </a:spcBef>
            </a:pPr>
            <a:r>
              <a:rPr lang="en-US" dirty="0"/>
              <a:t>A</a:t>
            </a:r>
            <a:r>
              <a:rPr lang="en-US" b="1" dirty="0"/>
              <a:t> Pareto chart </a:t>
            </a:r>
            <a:r>
              <a:rPr lang="en-US" dirty="0"/>
              <a:t>is a histogram that can help you identify and prioritize problem areas</a:t>
            </a:r>
          </a:p>
          <a:p>
            <a:pPr>
              <a:spcBef>
                <a:spcPct val="100000"/>
              </a:spcBef>
            </a:pPr>
            <a:r>
              <a:rPr lang="en-US" b="1" dirty="0"/>
              <a:t>Pareto analysis </a:t>
            </a:r>
            <a:r>
              <a:rPr lang="en-US" dirty="0"/>
              <a:t>is</a:t>
            </a:r>
            <a:r>
              <a:rPr lang="en-US" b="1" dirty="0"/>
              <a:t> </a:t>
            </a:r>
            <a:r>
              <a:rPr lang="en-US" dirty="0"/>
              <a:t>also called the 80-20 rule, meaning that 80 percent of problems are often due to 20 percent of the </a:t>
            </a:r>
            <a:r>
              <a:rPr lang="en-US" dirty="0" smtClean="0"/>
              <a:t>causes</a:t>
            </a:r>
            <a:endParaRPr lang="en-US" dirty="0"/>
          </a:p>
        </p:txBody>
      </p:sp>
    </p:spTree>
    <p:extLst>
      <p:ext uri="{BB962C8B-B14F-4D97-AF65-F5344CB8AC3E}">
        <p14:creationId xmlns:p14="http://schemas.microsoft.com/office/powerpoint/2010/main" val="39476857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Figure 8-7. Sample Pareto Chart</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rcRect l="-1238" r="-1238"/>
          <a:stretch>
            <a:fillRect/>
          </a:stretch>
        </p:blipFill>
        <p:spPr>
          <a:prstGeom prst="rect">
            <a:avLst/>
          </a:prstGeom>
        </p:spPr>
      </p:pic>
    </p:spTree>
    <p:extLst>
      <p:ext uri="{BB962C8B-B14F-4D97-AF65-F5344CB8AC3E}">
        <p14:creationId xmlns:p14="http://schemas.microsoft.com/office/powerpoint/2010/main" val="22708654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Flowcharts</a:t>
            </a:r>
            <a:endParaRPr lang="en-US" dirty="0"/>
          </a:p>
        </p:txBody>
      </p:sp>
      <p:sp>
        <p:nvSpPr>
          <p:cNvPr id="3" name="Content Placeholder 2"/>
          <p:cNvSpPr>
            <a:spLocks noGrp="1"/>
          </p:cNvSpPr>
          <p:nvPr>
            <p:ph idx="1"/>
          </p:nvPr>
        </p:nvSpPr>
        <p:spPr/>
        <p:txBody>
          <a:bodyPr/>
          <a:lstStyle/>
          <a:p>
            <a:r>
              <a:rPr lang="en-US" dirty="0"/>
              <a:t>Flowcharts are graphic displays of the logic and flow of processes that help you analyze how problems occur and how processes can be improved</a:t>
            </a:r>
          </a:p>
          <a:p>
            <a:r>
              <a:rPr lang="en-US" dirty="0"/>
              <a:t>They show activities, decision points, and the order of how information is </a:t>
            </a:r>
            <a:r>
              <a:rPr lang="en-US" dirty="0" smtClean="0"/>
              <a:t>processed</a:t>
            </a:r>
            <a:endParaRPr lang="en-US" dirty="0"/>
          </a:p>
        </p:txBody>
      </p:sp>
    </p:spTree>
    <p:extLst>
      <p:ext uri="{BB962C8B-B14F-4D97-AF65-F5344CB8AC3E}">
        <p14:creationId xmlns:p14="http://schemas.microsoft.com/office/powerpoint/2010/main" val="39506028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Figure 8-8. Sample Flowchart</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rcRect l="-5248" r="-5248"/>
          <a:stretch>
            <a:fillRect/>
          </a:stretch>
        </p:blipFill>
        <p:spPr>
          <a:prstGeom prst="rect">
            <a:avLst/>
          </a:prstGeom>
        </p:spPr>
      </p:pic>
    </p:spTree>
    <p:extLst>
      <p:ext uri="{BB962C8B-B14F-4D97-AF65-F5344CB8AC3E}">
        <p14:creationId xmlns:p14="http://schemas.microsoft.com/office/powerpoint/2010/main" val="12722817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Run Charts</a:t>
            </a:r>
          </a:p>
        </p:txBody>
      </p:sp>
      <p:sp>
        <p:nvSpPr>
          <p:cNvPr id="3" name="Content Placeholder 2"/>
          <p:cNvSpPr>
            <a:spLocks noGrp="1"/>
          </p:cNvSpPr>
          <p:nvPr>
            <p:ph idx="1"/>
          </p:nvPr>
        </p:nvSpPr>
        <p:spPr/>
        <p:txBody>
          <a:bodyPr/>
          <a:lstStyle/>
          <a:p>
            <a:r>
              <a:rPr lang="en-US" dirty="0"/>
              <a:t>In addition to flowcharts, run charts are also used for stratification, a technique that shows data from a variety of sources to see if a pattern emerges</a:t>
            </a:r>
          </a:p>
          <a:p>
            <a:r>
              <a:rPr lang="en-US" dirty="0"/>
              <a:t> A </a:t>
            </a:r>
            <a:r>
              <a:rPr lang="en-US" b="1" dirty="0"/>
              <a:t>run chart </a:t>
            </a:r>
            <a:r>
              <a:rPr lang="en-US" dirty="0"/>
              <a:t>displays the history and pattern of variation of a process over time. </a:t>
            </a:r>
          </a:p>
          <a:p>
            <a:r>
              <a:rPr lang="en-US" dirty="0"/>
              <a:t>You can use run charts to perform trend analysis and forecast future outcomes based on historical </a:t>
            </a:r>
            <a:r>
              <a:rPr lang="en-US" dirty="0" smtClean="0"/>
              <a:t>results</a:t>
            </a:r>
            <a:endParaRPr lang="en-US" dirty="0"/>
          </a:p>
        </p:txBody>
      </p:sp>
    </p:spTree>
    <p:extLst>
      <p:ext uri="{BB962C8B-B14F-4D97-AF65-F5344CB8AC3E}">
        <p14:creationId xmlns:p14="http://schemas.microsoft.com/office/powerpoint/2010/main" val="4540434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Figure 8-9. Sample Run Chart</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rcRect t="-5844" b="-5844"/>
          <a:stretch>
            <a:fillRect/>
          </a:stretch>
        </p:blipFill>
        <p:spPr>
          <a:prstGeom prst="rect">
            <a:avLst/>
          </a:prstGeom>
        </p:spPr>
      </p:pic>
    </p:spTree>
    <p:extLst>
      <p:ext uri="{BB962C8B-B14F-4D97-AF65-F5344CB8AC3E}">
        <p14:creationId xmlns:p14="http://schemas.microsoft.com/office/powerpoint/2010/main" val="131515586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Six Sigma</a:t>
            </a:r>
          </a:p>
        </p:txBody>
      </p:sp>
      <p:sp>
        <p:nvSpPr>
          <p:cNvPr id="3" name="Content Placeholder 2"/>
          <p:cNvSpPr>
            <a:spLocks noGrp="1"/>
          </p:cNvSpPr>
          <p:nvPr>
            <p:ph idx="1"/>
          </p:nvPr>
        </p:nvSpPr>
        <p:spPr/>
        <p:txBody>
          <a:bodyPr/>
          <a:lstStyle/>
          <a:p>
            <a:r>
              <a:rPr lang="en-US" b="1" dirty="0"/>
              <a:t>Six Sigma</a:t>
            </a:r>
            <a:r>
              <a:rPr lang="en-US" dirty="0"/>
              <a:t> is “a comprehensive and flexible system for achieving, sustaining, and maximizing business success.  Six Sigma is uniquely driven by close understanding of customer needs, disciplined use of facts, data, and statistical analysis, and diligent attention to managing, improving, and reinventing business processes”*</a:t>
            </a:r>
          </a:p>
        </p:txBody>
      </p:sp>
    </p:spTree>
    <p:extLst>
      <p:ext uri="{BB962C8B-B14F-4D97-AF65-F5344CB8AC3E}">
        <p14:creationId xmlns:p14="http://schemas.microsoft.com/office/powerpoint/2010/main" val="34638344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Learning </a:t>
            </a:r>
            <a:r>
              <a:rPr lang="en-US" dirty="0" smtClean="0">
                <a:latin typeface="+mn-lt"/>
              </a:rPr>
              <a:t>Objectives</a:t>
            </a:r>
            <a:endParaRPr lang="en-US" dirty="0">
              <a:latin typeface="+mn-lt"/>
            </a:endParaRPr>
          </a:p>
        </p:txBody>
      </p:sp>
      <p:sp>
        <p:nvSpPr>
          <p:cNvPr id="3" name="Content Placeholder 2"/>
          <p:cNvSpPr>
            <a:spLocks noGrp="1"/>
          </p:cNvSpPr>
          <p:nvPr>
            <p:ph idx="1"/>
          </p:nvPr>
        </p:nvSpPr>
        <p:spPr/>
        <p:txBody>
          <a:bodyPr>
            <a:normAutofit fontScale="85000" lnSpcReduction="10000"/>
          </a:bodyPr>
          <a:lstStyle/>
          <a:p>
            <a:pPr>
              <a:lnSpc>
                <a:spcPct val="110000"/>
              </a:lnSpc>
            </a:pPr>
            <a:r>
              <a:rPr lang="en-US" dirty="0"/>
              <a:t>Understand the tools and techniques for quality control, such as the Seven Basic Tools of Quality, statistical sampling, Six Sigma, and testing</a:t>
            </a:r>
          </a:p>
          <a:p>
            <a:pPr>
              <a:lnSpc>
                <a:spcPct val="110000"/>
              </a:lnSpc>
            </a:pPr>
            <a:r>
              <a:rPr lang="en-US" dirty="0"/>
              <a:t>Summarize the contributions of noteworthy quality experts to modern quality management</a:t>
            </a:r>
          </a:p>
          <a:p>
            <a:pPr>
              <a:lnSpc>
                <a:spcPct val="110000"/>
              </a:lnSpc>
            </a:pPr>
            <a:r>
              <a:rPr lang="en-US" dirty="0"/>
              <a:t>Describe how leadership, the cost of quality, organizational influences, expectations, cultural differences, and maturity models relate to improving quality in IT projects</a:t>
            </a:r>
          </a:p>
          <a:p>
            <a:pPr>
              <a:lnSpc>
                <a:spcPct val="110000"/>
              </a:lnSpc>
            </a:pPr>
            <a:r>
              <a:rPr lang="en-US" dirty="0"/>
              <a:t>Discuss how software can assist in project quality management</a:t>
            </a:r>
          </a:p>
        </p:txBody>
      </p:sp>
    </p:spTree>
    <p:extLst>
      <p:ext uri="{BB962C8B-B14F-4D97-AF65-F5344CB8AC3E}">
        <p14:creationId xmlns:p14="http://schemas.microsoft.com/office/powerpoint/2010/main" val="289780342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Information on Six Sigma</a:t>
            </a:r>
          </a:p>
        </p:txBody>
      </p:sp>
      <p:sp>
        <p:nvSpPr>
          <p:cNvPr id="3" name="Content Placeholder 2"/>
          <p:cNvSpPr>
            <a:spLocks noGrp="1"/>
          </p:cNvSpPr>
          <p:nvPr>
            <p:ph idx="1"/>
          </p:nvPr>
        </p:nvSpPr>
        <p:spPr/>
        <p:txBody>
          <a:bodyPr/>
          <a:lstStyle/>
          <a:p>
            <a:pPr>
              <a:spcBef>
                <a:spcPct val="100000"/>
              </a:spcBef>
            </a:pPr>
            <a:r>
              <a:rPr lang="en-US" dirty="0"/>
              <a:t>The target for perfection is the achievement of no more than </a:t>
            </a:r>
            <a:r>
              <a:rPr lang="en-US" b="1" dirty="0"/>
              <a:t>3.4 defects per million opportunities</a:t>
            </a:r>
          </a:p>
          <a:p>
            <a:pPr>
              <a:spcBef>
                <a:spcPct val="100000"/>
              </a:spcBef>
            </a:pPr>
            <a:r>
              <a:rPr lang="en-US" dirty="0"/>
              <a:t>The principles can apply to a wide variety of processes</a:t>
            </a:r>
          </a:p>
          <a:p>
            <a:pPr>
              <a:spcBef>
                <a:spcPct val="100000"/>
              </a:spcBef>
            </a:pPr>
            <a:r>
              <a:rPr lang="en-US" dirty="0"/>
              <a:t>Six Sigma projects normally follow a five-phase improvement process called </a:t>
            </a:r>
            <a:r>
              <a:rPr lang="en-US" dirty="0" smtClean="0"/>
              <a:t>DMAIC</a:t>
            </a:r>
            <a:endParaRPr lang="en-US" dirty="0"/>
          </a:p>
        </p:txBody>
      </p:sp>
    </p:spTree>
    <p:extLst>
      <p:ext uri="{BB962C8B-B14F-4D97-AF65-F5344CB8AC3E}">
        <p14:creationId xmlns:p14="http://schemas.microsoft.com/office/powerpoint/2010/main" val="425001541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DMAIC</a:t>
            </a:r>
          </a:p>
        </p:txBody>
      </p:sp>
      <p:sp>
        <p:nvSpPr>
          <p:cNvPr id="3" name="Content Placeholder 2"/>
          <p:cNvSpPr>
            <a:spLocks noGrp="1"/>
          </p:cNvSpPr>
          <p:nvPr>
            <p:ph idx="1"/>
          </p:nvPr>
        </p:nvSpPr>
        <p:spPr/>
        <p:txBody>
          <a:bodyPr>
            <a:normAutofit fontScale="77500" lnSpcReduction="20000"/>
          </a:bodyPr>
          <a:lstStyle/>
          <a:p>
            <a:pPr>
              <a:lnSpc>
                <a:spcPct val="120000"/>
              </a:lnSpc>
            </a:pPr>
            <a:r>
              <a:rPr lang="en-US" sz="2600" b="1" dirty="0"/>
              <a:t>DMAIC </a:t>
            </a:r>
            <a:r>
              <a:rPr lang="en-US" sz="2600" dirty="0"/>
              <a:t>is a systematic, closed-loop process for continued improvement that is scientific and fact based</a:t>
            </a:r>
          </a:p>
          <a:p>
            <a:pPr>
              <a:lnSpc>
                <a:spcPct val="120000"/>
              </a:lnSpc>
            </a:pPr>
            <a:r>
              <a:rPr lang="en-US" sz="2600" dirty="0"/>
              <a:t>DMAIC stands for:</a:t>
            </a:r>
          </a:p>
          <a:p>
            <a:pPr lvl="1">
              <a:lnSpc>
                <a:spcPct val="120000"/>
              </a:lnSpc>
            </a:pPr>
            <a:r>
              <a:rPr lang="en-US" b="1" dirty="0"/>
              <a:t>D</a:t>
            </a:r>
            <a:r>
              <a:rPr lang="en-US" dirty="0"/>
              <a:t>efine: Define the problem/opportunity, process, and customer requirements</a:t>
            </a:r>
          </a:p>
          <a:p>
            <a:pPr lvl="1">
              <a:lnSpc>
                <a:spcPct val="120000"/>
              </a:lnSpc>
            </a:pPr>
            <a:r>
              <a:rPr lang="en-US" b="1" dirty="0"/>
              <a:t>M</a:t>
            </a:r>
            <a:r>
              <a:rPr lang="en-US" dirty="0"/>
              <a:t>easure: Define measures, then collect, compile, and display data</a:t>
            </a:r>
          </a:p>
          <a:p>
            <a:pPr lvl="1">
              <a:lnSpc>
                <a:spcPct val="120000"/>
              </a:lnSpc>
            </a:pPr>
            <a:r>
              <a:rPr lang="en-US" b="1" dirty="0"/>
              <a:t>A</a:t>
            </a:r>
            <a:r>
              <a:rPr lang="en-US" dirty="0"/>
              <a:t>nalyze: Scrutinize process details to find improvement opportunities</a:t>
            </a:r>
          </a:p>
          <a:p>
            <a:pPr lvl="1">
              <a:lnSpc>
                <a:spcPct val="120000"/>
              </a:lnSpc>
            </a:pPr>
            <a:r>
              <a:rPr lang="en-US" b="1" dirty="0"/>
              <a:t>I</a:t>
            </a:r>
            <a:r>
              <a:rPr lang="en-US" dirty="0"/>
              <a:t>mprove: Generate solutions and ideas for improving the problem</a:t>
            </a:r>
          </a:p>
          <a:p>
            <a:pPr lvl="1">
              <a:lnSpc>
                <a:spcPct val="120000"/>
              </a:lnSpc>
            </a:pPr>
            <a:r>
              <a:rPr lang="en-US" b="1" dirty="0"/>
              <a:t>C</a:t>
            </a:r>
            <a:r>
              <a:rPr lang="en-US" dirty="0"/>
              <a:t>ontrol: Track and verify the stability of the improvements and the predictability of the </a:t>
            </a:r>
            <a:r>
              <a:rPr lang="en-US" dirty="0" smtClean="0"/>
              <a:t>solution</a:t>
            </a:r>
            <a:endParaRPr lang="en-US" dirty="0"/>
          </a:p>
        </p:txBody>
      </p:sp>
    </p:spTree>
    <p:extLst>
      <p:ext uri="{BB962C8B-B14F-4D97-AF65-F5344CB8AC3E}">
        <p14:creationId xmlns:p14="http://schemas.microsoft.com/office/powerpoint/2010/main" val="241740020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is Six Sigma Quality</a:t>
            </a:r>
            <a:br>
              <a:rPr lang="en-US" dirty="0"/>
            </a:br>
            <a:r>
              <a:rPr lang="en-US" dirty="0"/>
              <a:t> Control Unique?</a:t>
            </a:r>
          </a:p>
        </p:txBody>
      </p:sp>
      <p:sp>
        <p:nvSpPr>
          <p:cNvPr id="3" name="Content Placeholder 2"/>
          <p:cNvSpPr>
            <a:spLocks noGrp="1"/>
          </p:cNvSpPr>
          <p:nvPr>
            <p:ph idx="1"/>
          </p:nvPr>
        </p:nvSpPr>
        <p:spPr/>
        <p:txBody>
          <a:bodyPr>
            <a:normAutofit fontScale="92500"/>
          </a:bodyPr>
          <a:lstStyle/>
          <a:p>
            <a:r>
              <a:rPr lang="en-US" dirty="0"/>
              <a:t>It requires an organization-wide commitment.</a:t>
            </a:r>
          </a:p>
          <a:p>
            <a:r>
              <a:rPr lang="en-US" dirty="0"/>
              <a:t>Training follows the “Belt” system</a:t>
            </a:r>
          </a:p>
          <a:p>
            <a:r>
              <a:rPr lang="en-US" dirty="0"/>
              <a:t>Six Sigma organizations have the ability and willingness to adopt contrary objectives, such as reducing errors and getting things done faster</a:t>
            </a:r>
          </a:p>
          <a:p>
            <a:r>
              <a:rPr lang="en-US" dirty="0"/>
              <a:t>It is an operating philosophy that is customer focused and strives to drive out waste, raise levels of quality, and improve financial performance at </a:t>
            </a:r>
            <a:r>
              <a:rPr lang="en-US" i="1" dirty="0"/>
              <a:t>breakthrough</a:t>
            </a:r>
            <a:r>
              <a:rPr lang="en-US" dirty="0"/>
              <a:t> </a:t>
            </a:r>
            <a:r>
              <a:rPr lang="en-US" dirty="0" smtClean="0"/>
              <a:t>levels</a:t>
            </a:r>
            <a:endParaRPr lang="en-US" dirty="0"/>
          </a:p>
        </p:txBody>
      </p:sp>
    </p:spTree>
    <p:extLst>
      <p:ext uri="{BB962C8B-B14F-4D97-AF65-F5344CB8AC3E}">
        <p14:creationId xmlns:p14="http://schemas.microsoft.com/office/powerpoint/2010/main" val="114685899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Six 9s of Quality</a:t>
            </a:r>
          </a:p>
        </p:txBody>
      </p:sp>
      <p:sp>
        <p:nvSpPr>
          <p:cNvPr id="3" name="Content Placeholder 2"/>
          <p:cNvSpPr>
            <a:spLocks noGrp="1"/>
          </p:cNvSpPr>
          <p:nvPr>
            <p:ph idx="1"/>
          </p:nvPr>
        </p:nvSpPr>
        <p:spPr/>
        <p:txBody>
          <a:bodyPr>
            <a:normAutofit fontScale="85000" lnSpcReduction="10000"/>
          </a:bodyPr>
          <a:lstStyle/>
          <a:p>
            <a:pPr>
              <a:lnSpc>
                <a:spcPct val="120000"/>
              </a:lnSpc>
              <a:spcBef>
                <a:spcPct val="100000"/>
              </a:spcBef>
            </a:pPr>
            <a:r>
              <a:rPr lang="en-US" b="1" dirty="0"/>
              <a:t>Six 9s of quality </a:t>
            </a:r>
            <a:r>
              <a:rPr lang="en-US" dirty="0"/>
              <a:t>is a measure of quality control equal to 1 fault in 1 million opportunities</a:t>
            </a:r>
          </a:p>
          <a:p>
            <a:pPr>
              <a:lnSpc>
                <a:spcPct val="120000"/>
              </a:lnSpc>
              <a:spcBef>
                <a:spcPct val="100000"/>
              </a:spcBef>
            </a:pPr>
            <a:r>
              <a:rPr lang="en-US" dirty="0"/>
              <a:t>In the telecommunications industry, it means 99.9999 percent service availability or </a:t>
            </a:r>
            <a:r>
              <a:rPr lang="en-US" i="1" dirty="0"/>
              <a:t>30 seconds of down time a year</a:t>
            </a:r>
          </a:p>
          <a:p>
            <a:pPr>
              <a:lnSpc>
                <a:spcPct val="120000"/>
              </a:lnSpc>
              <a:spcBef>
                <a:spcPct val="100000"/>
              </a:spcBef>
            </a:pPr>
            <a:r>
              <a:rPr lang="en-US" dirty="0"/>
              <a:t>This level of quality has also been stated as the target goal for the number of errors in a communications circuit, system failures, or errors in lines of code </a:t>
            </a:r>
            <a:r>
              <a:rPr lang="en-US" dirty="0" smtClean="0"/>
              <a:t> `</a:t>
            </a:r>
            <a:endParaRPr lang="en-US" dirty="0"/>
          </a:p>
        </p:txBody>
      </p:sp>
    </p:spTree>
    <p:extLst>
      <p:ext uri="{BB962C8B-B14F-4D97-AF65-F5344CB8AC3E}">
        <p14:creationId xmlns:p14="http://schemas.microsoft.com/office/powerpoint/2010/main" val="191825562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Testing</a:t>
            </a:r>
          </a:p>
        </p:txBody>
      </p:sp>
      <p:sp>
        <p:nvSpPr>
          <p:cNvPr id="3" name="Content Placeholder 2"/>
          <p:cNvSpPr>
            <a:spLocks noGrp="1"/>
          </p:cNvSpPr>
          <p:nvPr>
            <p:ph idx="1"/>
          </p:nvPr>
        </p:nvSpPr>
        <p:spPr/>
        <p:txBody>
          <a:bodyPr/>
          <a:lstStyle/>
          <a:p>
            <a:pPr>
              <a:spcBef>
                <a:spcPct val="100000"/>
              </a:spcBef>
            </a:pPr>
            <a:r>
              <a:rPr lang="en-US" dirty="0"/>
              <a:t>Many IT professionals think of testing as a stage that comes near the end of IT product development</a:t>
            </a:r>
          </a:p>
          <a:p>
            <a:pPr>
              <a:spcBef>
                <a:spcPct val="100000"/>
              </a:spcBef>
            </a:pPr>
            <a:r>
              <a:rPr lang="en-US" dirty="0"/>
              <a:t>Testing should be done during almost every phase of the IT product development life </a:t>
            </a:r>
            <a:r>
              <a:rPr lang="en-US" dirty="0" smtClean="0"/>
              <a:t>cycle</a:t>
            </a:r>
            <a:endParaRPr lang="en-US" dirty="0"/>
          </a:p>
        </p:txBody>
      </p:sp>
    </p:spTree>
    <p:extLst>
      <p:ext uri="{BB962C8B-B14F-4D97-AF65-F5344CB8AC3E}">
        <p14:creationId xmlns:p14="http://schemas.microsoft.com/office/powerpoint/2010/main" val="103631595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Figure 8-11. Testing Tasks in the Software Development Life Cycle</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rcRect l="-52397" r="-52397"/>
          <a:stretch>
            <a:fillRect/>
          </a:stretch>
        </p:blipFill>
        <p:spPr>
          <a:xfrm>
            <a:off x="487363" y="1590675"/>
            <a:ext cx="8229600" cy="5018088"/>
          </a:xfrm>
          <a:prstGeom prst="rect">
            <a:avLst/>
          </a:prstGeom>
        </p:spPr>
      </p:pic>
    </p:spTree>
    <p:extLst>
      <p:ext uri="{BB962C8B-B14F-4D97-AF65-F5344CB8AC3E}">
        <p14:creationId xmlns:p14="http://schemas.microsoft.com/office/powerpoint/2010/main" val="419010770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Tests</a:t>
            </a:r>
          </a:p>
        </p:txBody>
      </p:sp>
      <p:sp>
        <p:nvSpPr>
          <p:cNvPr id="3" name="Content Placeholder 2"/>
          <p:cNvSpPr>
            <a:spLocks noGrp="1"/>
          </p:cNvSpPr>
          <p:nvPr>
            <p:ph idx="1"/>
          </p:nvPr>
        </p:nvSpPr>
        <p:spPr/>
        <p:txBody>
          <a:bodyPr>
            <a:normAutofit fontScale="77500" lnSpcReduction="20000"/>
          </a:bodyPr>
          <a:lstStyle/>
          <a:p>
            <a:pPr>
              <a:lnSpc>
                <a:spcPct val="120000"/>
              </a:lnSpc>
              <a:spcBef>
                <a:spcPct val="80000"/>
              </a:spcBef>
            </a:pPr>
            <a:r>
              <a:rPr lang="en-US" b="1" dirty="0"/>
              <a:t>Unit testing</a:t>
            </a:r>
            <a:r>
              <a:rPr lang="en-US" dirty="0"/>
              <a:t> tests each individual component (often a program) to ensure it is as defect-free as possible</a:t>
            </a:r>
          </a:p>
          <a:p>
            <a:pPr>
              <a:lnSpc>
                <a:spcPct val="120000"/>
              </a:lnSpc>
              <a:spcBef>
                <a:spcPct val="80000"/>
              </a:spcBef>
            </a:pPr>
            <a:r>
              <a:rPr lang="en-US" b="1" dirty="0"/>
              <a:t>Integration testing</a:t>
            </a:r>
            <a:r>
              <a:rPr lang="en-US" dirty="0"/>
              <a:t> occurs between unit and system testing to test functionally grouped components</a:t>
            </a:r>
          </a:p>
          <a:p>
            <a:pPr>
              <a:lnSpc>
                <a:spcPct val="120000"/>
              </a:lnSpc>
              <a:spcBef>
                <a:spcPct val="80000"/>
              </a:spcBef>
            </a:pPr>
            <a:r>
              <a:rPr lang="en-US" b="1" dirty="0"/>
              <a:t>System testing</a:t>
            </a:r>
            <a:r>
              <a:rPr lang="en-US" dirty="0"/>
              <a:t> tests the entire system as one entity</a:t>
            </a:r>
          </a:p>
          <a:p>
            <a:pPr>
              <a:lnSpc>
                <a:spcPct val="120000"/>
              </a:lnSpc>
              <a:spcBef>
                <a:spcPct val="80000"/>
              </a:spcBef>
            </a:pPr>
            <a:r>
              <a:rPr lang="en-US" b="1" dirty="0"/>
              <a:t>User acceptance testing</a:t>
            </a:r>
            <a:r>
              <a:rPr lang="en-US" dirty="0"/>
              <a:t> is an independent test performed by end users prior to accepting the delivered </a:t>
            </a:r>
            <a:r>
              <a:rPr lang="en-US" dirty="0" smtClean="0"/>
              <a:t>system</a:t>
            </a:r>
            <a:endParaRPr lang="en-US" dirty="0"/>
          </a:p>
        </p:txBody>
      </p:sp>
    </p:spTree>
    <p:extLst>
      <p:ext uri="{BB962C8B-B14F-4D97-AF65-F5344CB8AC3E}">
        <p14:creationId xmlns:p14="http://schemas.microsoft.com/office/powerpoint/2010/main" val="384508504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Modern Quality Management</a:t>
            </a:r>
          </a:p>
        </p:txBody>
      </p:sp>
      <p:sp>
        <p:nvSpPr>
          <p:cNvPr id="3" name="Content Placeholder 2"/>
          <p:cNvSpPr>
            <a:spLocks noGrp="1"/>
          </p:cNvSpPr>
          <p:nvPr>
            <p:ph idx="1"/>
          </p:nvPr>
        </p:nvSpPr>
        <p:spPr/>
        <p:txBody>
          <a:bodyPr>
            <a:normAutofit fontScale="92500"/>
          </a:bodyPr>
          <a:lstStyle/>
          <a:p>
            <a:pPr>
              <a:spcBef>
                <a:spcPct val="100000"/>
              </a:spcBef>
            </a:pPr>
            <a:r>
              <a:rPr lang="en-US" dirty="0"/>
              <a:t>Modern quality management:</a:t>
            </a:r>
          </a:p>
          <a:p>
            <a:pPr lvl="1">
              <a:spcBef>
                <a:spcPct val="100000"/>
              </a:spcBef>
            </a:pPr>
            <a:r>
              <a:rPr lang="en-US" dirty="0"/>
              <a:t>Requires customer satisfaction</a:t>
            </a:r>
          </a:p>
          <a:p>
            <a:pPr lvl="1">
              <a:spcBef>
                <a:spcPct val="100000"/>
              </a:spcBef>
            </a:pPr>
            <a:r>
              <a:rPr lang="en-US" dirty="0"/>
              <a:t>Prefers prevention to inspection</a:t>
            </a:r>
          </a:p>
          <a:p>
            <a:pPr lvl="1">
              <a:spcBef>
                <a:spcPct val="100000"/>
              </a:spcBef>
            </a:pPr>
            <a:r>
              <a:rPr lang="en-US" dirty="0"/>
              <a:t>Recognizes management responsibility for quality</a:t>
            </a:r>
          </a:p>
          <a:p>
            <a:pPr>
              <a:spcBef>
                <a:spcPct val="100000"/>
              </a:spcBef>
            </a:pPr>
            <a:r>
              <a:rPr lang="en-US" dirty="0"/>
              <a:t>Noteworthy quality experts include Deming, </a:t>
            </a:r>
            <a:r>
              <a:rPr lang="en-US" dirty="0" err="1"/>
              <a:t>Juran</a:t>
            </a:r>
            <a:r>
              <a:rPr lang="en-US" dirty="0"/>
              <a:t>, Crosby, Ishikawa, Taguchi, and </a:t>
            </a:r>
            <a:r>
              <a:rPr lang="en-US" dirty="0" err="1" smtClean="0"/>
              <a:t>Feigenbaum</a:t>
            </a:r>
            <a:endParaRPr lang="en-US" dirty="0"/>
          </a:p>
        </p:txBody>
      </p:sp>
    </p:spTree>
    <p:extLst>
      <p:ext uri="{BB962C8B-B14F-4D97-AF65-F5344CB8AC3E}">
        <p14:creationId xmlns:p14="http://schemas.microsoft.com/office/powerpoint/2010/main" val="284512797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Quality Experts</a:t>
            </a:r>
          </a:p>
        </p:txBody>
      </p:sp>
      <p:sp>
        <p:nvSpPr>
          <p:cNvPr id="3" name="Content Placeholder 2"/>
          <p:cNvSpPr>
            <a:spLocks noGrp="1"/>
          </p:cNvSpPr>
          <p:nvPr>
            <p:ph idx="1"/>
          </p:nvPr>
        </p:nvSpPr>
        <p:spPr/>
        <p:txBody>
          <a:bodyPr>
            <a:normAutofit fontScale="70000" lnSpcReduction="20000"/>
          </a:bodyPr>
          <a:lstStyle/>
          <a:p>
            <a:pPr>
              <a:lnSpc>
                <a:spcPct val="120000"/>
              </a:lnSpc>
            </a:pPr>
            <a:r>
              <a:rPr lang="en-US" b="1" dirty="0"/>
              <a:t>Deming</a:t>
            </a:r>
            <a:r>
              <a:rPr lang="en-US" dirty="0"/>
              <a:t> was famous for his work in rebuilding Japan and his 14 Points for Management</a:t>
            </a:r>
          </a:p>
          <a:p>
            <a:pPr>
              <a:lnSpc>
                <a:spcPct val="120000"/>
              </a:lnSpc>
            </a:pPr>
            <a:r>
              <a:rPr lang="en-US" b="1" dirty="0" err="1"/>
              <a:t>Juran</a:t>
            </a:r>
            <a:r>
              <a:rPr lang="en-US" dirty="0"/>
              <a:t> wrote the </a:t>
            </a:r>
            <a:r>
              <a:rPr lang="en-US" i="1" dirty="0"/>
              <a:t>Quality Control Handbook</a:t>
            </a:r>
            <a:r>
              <a:rPr lang="en-US" dirty="0"/>
              <a:t> and ten steps to quality improvement</a:t>
            </a:r>
          </a:p>
          <a:p>
            <a:pPr>
              <a:lnSpc>
                <a:spcPct val="120000"/>
              </a:lnSpc>
            </a:pPr>
            <a:r>
              <a:rPr lang="en-US" b="1" dirty="0"/>
              <a:t>Crosby</a:t>
            </a:r>
            <a:r>
              <a:rPr lang="en-US" dirty="0"/>
              <a:t> wrote </a:t>
            </a:r>
            <a:r>
              <a:rPr lang="en-US" i="1" dirty="0"/>
              <a:t>Quality is Free</a:t>
            </a:r>
            <a:r>
              <a:rPr lang="en-US" dirty="0"/>
              <a:t> and suggested that organizations strive for zero defects</a:t>
            </a:r>
          </a:p>
          <a:p>
            <a:pPr>
              <a:lnSpc>
                <a:spcPct val="120000"/>
              </a:lnSpc>
            </a:pPr>
            <a:r>
              <a:rPr lang="en-US" b="1" dirty="0"/>
              <a:t>Ishikawa</a:t>
            </a:r>
            <a:r>
              <a:rPr lang="en-US" dirty="0"/>
              <a:t> developed the concepts of quality circles and fishbone diagrams</a:t>
            </a:r>
          </a:p>
          <a:p>
            <a:pPr>
              <a:lnSpc>
                <a:spcPct val="120000"/>
              </a:lnSpc>
            </a:pPr>
            <a:r>
              <a:rPr lang="en-US" b="1" dirty="0"/>
              <a:t>Taguchi</a:t>
            </a:r>
            <a:r>
              <a:rPr lang="en-US" dirty="0"/>
              <a:t> developed methods for optimizing the process of engineering experimentation</a:t>
            </a:r>
          </a:p>
          <a:p>
            <a:pPr>
              <a:lnSpc>
                <a:spcPct val="120000"/>
              </a:lnSpc>
            </a:pPr>
            <a:r>
              <a:rPr lang="en-US" b="1" dirty="0" err="1"/>
              <a:t>Feigenbaum</a:t>
            </a:r>
            <a:r>
              <a:rPr lang="en-US" dirty="0"/>
              <a:t> developed the concept of total quality </a:t>
            </a:r>
            <a:r>
              <a:rPr lang="en-US" dirty="0" smtClean="0"/>
              <a:t>control</a:t>
            </a:r>
            <a:endParaRPr lang="en-US" dirty="0"/>
          </a:p>
        </p:txBody>
      </p:sp>
    </p:spTree>
    <p:extLst>
      <p:ext uri="{BB962C8B-B14F-4D97-AF65-F5344CB8AC3E}">
        <p14:creationId xmlns:p14="http://schemas.microsoft.com/office/powerpoint/2010/main" val="187552171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ISO Standards</a:t>
            </a:r>
          </a:p>
        </p:txBody>
      </p:sp>
      <p:sp>
        <p:nvSpPr>
          <p:cNvPr id="3" name="Content Placeholder 2"/>
          <p:cNvSpPr>
            <a:spLocks noGrp="1"/>
          </p:cNvSpPr>
          <p:nvPr>
            <p:ph idx="1"/>
          </p:nvPr>
        </p:nvSpPr>
        <p:spPr/>
        <p:txBody>
          <a:bodyPr/>
          <a:lstStyle/>
          <a:p>
            <a:pPr>
              <a:spcBef>
                <a:spcPct val="80000"/>
              </a:spcBef>
            </a:pPr>
            <a:r>
              <a:rPr lang="en-US" sz="2600" b="1" dirty="0"/>
              <a:t>ISO 9000 </a:t>
            </a:r>
            <a:r>
              <a:rPr lang="en-US" sz="2600" dirty="0"/>
              <a:t>is a quality system standard that:</a:t>
            </a:r>
          </a:p>
          <a:p>
            <a:pPr lvl="1">
              <a:spcBef>
                <a:spcPct val="80000"/>
              </a:spcBef>
            </a:pPr>
            <a:r>
              <a:rPr lang="en-US" dirty="0"/>
              <a:t>Is a three-part, continuous cycle of planning, controlling, and documenting quality in an organization</a:t>
            </a:r>
          </a:p>
          <a:p>
            <a:pPr lvl="1">
              <a:spcBef>
                <a:spcPct val="80000"/>
              </a:spcBef>
            </a:pPr>
            <a:r>
              <a:rPr lang="en-US" dirty="0"/>
              <a:t>Provides minimum requirements needed for an organization to meet its quality certification standards</a:t>
            </a:r>
          </a:p>
          <a:p>
            <a:pPr lvl="1">
              <a:spcBef>
                <a:spcPct val="80000"/>
              </a:spcBef>
            </a:pPr>
            <a:r>
              <a:rPr lang="en-US" dirty="0"/>
              <a:t>Helps organizations around the world reduce costs and improve customer </a:t>
            </a:r>
            <a:r>
              <a:rPr lang="en-US" dirty="0" smtClean="0"/>
              <a:t>satisfaction</a:t>
            </a:r>
            <a:endParaRPr lang="en-US" dirty="0"/>
          </a:p>
        </p:txBody>
      </p:sp>
    </p:spTree>
    <p:extLst>
      <p:ext uri="{BB962C8B-B14F-4D97-AF65-F5344CB8AC3E}">
        <p14:creationId xmlns:p14="http://schemas.microsoft.com/office/powerpoint/2010/main" val="2851735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Project Quality?</a:t>
            </a:r>
            <a:endParaRPr lang="en-US" dirty="0"/>
          </a:p>
        </p:txBody>
      </p:sp>
      <p:sp>
        <p:nvSpPr>
          <p:cNvPr id="3" name="Content Placeholder 2"/>
          <p:cNvSpPr>
            <a:spLocks noGrp="1"/>
          </p:cNvSpPr>
          <p:nvPr>
            <p:ph idx="1"/>
          </p:nvPr>
        </p:nvSpPr>
        <p:spPr/>
        <p:txBody>
          <a:bodyPr>
            <a:normAutofit fontScale="85000" lnSpcReduction="10000"/>
          </a:bodyPr>
          <a:lstStyle/>
          <a:p>
            <a:pPr>
              <a:lnSpc>
                <a:spcPct val="120000"/>
              </a:lnSpc>
              <a:spcBef>
                <a:spcPct val="60000"/>
              </a:spcBef>
            </a:pPr>
            <a:r>
              <a:rPr lang="en-US" dirty="0"/>
              <a:t>The International Organization for Standardization (ISO) defines </a:t>
            </a:r>
            <a:r>
              <a:rPr lang="en-US" b="1" dirty="0"/>
              <a:t>quality</a:t>
            </a:r>
            <a:r>
              <a:rPr lang="en-US" dirty="0"/>
              <a:t> as “the degree to which a set of inherent characteristics </a:t>
            </a:r>
            <a:r>
              <a:rPr lang="en-US" dirty="0" err="1"/>
              <a:t>fulfils</a:t>
            </a:r>
            <a:r>
              <a:rPr lang="en-US" dirty="0"/>
              <a:t> requirements” (ISO9000:2000)</a:t>
            </a:r>
          </a:p>
          <a:p>
            <a:pPr>
              <a:lnSpc>
                <a:spcPct val="120000"/>
              </a:lnSpc>
              <a:spcBef>
                <a:spcPct val="60000"/>
              </a:spcBef>
            </a:pPr>
            <a:r>
              <a:rPr lang="en-US" dirty="0"/>
              <a:t>Other experts define quality based on:</a:t>
            </a:r>
          </a:p>
          <a:p>
            <a:pPr lvl="1">
              <a:lnSpc>
                <a:spcPct val="120000"/>
              </a:lnSpc>
              <a:spcBef>
                <a:spcPct val="60000"/>
              </a:spcBef>
            </a:pPr>
            <a:r>
              <a:rPr lang="en-US" b="1" dirty="0"/>
              <a:t>Conformance to requirements</a:t>
            </a:r>
            <a:r>
              <a:rPr lang="en-US" dirty="0"/>
              <a:t>: The project’s processes and products meet written specifications</a:t>
            </a:r>
          </a:p>
          <a:p>
            <a:pPr lvl="1">
              <a:lnSpc>
                <a:spcPct val="120000"/>
              </a:lnSpc>
              <a:spcBef>
                <a:spcPct val="60000"/>
              </a:spcBef>
            </a:pPr>
            <a:r>
              <a:rPr lang="en-US" b="1" dirty="0"/>
              <a:t>Fitness for use</a:t>
            </a:r>
            <a:r>
              <a:rPr lang="en-US" dirty="0"/>
              <a:t>: A product can be used as it was </a:t>
            </a:r>
            <a:r>
              <a:rPr lang="en-US" dirty="0" smtClean="0"/>
              <a:t>intended</a:t>
            </a:r>
            <a:endParaRPr lang="en-US" dirty="0"/>
          </a:p>
        </p:txBody>
      </p:sp>
    </p:spTree>
    <p:extLst>
      <p:ext uri="{BB962C8B-B14F-4D97-AF65-F5344CB8AC3E}">
        <p14:creationId xmlns:p14="http://schemas.microsoft.com/office/powerpoint/2010/main" val="9757918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Improving Information Technology Project Quality</a:t>
            </a:r>
          </a:p>
        </p:txBody>
      </p:sp>
      <p:sp>
        <p:nvSpPr>
          <p:cNvPr id="3" name="Content Placeholder 2"/>
          <p:cNvSpPr>
            <a:spLocks noGrp="1"/>
          </p:cNvSpPr>
          <p:nvPr>
            <p:ph idx="1"/>
          </p:nvPr>
        </p:nvSpPr>
        <p:spPr/>
        <p:txBody>
          <a:bodyPr/>
          <a:lstStyle/>
          <a:p>
            <a:pPr>
              <a:spcBef>
                <a:spcPct val="100000"/>
              </a:spcBef>
            </a:pPr>
            <a:r>
              <a:rPr lang="en-US" dirty="0"/>
              <a:t>Several suggestions for improving quality for IT projects include:</a:t>
            </a:r>
          </a:p>
          <a:p>
            <a:pPr lvl="1">
              <a:spcBef>
                <a:spcPct val="100000"/>
              </a:spcBef>
            </a:pPr>
            <a:r>
              <a:rPr lang="en-US" dirty="0"/>
              <a:t>Establish leadership that promotes quality</a:t>
            </a:r>
          </a:p>
          <a:p>
            <a:pPr lvl="1">
              <a:spcBef>
                <a:spcPct val="100000"/>
              </a:spcBef>
            </a:pPr>
            <a:r>
              <a:rPr lang="en-US" dirty="0"/>
              <a:t>Understand the cost of quality</a:t>
            </a:r>
          </a:p>
          <a:p>
            <a:pPr lvl="1">
              <a:spcBef>
                <a:spcPct val="100000"/>
              </a:spcBef>
            </a:pPr>
            <a:r>
              <a:rPr lang="en-US" dirty="0"/>
              <a:t>Focus on organizational influences and workplace factors that affect quality</a:t>
            </a:r>
          </a:p>
          <a:p>
            <a:pPr lvl="1">
              <a:spcBef>
                <a:spcPct val="100000"/>
              </a:spcBef>
            </a:pPr>
            <a:r>
              <a:rPr lang="en-US" dirty="0"/>
              <a:t>Follow maturity </a:t>
            </a:r>
            <a:r>
              <a:rPr lang="en-US" dirty="0" smtClean="0"/>
              <a:t>models</a:t>
            </a:r>
            <a:endParaRPr lang="en-US" dirty="0"/>
          </a:p>
        </p:txBody>
      </p:sp>
    </p:spTree>
    <p:extLst>
      <p:ext uri="{BB962C8B-B14F-4D97-AF65-F5344CB8AC3E}">
        <p14:creationId xmlns:p14="http://schemas.microsoft.com/office/powerpoint/2010/main" val="391802820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Leadership</a:t>
            </a:r>
          </a:p>
        </p:txBody>
      </p:sp>
      <p:sp>
        <p:nvSpPr>
          <p:cNvPr id="3" name="Content Placeholder 2"/>
          <p:cNvSpPr>
            <a:spLocks noGrp="1"/>
          </p:cNvSpPr>
          <p:nvPr>
            <p:ph idx="1"/>
          </p:nvPr>
        </p:nvSpPr>
        <p:spPr/>
        <p:txBody>
          <a:bodyPr/>
          <a:lstStyle/>
          <a:p>
            <a:pPr>
              <a:spcBef>
                <a:spcPct val="50000"/>
              </a:spcBef>
            </a:pPr>
            <a:r>
              <a:rPr lang="en-US" dirty="0"/>
              <a:t>As Joseph M. </a:t>
            </a:r>
            <a:r>
              <a:rPr lang="en-US" dirty="0" err="1"/>
              <a:t>Juran</a:t>
            </a:r>
            <a:r>
              <a:rPr lang="en-US" dirty="0"/>
              <a:t> said in 1945, “It is most important that top management be quality-minded. In the absence of sincere manifestation of interest at the top, little will happen below”*</a:t>
            </a:r>
          </a:p>
          <a:p>
            <a:pPr>
              <a:spcBef>
                <a:spcPct val="50000"/>
              </a:spcBef>
            </a:pPr>
            <a:r>
              <a:rPr lang="en-US" dirty="0"/>
              <a:t>A large percentage of quality problems are associated with management, not technical issues</a:t>
            </a:r>
            <a:r>
              <a:rPr lang="en-US" dirty="0" smtClean="0"/>
              <a:t>.</a:t>
            </a:r>
            <a:endParaRPr lang="en-US" dirty="0"/>
          </a:p>
        </p:txBody>
      </p:sp>
    </p:spTree>
    <p:extLst>
      <p:ext uri="{BB962C8B-B14F-4D97-AF65-F5344CB8AC3E}">
        <p14:creationId xmlns:p14="http://schemas.microsoft.com/office/powerpoint/2010/main" val="392771487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Cost of Quality</a:t>
            </a:r>
          </a:p>
        </p:txBody>
      </p:sp>
      <p:sp>
        <p:nvSpPr>
          <p:cNvPr id="3" name="Content Placeholder 2"/>
          <p:cNvSpPr>
            <a:spLocks noGrp="1"/>
          </p:cNvSpPr>
          <p:nvPr>
            <p:ph idx="1"/>
          </p:nvPr>
        </p:nvSpPr>
        <p:spPr/>
        <p:txBody>
          <a:bodyPr>
            <a:normAutofit fontScale="85000" lnSpcReduction="20000"/>
          </a:bodyPr>
          <a:lstStyle/>
          <a:p>
            <a:pPr>
              <a:lnSpc>
                <a:spcPct val="120000"/>
              </a:lnSpc>
            </a:pPr>
            <a:r>
              <a:rPr lang="en-US" dirty="0"/>
              <a:t>The </a:t>
            </a:r>
            <a:r>
              <a:rPr lang="en-US" b="1" dirty="0"/>
              <a:t>cost of quality</a:t>
            </a:r>
            <a:r>
              <a:rPr lang="en-US" dirty="0"/>
              <a:t> is the cost of conformance plus the cost of nonconformance</a:t>
            </a:r>
          </a:p>
          <a:p>
            <a:pPr lvl="1">
              <a:lnSpc>
                <a:spcPct val="120000"/>
              </a:lnSpc>
            </a:pPr>
            <a:r>
              <a:rPr lang="en-US" b="1" dirty="0"/>
              <a:t>Conformance</a:t>
            </a:r>
            <a:r>
              <a:rPr lang="en-US" dirty="0"/>
              <a:t> means delivering products that meet requirements and fitness for use</a:t>
            </a:r>
          </a:p>
          <a:p>
            <a:pPr lvl="1">
              <a:lnSpc>
                <a:spcPct val="120000"/>
              </a:lnSpc>
            </a:pPr>
            <a:r>
              <a:rPr lang="en-US" b="1" dirty="0"/>
              <a:t>Cost of nonconformance</a:t>
            </a:r>
            <a:r>
              <a:rPr lang="en-US" dirty="0"/>
              <a:t> means taking responsibility for failures or not meeting quality expectations</a:t>
            </a:r>
          </a:p>
          <a:p>
            <a:pPr>
              <a:lnSpc>
                <a:spcPct val="120000"/>
              </a:lnSpc>
            </a:pPr>
            <a:r>
              <a:rPr lang="en-US" dirty="0"/>
              <a:t>A study reported that software bugs cost the U.S. economy $59.6 billion each year and that one third of the bugs could be eliminated by an improved testing </a:t>
            </a:r>
            <a:r>
              <a:rPr lang="en-US" dirty="0" smtClean="0"/>
              <a:t>infrastructure</a:t>
            </a:r>
            <a:endParaRPr lang="en-US" dirty="0"/>
          </a:p>
        </p:txBody>
      </p:sp>
    </p:spTree>
    <p:extLst>
      <p:ext uri="{BB962C8B-B14F-4D97-AF65-F5344CB8AC3E}">
        <p14:creationId xmlns:p14="http://schemas.microsoft.com/office/powerpoint/2010/main" val="77058873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Five Cost Categories Related to Quality</a:t>
            </a:r>
          </a:p>
        </p:txBody>
      </p:sp>
      <p:sp>
        <p:nvSpPr>
          <p:cNvPr id="3" name="Content Placeholder 2"/>
          <p:cNvSpPr>
            <a:spLocks noGrp="1"/>
          </p:cNvSpPr>
          <p:nvPr>
            <p:ph idx="1"/>
          </p:nvPr>
        </p:nvSpPr>
        <p:spPr/>
        <p:txBody>
          <a:bodyPr>
            <a:normAutofit fontScale="70000" lnSpcReduction="20000"/>
          </a:bodyPr>
          <a:lstStyle/>
          <a:p>
            <a:pPr>
              <a:lnSpc>
                <a:spcPct val="120000"/>
              </a:lnSpc>
              <a:spcBef>
                <a:spcPct val="40000"/>
              </a:spcBef>
            </a:pPr>
            <a:r>
              <a:rPr lang="en-US" b="1" dirty="0"/>
              <a:t>Prevention cost</a:t>
            </a:r>
            <a:r>
              <a:rPr lang="en-US" dirty="0"/>
              <a:t>: Cost of planning and executing a project so it is error-free or within an acceptable error range</a:t>
            </a:r>
          </a:p>
          <a:p>
            <a:pPr>
              <a:lnSpc>
                <a:spcPct val="120000"/>
              </a:lnSpc>
              <a:spcBef>
                <a:spcPct val="40000"/>
              </a:spcBef>
            </a:pPr>
            <a:r>
              <a:rPr lang="en-US" b="1" dirty="0"/>
              <a:t>Appraisal cost</a:t>
            </a:r>
            <a:r>
              <a:rPr lang="en-US" dirty="0"/>
              <a:t>: Cost of evaluating processes and their outputs to ensure quality</a:t>
            </a:r>
          </a:p>
          <a:p>
            <a:pPr>
              <a:lnSpc>
                <a:spcPct val="120000"/>
              </a:lnSpc>
              <a:spcBef>
                <a:spcPct val="40000"/>
              </a:spcBef>
            </a:pPr>
            <a:r>
              <a:rPr lang="en-US" b="1" dirty="0"/>
              <a:t>Internal failure cost</a:t>
            </a:r>
            <a:r>
              <a:rPr lang="en-US" dirty="0"/>
              <a:t>: Cost incurred to correct an identified defect before the customer receives the product</a:t>
            </a:r>
          </a:p>
          <a:p>
            <a:pPr>
              <a:lnSpc>
                <a:spcPct val="120000"/>
              </a:lnSpc>
              <a:spcBef>
                <a:spcPct val="40000"/>
              </a:spcBef>
            </a:pPr>
            <a:r>
              <a:rPr lang="en-US" b="1" dirty="0"/>
              <a:t>External failure cost</a:t>
            </a:r>
            <a:r>
              <a:rPr lang="en-US" dirty="0"/>
              <a:t>: Cost that relates to all errors not detected and corrected before delivery to the customer</a:t>
            </a:r>
          </a:p>
          <a:p>
            <a:pPr>
              <a:lnSpc>
                <a:spcPct val="120000"/>
              </a:lnSpc>
              <a:spcBef>
                <a:spcPct val="40000"/>
              </a:spcBef>
            </a:pPr>
            <a:r>
              <a:rPr lang="en-US" b="1" dirty="0"/>
              <a:t>Measurement and test equipment costs</a:t>
            </a:r>
            <a:r>
              <a:rPr lang="en-US" dirty="0"/>
              <a:t>: Capital cost of equipment used to perform prevention and appraisal </a:t>
            </a:r>
            <a:r>
              <a:rPr lang="en-US" dirty="0" smtClean="0"/>
              <a:t>activities</a:t>
            </a:r>
            <a:endParaRPr lang="en-US" dirty="0"/>
          </a:p>
        </p:txBody>
      </p:sp>
    </p:spTree>
    <p:extLst>
      <p:ext uri="{BB962C8B-B14F-4D97-AF65-F5344CB8AC3E}">
        <p14:creationId xmlns:p14="http://schemas.microsoft.com/office/powerpoint/2010/main" val="193733181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Expectations and Cultural Differences in Quality</a:t>
            </a:r>
          </a:p>
        </p:txBody>
      </p:sp>
      <p:sp>
        <p:nvSpPr>
          <p:cNvPr id="3" name="Content Placeholder 2"/>
          <p:cNvSpPr>
            <a:spLocks noGrp="1"/>
          </p:cNvSpPr>
          <p:nvPr>
            <p:ph idx="1"/>
          </p:nvPr>
        </p:nvSpPr>
        <p:spPr/>
        <p:txBody>
          <a:bodyPr/>
          <a:lstStyle/>
          <a:p>
            <a:pPr>
              <a:spcBef>
                <a:spcPct val="100000"/>
              </a:spcBef>
            </a:pPr>
            <a:r>
              <a:rPr lang="en-US" dirty="0"/>
              <a:t>Project managers must understand and manage stakeholder expectations.</a:t>
            </a:r>
          </a:p>
          <a:p>
            <a:pPr>
              <a:spcBef>
                <a:spcPct val="100000"/>
              </a:spcBef>
            </a:pPr>
            <a:r>
              <a:rPr lang="en-US" dirty="0"/>
              <a:t>Expectations also vary by:</a:t>
            </a:r>
          </a:p>
          <a:p>
            <a:pPr lvl="1">
              <a:spcBef>
                <a:spcPct val="100000"/>
              </a:spcBef>
            </a:pPr>
            <a:r>
              <a:rPr lang="en-US" dirty="0"/>
              <a:t>Organization’s culture</a:t>
            </a:r>
          </a:p>
          <a:p>
            <a:pPr lvl="1">
              <a:spcBef>
                <a:spcPct val="100000"/>
              </a:spcBef>
            </a:pPr>
            <a:r>
              <a:rPr lang="en-US" dirty="0"/>
              <a:t>Geographic </a:t>
            </a:r>
            <a:r>
              <a:rPr lang="en-US" dirty="0" smtClean="0"/>
              <a:t>regions</a:t>
            </a:r>
            <a:endParaRPr lang="en-US" dirty="0"/>
          </a:p>
        </p:txBody>
      </p:sp>
    </p:spTree>
    <p:extLst>
      <p:ext uri="{BB962C8B-B14F-4D97-AF65-F5344CB8AC3E}">
        <p14:creationId xmlns:p14="http://schemas.microsoft.com/office/powerpoint/2010/main" val="404190462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Software to Assist in Project Quality Management</a:t>
            </a:r>
          </a:p>
        </p:txBody>
      </p:sp>
      <p:sp>
        <p:nvSpPr>
          <p:cNvPr id="3" name="Content Placeholder 2"/>
          <p:cNvSpPr>
            <a:spLocks noGrp="1"/>
          </p:cNvSpPr>
          <p:nvPr>
            <p:ph idx="1"/>
          </p:nvPr>
        </p:nvSpPr>
        <p:spPr/>
        <p:txBody>
          <a:bodyPr>
            <a:normAutofit fontScale="85000" lnSpcReduction="10000"/>
          </a:bodyPr>
          <a:lstStyle/>
          <a:p>
            <a:pPr>
              <a:lnSpc>
                <a:spcPct val="120000"/>
              </a:lnSpc>
              <a:spcBef>
                <a:spcPct val="50000"/>
              </a:spcBef>
            </a:pPr>
            <a:r>
              <a:rPr lang="en-US" dirty="0"/>
              <a:t>Spreadsheet and charting software helps create Pareto diagrams, fishbone diagrams, and so on</a:t>
            </a:r>
          </a:p>
          <a:p>
            <a:pPr>
              <a:lnSpc>
                <a:spcPct val="120000"/>
              </a:lnSpc>
              <a:spcBef>
                <a:spcPct val="50000"/>
              </a:spcBef>
            </a:pPr>
            <a:r>
              <a:rPr lang="en-US" dirty="0"/>
              <a:t>Statistical software packages help perform statistical analysis</a:t>
            </a:r>
          </a:p>
          <a:p>
            <a:pPr>
              <a:lnSpc>
                <a:spcPct val="120000"/>
              </a:lnSpc>
              <a:spcBef>
                <a:spcPct val="50000"/>
              </a:spcBef>
            </a:pPr>
            <a:r>
              <a:rPr lang="en-US" dirty="0"/>
              <a:t>Specialized software products help manage Six Sigma projects or create quality control charts</a:t>
            </a:r>
          </a:p>
          <a:p>
            <a:pPr>
              <a:lnSpc>
                <a:spcPct val="120000"/>
              </a:lnSpc>
              <a:spcBef>
                <a:spcPct val="50000"/>
              </a:spcBef>
            </a:pPr>
            <a:r>
              <a:rPr lang="en-US" dirty="0"/>
              <a:t>Project management software helps create Gantt charts and other tools to help plan and track work related to quality </a:t>
            </a:r>
            <a:r>
              <a:rPr lang="en-US" dirty="0" smtClean="0"/>
              <a:t>management</a:t>
            </a:r>
            <a:endParaRPr lang="en-US" dirty="0"/>
          </a:p>
        </p:txBody>
      </p:sp>
    </p:spTree>
    <p:extLst>
      <p:ext uri="{BB962C8B-B14F-4D97-AF65-F5344CB8AC3E}">
        <p14:creationId xmlns:p14="http://schemas.microsoft.com/office/powerpoint/2010/main" val="92081702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Chapter Summary</a:t>
            </a:r>
            <a:endParaRPr lang="en-US" dirty="0"/>
          </a:p>
        </p:txBody>
      </p:sp>
      <p:sp>
        <p:nvSpPr>
          <p:cNvPr id="3" name="Content Placeholder 2"/>
          <p:cNvSpPr>
            <a:spLocks noGrp="1"/>
          </p:cNvSpPr>
          <p:nvPr>
            <p:ph idx="1"/>
          </p:nvPr>
        </p:nvSpPr>
        <p:spPr/>
        <p:txBody>
          <a:bodyPr>
            <a:normAutofit lnSpcReduction="10000"/>
          </a:bodyPr>
          <a:lstStyle/>
          <a:p>
            <a:pPr>
              <a:spcBef>
                <a:spcPct val="100000"/>
              </a:spcBef>
            </a:pPr>
            <a:r>
              <a:rPr lang="en-US" dirty="0"/>
              <a:t>Project quality management ensures that the project will satisfy the needs for which it was undertaken</a:t>
            </a:r>
          </a:p>
          <a:p>
            <a:pPr>
              <a:spcBef>
                <a:spcPct val="100000"/>
              </a:spcBef>
            </a:pPr>
            <a:r>
              <a:rPr lang="en-US" dirty="0"/>
              <a:t>Main processes include:</a:t>
            </a:r>
          </a:p>
          <a:p>
            <a:pPr lvl="1">
              <a:spcBef>
                <a:spcPct val="100000"/>
              </a:spcBef>
            </a:pPr>
            <a:r>
              <a:rPr lang="en-US" dirty="0"/>
              <a:t>Plan quality</a:t>
            </a:r>
          </a:p>
          <a:p>
            <a:pPr lvl="1">
              <a:spcBef>
                <a:spcPct val="100000"/>
              </a:spcBef>
            </a:pPr>
            <a:r>
              <a:rPr lang="en-US" dirty="0"/>
              <a:t>Perform quality assurance</a:t>
            </a:r>
          </a:p>
          <a:p>
            <a:pPr lvl="1">
              <a:spcBef>
                <a:spcPct val="100000"/>
              </a:spcBef>
            </a:pPr>
            <a:r>
              <a:rPr lang="en-US" dirty="0"/>
              <a:t>Perform quality control</a:t>
            </a:r>
          </a:p>
        </p:txBody>
      </p:sp>
    </p:spTree>
    <p:extLst>
      <p:ext uri="{BB962C8B-B14F-4D97-AF65-F5344CB8AC3E}">
        <p14:creationId xmlns:p14="http://schemas.microsoft.com/office/powerpoint/2010/main" val="389089009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 &amp; answers</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2294893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Project Quality Management?</a:t>
            </a:r>
            <a:endParaRPr lang="en-US" dirty="0"/>
          </a:p>
        </p:txBody>
      </p:sp>
      <p:sp>
        <p:nvSpPr>
          <p:cNvPr id="3" name="Content Placeholder 2"/>
          <p:cNvSpPr>
            <a:spLocks noGrp="1"/>
          </p:cNvSpPr>
          <p:nvPr>
            <p:ph idx="1"/>
          </p:nvPr>
        </p:nvSpPr>
        <p:spPr/>
        <p:txBody>
          <a:bodyPr>
            <a:normAutofit fontScale="77500" lnSpcReduction="20000"/>
          </a:bodyPr>
          <a:lstStyle/>
          <a:p>
            <a:pPr>
              <a:lnSpc>
                <a:spcPct val="120000"/>
              </a:lnSpc>
            </a:pPr>
            <a:r>
              <a:rPr lang="en-US" b="1" dirty="0"/>
              <a:t>Project quality management </a:t>
            </a:r>
            <a:r>
              <a:rPr lang="en-US" dirty="0"/>
              <a:t>ensures that the project will satisfy the needs for which it was undertaken</a:t>
            </a:r>
          </a:p>
          <a:p>
            <a:pPr>
              <a:lnSpc>
                <a:spcPct val="120000"/>
              </a:lnSpc>
            </a:pPr>
            <a:r>
              <a:rPr lang="en-US" dirty="0"/>
              <a:t>Processes include:</a:t>
            </a:r>
          </a:p>
          <a:p>
            <a:pPr lvl="1">
              <a:lnSpc>
                <a:spcPct val="120000"/>
              </a:lnSpc>
            </a:pPr>
            <a:r>
              <a:rPr lang="en-US" b="1" dirty="0"/>
              <a:t>Planning quality management</a:t>
            </a:r>
            <a:r>
              <a:rPr lang="en-US" dirty="0"/>
              <a:t>: Identifying which quality standards are relevant to the project and how to satisfy them; a </a:t>
            </a:r>
            <a:r>
              <a:rPr lang="en-US" b="1" dirty="0"/>
              <a:t>metric</a:t>
            </a:r>
            <a:r>
              <a:rPr lang="en-US" dirty="0"/>
              <a:t> is a standard of measurement</a:t>
            </a:r>
          </a:p>
          <a:p>
            <a:pPr lvl="1">
              <a:lnSpc>
                <a:spcPct val="120000"/>
              </a:lnSpc>
            </a:pPr>
            <a:r>
              <a:rPr lang="en-US" b="1" dirty="0"/>
              <a:t>Performing quality assurance</a:t>
            </a:r>
            <a:r>
              <a:rPr lang="en-US" dirty="0"/>
              <a:t>: Periodically evaluating overall project performance to ensure the project will satisfy the relevant quality standards</a:t>
            </a:r>
          </a:p>
          <a:p>
            <a:pPr lvl="1">
              <a:lnSpc>
                <a:spcPct val="120000"/>
              </a:lnSpc>
            </a:pPr>
            <a:r>
              <a:rPr lang="en-US" b="1" dirty="0"/>
              <a:t>Performing quality control</a:t>
            </a:r>
            <a:r>
              <a:rPr lang="en-US" dirty="0"/>
              <a:t>: Monitoring specific project results to ensure that they comply with the relevant quality </a:t>
            </a:r>
            <a:r>
              <a:rPr lang="en-US" dirty="0" smtClean="0"/>
              <a:t>standards</a:t>
            </a:r>
            <a:endParaRPr lang="en-US" dirty="0"/>
          </a:p>
        </p:txBody>
      </p:sp>
    </p:spTree>
    <p:extLst>
      <p:ext uri="{BB962C8B-B14F-4D97-AF65-F5344CB8AC3E}">
        <p14:creationId xmlns:p14="http://schemas.microsoft.com/office/powerpoint/2010/main" val="33439471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Figure 8-1. Project Quality Management Summary</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rcRect t="3477" b="3477"/>
          <a:stretch>
            <a:fillRect/>
          </a:stretch>
        </p:blipFill>
        <p:spPr>
          <a:prstGeom prst="rect">
            <a:avLst/>
          </a:prstGeom>
        </p:spPr>
      </p:pic>
    </p:spTree>
    <p:extLst>
      <p:ext uri="{BB962C8B-B14F-4D97-AF65-F5344CB8AC3E}">
        <p14:creationId xmlns:p14="http://schemas.microsoft.com/office/powerpoint/2010/main" val="31950786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Planning Quality</a:t>
            </a:r>
            <a:endParaRPr lang="en-US" dirty="0"/>
          </a:p>
        </p:txBody>
      </p:sp>
      <p:sp>
        <p:nvSpPr>
          <p:cNvPr id="3" name="Content Placeholder 2"/>
          <p:cNvSpPr>
            <a:spLocks noGrp="1"/>
          </p:cNvSpPr>
          <p:nvPr>
            <p:ph idx="1"/>
          </p:nvPr>
        </p:nvSpPr>
        <p:spPr/>
        <p:txBody>
          <a:bodyPr>
            <a:normAutofit fontScale="85000" lnSpcReduction="20000"/>
          </a:bodyPr>
          <a:lstStyle/>
          <a:p>
            <a:pPr>
              <a:lnSpc>
                <a:spcPct val="120000"/>
              </a:lnSpc>
              <a:spcBef>
                <a:spcPct val="100000"/>
              </a:spcBef>
            </a:pPr>
            <a:r>
              <a:rPr lang="en-US" dirty="0"/>
              <a:t>Implies the ability to anticipate situations and prepare actions to bring about the desired outcome</a:t>
            </a:r>
          </a:p>
          <a:p>
            <a:pPr>
              <a:lnSpc>
                <a:spcPct val="120000"/>
              </a:lnSpc>
              <a:spcBef>
                <a:spcPct val="100000"/>
              </a:spcBef>
            </a:pPr>
            <a:r>
              <a:rPr lang="en-US" dirty="0"/>
              <a:t>Important to prevent defects by:</a:t>
            </a:r>
          </a:p>
          <a:p>
            <a:pPr lvl="1">
              <a:lnSpc>
                <a:spcPct val="120000"/>
              </a:lnSpc>
              <a:spcBef>
                <a:spcPct val="100000"/>
              </a:spcBef>
            </a:pPr>
            <a:r>
              <a:rPr lang="en-US" dirty="0"/>
              <a:t>Selecting proper materials</a:t>
            </a:r>
          </a:p>
          <a:p>
            <a:pPr lvl="1">
              <a:lnSpc>
                <a:spcPct val="120000"/>
              </a:lnSpc>
              <a:spcBef>
                <a:spcPct val="100000"/>
              </a:spcBef>
            </a:pPr>
            <a:r>
              <a:rPr lang="en-US" dirty="0"/>
              <a:t>Training and indoctrinating people in quality</a:t>
            </a:r>
          </a:p>
          <a:p>
            <a:pPr lvl="1">
              <a:lnSpc>
                <a:spcPct val="120000"/>
              </a:lnSpc>
              <a:spcBef>
                <a:spcPct val="100000"/>
              </a:spcBef>
            </a:pPr>
            <a:r>
              <a:rPr lang="en-US" dirty="0"/>
              <a:t>Planning a process that ensures the appropriate </a:t>
            </a:r>
            <a:r>
              <a:rPr lang="en-US" dirty="0" smtClean="0"/>
              <a:t>outcome</a:t>
            </a:r>
            <a:endParaRPr lang="en-US" dirty="0"/>
          </a:p>
        </p:txBody>
      </p:sp>
    </p:spTree>
    <p:extLst>
      <p:ext uri="{BB962C8B-B14F-4D97-AF65-F5344CB8AC3E}">
        <p14:creationId xmlns:p14="http://schemas.microsoft.com/office/powerpoint/2010/main" val="28017725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Scope Aspects of IT Projects</a:t>
            </a:r>
            <a:endParaRPr lang="en-US" dirty="0"/>
          </a:p>
        </p:txBody>
      </p:sp>
      <p:sp>
        <p:nvSpPr>
          <p:cNvPr id="3" name="Content Placeholder 2"/>
          <p:cNvSpPr>
            <a:spLocks noGrp="1"/>
          </p:cNvSpPr>
          <p:nvPr>
            <p:ph idx="1"/>
          </p:nvPr>
        </p:nvSpPr>
        <p:spPr/>
        <p:txBody>
          <a:bodyPr>
            <a:normAutofit fontScale="70000" lnSpcReduction="20000"/>
          </a:bodyPr>
          <a:lstStyle/>
          <a:p>
            <a:pPr>
              <a:lnSpc>
                <a:spcPct val="120000"/>
              </a:lnSpc>
            </a:pPr>
            <a:r>
              <a:rPr lang="en-US" b="1" dirty="0"/>
              <a:t>Functionality</a:t>
            </a:r>
            <a:r>
              <a:rPr lang="en-US" dirty="0"/>
              <a:t> is the degree to which a system performs its intended function</a:t>
            </a:r>
          </a:p>
          <a:p>
            <a:pPr>
              <a:lnSpc>
                <a:spcPct val="120000"/>
              </a:lnSpc>
            </a:pPr>
            <a:r>
              <a:rPr lang="en-US" b="1" dirty="0"/>
              <a:t>Features</a:t>
            </a:r>
            <a:r>
              <a:rPr lang="en-US" dirty="0"/>
              <a:t> are the system’s special characteristics that appeal to users</a:t>
            </a:r>
          </a:p>
          <a:p>
            <a:pPr>
              <a:lnSpc>
                <a:spcPct val="120000"/>
              </a:lnSpc>
            </a:pPr>
            <a:r>
              <a:rPr lang="en-US" b="1" dirty="0"/>
              <a:t>System</a:t>
            </a:r>
            <a:r>
              <a:rPr lang="en-US" dirty="0"/>
              <a:t> </a:t>
            </a:r>
            <a:r>
              <a:rPr lang="en-US" b="1" dirty="0"/>
              <a:t>outputs</a:t>
            </a:r>
            <a:r>
              <a:rPr lang="en-US" dirty="0"/>
              <a:t> are the screens and reports the system generates</a:t>
            </a:r>
          </a:p>
          <a:p>
            <a:pPr>
              <a:lnSpc>
                <a:spcPct val="120000"/>
              </a:lnSpc>
            </a:pPr>
            <a:r>
              <a:rPr lang="en-US" b="1" dirty="0"/>
              <a:t>Performance</a:t>
            </a:r>
            <a:r>
              <a:rPr lang="en-US" dirty="0"/>
              <a:t> addresses how well a product or service performs the customer’s intended use </a:t>
            </a:r>
          </a:p>
          <a:p>
            <a:pPr>
              <a:lnSpc>
                <a:spcPct val="120000"/>
              </a:lnSpc>
            </a:pPr>
            <a:r>
              <a:rPr lang="en-US" b="1" dirty="0"/>
              <a:t>Reliability</a:t>
            </a:r>
            <a:r>
              <a:rPr lang="en-US" dirty="0"/>
              <a:t> is the ability of a product or service to perform as expected under normal conditions</a:t>
            </a:r>
          </a:p>
          <a:p>
            <a:pPr>
              <a:lnSpc>
                <a:spcPct val="120000"/>
              </a:lnSpc>
            </a:pPr>
            <a:r>
              <a:rPr lang="en-US" b="1" dirty="0"/>
              <a:t>Maintainability</a:t>
            </a:r>
            <a:r>
              <a:rPr lang="en-US" dirty="0"/>
              <a:t> addresses the ease of performing maintenance on a </a:t>
            </a:r>
            <a:r>
              <a:rPr lang="en-US" dirty="0" smtClean="0"/>
              <a:t>product</a:t>
            </a:r>
            <a:endParaRPr lang="en-US" dirty="0"/>
          </a:p>
        </p:txBody>
      </p:sp>
    </p:spTree>
    <p:extLst>
      <p:ext uri="{BB962C8B-B14F-4D97-AF65-F5344CB8AC3E}">
        <p14:creationId xmlns:p14="http://schemas.microsoft.com/office/powerpoint/2010/main" val="18266992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Who’s Responsible for the Quality </a:t>
            </a:r>
            <a:r>
              <a:rPr lang="en-US" smtClean="0"/>
              <a:t>of Projects?</a:t>
            </a:r>
            <a:endParaRPr lang="en-US"/>
          </a:p>
        </p:txBody>
      </p:sp>
      <p:sp>
        <p:nvSpPr>
          <p:cNvPr id="3" name="Content Placeholder 2"/>
          <p:cNvSpPr>
            <a:spLocks noGrp="1"/>
          </p:cNvSpPr>
          <p:nvPr>
            <p:ph idx="1"/>
          </p:nvPr>
        </p:nvSpPr>
        <p:spPr/>
        <p:txBody>
          <a:bodyPr>
            <a:normAutofit fontScale="92500"/>
          </a:bodyPr>
          <a:lstStyle/>
          <a:p>
            <a:pPr>
              <a:spcBef>
                <a:spcPct val="100000"/>
              </a:spcBef>
            </a:pPr>
            <a:r>
              <a:rPr lang="en-US" dirty="0"/>
              <a:t>Project managers are ultimately responsible for quality management on their projects</a:t>
            </a:r>
          </a:p>
          <a:p>
            <a:pPr>
              <a:spcBef>
                <a:spcPct val="100000"/>
              </a:spcBef>
            </a:pPr>
            <a:r>
              <a:rPr lang="en-US" dirty="0"/>
              <a:t>Several organizations and references can help project managers and their teams understand quality</a:t>
            </a:r>
          </a:p>
          <a:p>
            <a:pPr lvl="1">
              <a:spcBef>
                <a:spcPct val="100000"/>
              </a:spcBef>
            </a:pPr>
            <a:r>
              <a:rPr lang="en-US" dirty="0"/>
              <a:t>International Organization for Standardization (</a:t>
            </a:r>
            <a:r>
              <a:rPr lang="en-US" dirty="0" err="1"/>
              <a:t>www.iso.org</a:t>
            </a:r>
            <a:r>
              <a:rPr lang="en-US" dirty="0"/>
              <a:t>)</a:t>
            </a:r>
          </a:p>
          <a:p>
            <a:pPr lvl="1">
              <a:spcBef>
                <a:spcPct val="100000"/>
              </a:spcBef>
            </a:pPr>
            <a:r>
              <a:rPr lang="en-US" dirty="0"/>
              <a:t>IEEE (</a:t>
            </a:r>
            <a:r>
              <a:rPr lang="en-US" dirty="0" err="1"/>
              <a:t>www.ieee.org</a:t>
            </a:r>
            <a:r>
              <a:rPr lang="en-US" dirty="0" smtClean="0"/>
              <a:t>)</a:t>
            </a:r>
            <a:endParaRPr lang="en-US" dirty="0"/>
          </a:p>
        </p:txBody>
      </p:sp>
    </p:spTree>
    <p:extLst>
      <p:ext uri="{BB962C8B-B14F-4D97-AF65-F5344CB8AC3E}">
        <p14:creationId xmlns:p14="http://schemas.microsoft.com/office/powerpoint/2010/main" val="1464360833"/>
      </p:ext>
    </p:extLst>
  </p:cSld>
  <p:clrMapOvr>
    <a:masterClrMapping/>
  </p:clrMapOvr>
</p:sld>
</file>

<file path=ppt/theme/theme1.xml><?xml version="1.0" encoding="utf-8"?>
<a:theme xmlns:a="http://schemas.openxmlformats.org/drawingml/2006/main" name="UCTI-Template-foundation-level">
  <a:themeElements>
    <a:clrScheme name="UCTI-Template-foundation-leve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UCTI-Template-foundation-leve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tx1"/>
            </a:solidFill>
            <a:effectLst/>
            <a:latin typeface="Arial" charset="0"/>
          </a:defRPr>
        </a:defPPr>
      </a:lstStyle>
    </a:lnDef>
  </a:objectDefaults>
  <a:extraClrSchemeLst>
    <a:extraClrScheme>
      <a:clrScheme name="UCTI-Template-foundation-leve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UCTI-Template-foundation-level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UCTI-Template-foundation-level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UCTI-Template-foundation-level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UCTI-Template-foundation-level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UCTI-Template-foundation-level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UCTI-Template-foundation-level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UCTI-Template-foundation-level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UCTI-Template-foundation-level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UCTI-Template-foundation-level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UCTI-Template-foundation-level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UCTI-Template-foundation-level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10562</TotalTime>
  <Words>2196</Words>
  <Application>Microsoft Macintosh PowerPoint</Application>
  <PresentationFormat>On-screen Show (4:3)</PresentationFormat>
  <Paragraphs>185</Paragraphs>
  <Slides>47</Slides>
  <Notes>0</Notes>
  <HiddenSlides>0</HiddenSlides>
  <MMClips>0</MMClips>
  <ScaleCrop>false</ScaleCrop>
  <HeadingPairs>
    <vt:vector size="4" baseType="variant">
      <vt:variant>
        <vt:lpstr>Theme</vt:lpstr>
      </vt:variant>
      <vt:variant>
        <vt:i4>1</vt:i4>
      </vt:variant>
      <vt:variant>
        <vt:lpstr>Slide Titles</vt:lpstr>
      </vt:variant>
      <vt:variant>
        <vt:i4>47</vt:i4>
      </vt:variant>
    </vt:vector>
  </HeadingPairs>
  <TitlesOfParts>
    <vt:vector size="48" baseType="lpstr">
      <vt:lpstr>UCTI-Template-foundation-level</vt:lpstr>
      <vt:lpstr>PowerPoint Presentation</vt:lpstr>
      <vt:lpstr>Learning Objectives</vt:lpstr>
      <vt:lpstr>Learning Objectives</vt:lpstr>
      <vt:lpstr>What is Project Quality?</vt:lpstr>
      <vt:lpstr>What is Project Quality Management?</vt:lpstr>
      <vt:lpstr>Figure 8-1. Project Quality Management Summary</vt:lpstr>
      <vt:lpstr>Planning Quality</vt:lpstr>
      <vt:lpstr>Scope Aspects of IT Projects</vt:lpstr>
      <vt:lpstr>Who’s Responsible for the Quality of Projects?</vt:lpstr>
      <vt:lpstr>Performing Quality Assurance</vt:lpstr>
      <vt:lpstr>Controlling Quality</vt:lpstr>
      <vt:lpstr>Cause-and-Effect Diagrams</vt:lpstr>
      <vt:lpstr>Figure 8-2. Sample Cause-and-Effect Diagram</vt:lpstr>
      <vt:lpstr>Quality Control Charts</vt:lpstr>
      <vt:lpstr>The Seven Run Rule</vt:lpstr>
      <vt:lpstr>Figure 8-3. Sample Quality  Control Chart</vt:lpstr>
      <vt:lpstr>Checksheet</vt:lpstr>
      <vt:lpstr>Figure 8-4. Sample Checksheet</vt:lpstr>
      <vt:lpstr>Scatter Diagram</vt:lpstr>
      <vt:lpstr>Figure 8-5. Sample Scatter Diagram</vt:lpstr>
      <vt:lpstr>Histograms</vt:lpstr>
      <vt:lpstr>Figure 8-6. Sample Histogram</vt:lpstr>
      <vt:lpstr>Pareto Charts</vt:lpstr>
      <vt:lpstr>Figure 8-7. Sample Pareto Chart</vt:lpstr>
      <vt:lpstr>Flowcharts</vt:lpstr>
      <vt:lpstr>Figure 8-8. Sample Flowchart</vt:lpstr>
      <vt:lpstr>Run Charts</vt:lpstr>
      <vt:lpstr>Figure 8-9. Sample Run Chart</vt:lpstr>
      <vt:lpstr>Six Sigma</vt:lpstr>
      <vt:lpstr>Basic Information on Six Sigma</vt:lpstr>
      <vt:lpstr>DMAIC</vt:lpstr>
      <vt:lpstr>How is Six Sigma Quality  Control Unique?</vt:lpstr>
      <vt:lpstr>Six 9s of Quality</vt:lpstr>
      <vt:lpstr>Testing</vt:lpstr>
      <vt:lpstr>Figure 8-11. Testing Tasks in the Software Development Life Cycle</vt:lpstr>
      <vt:lpstr>Types of Tests</vt:lpstr>
      <vt:lpstr>Modern Quality Management</vt:lpstr>
      <vt:lpstr>Quality Experts</vt:lpstr>
      <vt:lpstr>ISO Standards</vt:lpstr>
      <vt:lpstr>Improving Information Technology Project Quality</vt:lpstr>
      <vt:lpstr>Leadership</vt:lpstr>
      <vt:lpstr>The Cost of Quality</vt:lpstr>
      <vt:lpstr>Five Cost Categories Related to Quality</vt:lpstr>
      <vt:lpstr>Expectations and Cultural Differences in Quality</vt:lpstr>
      <vt:lpstr>Using Software to Assist in Project Quality Management</vt:lpstr>
      <vt:lpstr>Chapter Summary</vt:lpstr>
      <vt:lpstr>Questions &amp; answers</vt:lpstr>
    </vt:vector>
  </TitlesOfParts>
  <Company>APIIT SDN BHD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Multimedia Technology</dc:title>
  <dc:creator>APIIT</dc:creator>
  <cp:lastModifiedBy>Jerry</cp:lastModifiedBy>
  <cp:revision>535</cp:revision>
  <dcterms:created xsi:type="dcterms:W3CDTF">2003-01-07T08:27:23Z</dcterms:created>
  <dcterms:modified xsi:type="dcterms:W3CDTF">2016-01-04T05:20:06Z</dcterms:modified>
</cp:coreProperties>
</file>