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9" r:id="rId1"/>
  </p:sldMasterIdLst>
  <p:notesMasterIdLst>
    <p:notesMasterId r:id="rId56"/>
  </p:notesMasterIdLst>
  <p:handoutMasterIdLst>
    <p:handoutMasterId r:id="rId57"/>
  </p:handoutMasterIdLst>
  <p:sldIdLst>
    <p:sldId id="389" r:id="rId2"/>
    <p:sldId id="391" r:id="rId3"/>
    <p:sldId id="39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21" r:id="rId54"/>
    <p:sldId id="422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333399"/>
    <a:srgbClr val="003366"/>
    <a:srgbClr val="99FF66"/>
    <a:srgbClr val="99FF33"/>
    <a:srgbClr val="CC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2" autoAdjust="0"/>
    <p:restoredTop sz="90141" autoAdjust="0"/>
  </p:normalViewPr>
  <p:slideViewPr>
    <p:cSldViewPr snapToGrid="0">
      <p:cViewPr>
        <p:scale>
          <a:sx n="103" d="100"/>
          <a:sy n="103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10AA4-A348-4CF9-BBA7-65E9C5991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DAC34F-6E1C-4DF8-BAF7-4DF11FB63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</a:defRPr>
            </a:lvl1pPr>
          </a:lstStyle>
          <a:p>
            <a:pPr eaLnBrk="1" hangingPunct="1">
              <a:spcBef>
                <a:spcPct val="0"/>
              </a:spcBef>
            </a:pPr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CT050-3-3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4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590440"/>
            <a:ext cx="8229600" cy="50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/>
              <a:t>CT050-3-3-PROJECT MANAGEMENT</a:t>
            </a:r>
            <a:endParaRPr lang="en-GB" altLang="en-US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1AB82A2-68A3-4635-8264-89FC666F95FA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2638554" y="6608339"/>
            <a:ext cx="3920839" cy="24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" dirty="0" smtClean="0"/>
              <a:t>PROJECT HUMAN RESOURCE MANAGEMENT</a:t>
            </a:r>
            <a:endParaRPr lang="en-US" sz="800" dirty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1" y="0"/>
            <a:ext cx="1688670" cy="16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08</a:t>
            </a:r>
            <a:endParaRPr lang="en-US" dirty="0"/>
          </a:p>
          <a:p>
            <a:r>
              <a:rPr lang="en-US" dirty="0" smtClean="0"/>
              <a:t>Project Human Resource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9-2. Maslow’s Hierarchy of Needs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50" b="-1065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2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Herzberg’s Motivational and Hygiene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Frederick Herzberg wrote several famous books and articles about worker motivation.  He distinguished between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motivational factors: achievement, recognition, the work itself, responsibility, advancement, and growth, which produce job satisfaction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hygiene factors: cause dissatisfaction if not present, but do not motivate workers to do more.  Examples include larger salaries, more supervision, and a more attractive work </a:t>
            </a:r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9-1: Examples of Herzberg’s Hygiene Factors </a:t>
            </a:r>
            <a:r>
              <a:rPr lang="en-US" dirty="0" smtClean="0"/>
              <a:t>&amp; Motivators</a:t>
            </a:r>
            <a:endParaRPr lang="en-US" dirty="0"/>
          </a:p>
        </p:txBody>
      </p:sp>
      <p:pic>
        <p:nvPicPr>
          <p:cNvPr id="4" name="Picture 5" descr="Tbl09-01.bmp"/>
          <p:cNvPicPr>
            <a:picLocks noGrp="1" noChangeAspect="1"/>
          </p:cNvPicPr>
          <p:nvPr>
            <p:ph idx="1"/>
          </p:nvPr>
        </p:nvPicPr>
        <p:blipFill>
          <a:blip r:embed="rId2"/>
          <a:srcRect t="-39863" b="-39863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967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RSA Animate used its popular whiteboard drawing technique to summarize key points from Pink’s book in a YouTube video called “Drive: The surprising truth about what motivates us”</a:t>
            </a:r>
          </a:p>
          <a:p>
            <a:pPr>
              <a:lnSpc>
                <a:spcPct val="110000"/>
              </a:lnSpc>
            </a:pPr>
            <a:r>
              <a:rPr lang="en-US" dirty="0"/>
              <a:t>Pink suggests that managers focus on the following three motivators: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Autonomy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Mastery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5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McClelland’s Acquired-Needs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Specific needs are acquired or learned over time and shaped by life experiences, including: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Achievement (</a:t>
            </a:r>
            <a:r>
              <a:rPr lang="en-US" dirty="0" err="1"/>
              <a:t>nAch</a:t>
            </a:r>
            <a:r>
              <a:rPr lang="en-US" dirty="0"/>
              <a:t>):  Achievers like challenging projects with achievable goals and lots of feedback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Affiliation (</a:t>
            </a:r>
            <a:r>
              <a:rPr lang="en-US" dirty="0" err="1"/>
              <a:t>nAff</a:t>
            </a:r>
            <a:r>
              <a:rPr lang="en-US" dirty="0"/>
              <a:t>):  People with high </a:t>
            </a:r>
            <a:r>
              <a:rPr lang="en-US" dirty="0" err="1"/>
              <a:t>nAff</a:t>
            </a:r>
            <a:r>
              <a:rPr lang="en-US" dirty="0"/>
              <a:t> desire harmonious relationships and need to feel accepted by others, so managers should try to create a cooperative work environment for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Power: (</a:t>
            </a:r>
            <a:r>
              <a:rPr lang="en-US" dirty="0" err="1"/>
              <a:t>nPow</a:t>
            </a:r>
            <a:r>
              <a:rPr lang="en-US" dirty="0"/>
              <a:t>): People with a need for power desire either personal power (not good) or institutional power  (good for the organization).  Provide institutional power seekers with management </a:t>
            </a:r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3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McGregor’s Theory X and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Douglas McGregor popularized the human relations approach to management in the 1960s</a:t>
            </a:r>
          </a:p>
          <a:p>
            <a:pPr>
              <a:lnSpc>
                <a:spcPct val="110000"/>
              </a:lnSpc>
            </a:pPr>
            <a:r>
              <a:rPr lang="en-US" dirty="0"/>
              <a:t>Theory X: assumes workers dislike and avoid work, so managers must use coercion, threats and various control schemes to get workers to meet objectives</a:t>
            </a:r>
          </a:p>
          <a:p>
            <a:pPr>
              <a:lnSpc>
                <a:spcPct val="110000"/>
              </a:lnSpc>
            </a:pPr>
            <a:r>
              <a:rPr lang="en-US" dirty="0"/>
              <a:t>Theory Y: assumes individuals consider work as natural as play or rest and enjoy the satisfaction of esteem and self-actualization needs</a:t>
            </a:r>
          </a:p>
          <a:p>
            <a:pPr>
              <a:lnSpc>
                <a:spcPct val="110000"/>
              </a:lnSpc>
            </a:pPr>
            <a:r>
              <a:rPr lang="en-US" dirty="0"/>
              <a:t>Theory Z:  introduced in 1981 by William </a:t>
            </a:r>
            <a:r>
              <a:rPr lang="en-US" dirty="0" err="1"/>
              <a:t>Ouchi</a:t>
            </a:r>
            <a:r>
              <a:rPr lang="en-US" dirty="0"/>
              <a:t> and is based on the Japanese approach to motivating workers, emphasizing trust, quality, collective decision making, and cultural values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46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Thamhain</a:t>
            </a:r>
            <a:r>
              <a:rPr lang="en-US" dirty="0"/>
              <a:t> and </a:t>
            </a:r>
            <a:r>
              <a:rPr lang="en-US" dirty="0" err="1"/>
              <a:t>Wilemon’s</a:t>
            </a:r>
            <a:r>
              <a:rPr lang="en-US" dirty="0"/>
              <a:t> Ways to Have Influence on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1. Authority: the legitimate hierarchical right to issue orders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2. Assignment: the project manager's perceived ability to influence a worker's later work assignments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3. Budget: the project manager's perceived ability to authorize others' use of discretionary funds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4. Promotion: the ability to improve a worker's position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5. Money: the ability to increase a worker's pay and </a:t>
            </a:r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0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Thamhain</a:t>
            </a:r>
            <a:r>
              <a:rPr lang="en-US" dirty="0"/>
              <a:t> and </a:t>
            </a:r>
            <a:r>
              <a:rPr lang="en-US" dirty="0" err="1"/>
              <a:t>Wilemon’s</a:t>
            </a:r>
            <a:r>
              <a:rPr lang="en-US" dirty="0"/>
              <a:t> Ways to Have Influence on </a:t>
            </a:r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6. Penalty: the project manager's ability to cause punishment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7. Work challenge: the ability to assign work that capitalizes on a worker's enjoyment of doing a particular task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8. Expertise: the project manager's perceived special knowledge that others deem important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9. Friendship: the ability to establish friendly personal relationships between the project manager and </a:t>
            </a:r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4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Influence that Help and Hurt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Projects are more likely to </a:t>
            </a:r>
            <a:r>
              <a:rPr lang="en-US" i="1" dirty="0"/>
              <a:t>succeed</a:t>
            </a:r>
            <a:r>
              <a:rPr lang="en-US" dirty="0"/>
              <a:t> when project managers influence with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expertise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work challenge</a:t>
            </a:r>
          </a:p>
          <a:p>
            <a:pPr>
              <a:lnSpc>
                <a:spcPct val="90000"/>
              </a:lnSpc>
            </a:pPr>
            <a:r>
              <a:rPr lang="en-US" dirty="0"/>
              <a:t>Projects are more likely to </a:t>
            </a:r>
            <a:r>
              <a:rPr lang="en-US" i="1" dirty="0"/>
              <a:t>fail</a:t>
            </a:r>
            <a:r>
              <a:rPr lang="en-US" dirty="0"/>
              <a:t> when project managers rely too heavily 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authority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penalty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7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Power </a:t>
            </a:r>
            <a:r>
              <a:rPr lang="en-US" dirty="0"/>
              <a:t>is the potential ability to influence behavior to get people to do things they would not otherwise do</a:t>
            </a:r>
          </a:p>
          <a:p>
            <a:pPr>
              <a:lnSpc>
                <a:spcPct val="90000"/>
              </a:lnSpc>
            </a:pPr>
            <a:r>
              <a:rPr lang="en-US" dirty="0"/>
              <a:t>Types of power include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Coercive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Legitimate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Reward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6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Explain the importance of good human resource management on projects, including the current state of the global IT workforce and future implications for it</a:t>
            </a:r>
          </a:p>
          <a:p>
            <a:pPr>
              <a:lnSpc>
                <a:spcPct val="120000"/>
              </a:lnSpc>
            </a:pPr>
            <a:r>
              <a:rPr lang="en-US" dirty="0"/>
              <a:t>Define project human resource management and understand its processes</a:t>
            </a:r>
          </a:p>
          <a:p>
            <a:pPr>
              <a:lnSpc>
                <a:spcPct val="120000"/>
              </a:lnSpc>
            </a:pPr>
            <a:r>
              <a:rPr lang="en-US" dirty="0"/>
              <a:t>Summarize key concepts for managing people by understanding theories of motivation, influence, and power; how people and teams can become more effective; emotional intelligence; and leadership</a:t>
            </a:r>
          </a:p>
        </p:txBody>
      </p:sp>
    </p:spTree>
    <p:extLst>
      <p:ext uri="{BB962C8B-B14F-4D97-AF65-F5344CB8AC3E}">
        <p14:creationId xmlns:p14="http://schemas.microsoft.com/office/powerpoint/2010/main" val="340131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Covey and Improving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Project managers can apply Covey’s 7 habits to improve effectiveness on projects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Be proactive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Begin with the end in mind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Put first things first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Think win/win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Seek first to understand, then to be understood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Synergize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Sharpen the </a:t>
            </a:r>
            <a:r>
              <a:rPr lang="en-US" dirty="0" smtClean="0"/>
              <a:t>saw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3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Empathic Listening and Rapport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Good project managers are </a:t>
            </a:r>
            <a:r>
              <a:rPr lang="en-US" b="1" dirty="0"/>
              <a:t>empathic listeners</a:t>
            </a:r>
            <a:r>
              <a:rPr lang="en-US" dirty="0"/>
              <a:t> - they listen with the intent to understand</a:t>
            </a:r>
          </a:p>
          <a:p>
            <a:pPr>
              <a:lnSpc>
                <a:spcPct val="120000"/>
              </a:lnSpc>
            </a:pPr>
            <a:r>
              <a:rPr lang="en-US" dirty="0"/>
              <a:t>Before you can communicate with others, you have to have </a:t>
            </a:r>
            <a:r>
              <a:rPr lang="en-US" b="1" dirty="0"/>
              <a:t>rapport </a:t>
            </a:r>
            <a:r>
              <a:rPr lang="en-US" dirty="0"/>
              <a:t>– a relation of harmony, conformity, accord, or affinity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Mirroring</a:t>
            </a:r>
            <a:r>
              <a:rPr lang="en-US" dirty="0"/>
              <a:t> is the matching of certain behaviors of the other person, a technique to help establish rapport</a:t>
            </a:r>
          </a:p>
          <a:p>
            <a:pPr>
              <a:lnSpc>
                <a:spcPct val="120000"/>
              </a:lnSpc>
            </a:pPr>
            <a:r>
              <a:rPr lang="en-US" dirty="0"/>
              <a:t>IT professionals need to develop empathic listening and other people skills to improve relationships with users and other </a:t>
            </a:r>
            <a:r>
              <a:rPr lang="en-US" dirty="0" smtClean="0"/>
              <a:t>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2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Howard Gardner’s book Frames of Mind: The Theory of Multiple Intelligences introduced the concept of using more than one way to think of and measure human intelligence</a:t>
            </a:r>
          </a:p>
          <a:p>
            <a:r>
              <a:rPr lang="en-US" b="1" dirty="0"/>
              <a:t>Emotional intelligence </a:t>
            </a:r>
            <a:r>
              <a:rPr lang="en-US" dirty="0"/>
              <a:t>(EI) is knowing and managing one’s own emotions and understanding the emotions of others for improved performance</a:t>
            </a:r>
          </a:p>
          <a:p>
            <a:r>
              <a:rPr lang="en-US" dirty="0"/>
              <a:t>71 percent of U.S. hiring managers say they value EI more than </a:t>
            </a:r>
            <a:r>
              <a:rPr lang="en-US" dirty="0" smtClean="0"/>
              <a:t>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23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There is no one best way to be a leader</a:t>
            </a:r>
          </a:p>
          <a:p>
            <a:pPr>
              <a:lnSpc>
                <a:spcPct val="120000"/>
              </a:lnSpc>
            </a:pPr>
            <a:r>
              <a:rPr lang="en-US" dirty="0"/>
              <a:t>Most experts agree that the best leaders are able to adapt their style to needs of the situation</a:t>
            </a:r>
          </a:p>
          <a:p>
            <a:pPr>
              <a:lnSpc>
                <a:spcPct val="120000"/>
              </a:lnSpc>
            </a:pPr>
            <a:r>
              <a:rPr lang="en-US" dirty="0"/>
              <a:t>Daniel </a:t>
            </a:r>
            <a:r>
              <a:rPr lang="en-US" dirty="0" err="1"/>
              <a:t>Goleman</a:t>
            </a:r>
            <a:r>
              <a:rPr lang="en-US" dirty="0"/>
              <a:t>, author of </a:t>
            </a:r>
            <a:r>
              <a:rPr lang="en-US" i="1" dirty="0"/>
              <a:t>Emotional Intelligence </a:t>
            </a:r>
            <a:r>
              <a:rPr lang="en-US" dirty="0"/>
              <a:t>and </a:t>
            </a:r>
            <a:r>
              <a:rPr lang="en-US" i="1" dirty="0"/>
              <a:t>Primal Leadership</a:t>
            </a:r>
            <a:r>
              <a:rPr lang="en-US" dirty="0"/>
              <a:t>, describes six leadership styles:</a:t>
            </a:r>
          </a:p>
          <a:p>
            <a:pPr marL="849313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Visionary</a:t>
            </a:r>
          </a:p>
          <a:p>
            <a:pPr marL="849313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Coaching</a:t>
            </a:r>
          </a:p>
          <a:p>
            <a:pPr marL="849313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Affiliative</a:t>
            </a:r>
            <a:endParaRPr lang="en-US" dirty="0"/>
          </a:p>
          <a:p>
            <a:pPr marL="849313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Democratic</a:t>
            </a:r>
          </a:p>
          <a:p>
            <a:pPr marL="849313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Pacesetting</a:t>
            </a:r>
          </a:p>
          <a:p>
            <a:pPr marL="849313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Commanding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3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Human Resource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Involves identifying and documenting project roles, responsibilities, and reporting relationships</a:t>
            </a:r>
          </a:p>
          <a:p>
            <a:pPr>
              <a:lnSpc>
                <a:spcPct val="90000"/>
              </a:lnSpc>
            </a:pPr>
            <a:r>
              <a:rPr lang="en-US" dirty="0"/>
              <a:t>Contents include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project organizational charts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staffing management plan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responsibility assignment matrixes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resource </a:t>
            </a:r>
            <a:r>
              <a:rPr lang="en-US" dirty="0" smtClean="0"/>
              <a:t>histograms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99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9-3</a:t>
            </a:r>
            <a:r>
              <a:rPr lang="en-US" dirty="0" smtClean="0"/>
              <a:t>. Organizational </a:t>
            </a:r>
            <a:r>
              <a:rPr lang="en-US" dirty="0"/>
              <a:t>Chart for a Large IT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3" b="-200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87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9-4. Work Definition and Assignment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04" b="-950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7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Responsibility Assignment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responsibility assignment matrix (RAM)</a:t>
            </a:r>
            <a:r>
              <a:rPr lang="en-US" dirty="0"/>
              <a:t> is a matrix that maps the work of the project as described in the WBS to the people responsible for performing the work as described in the OBS </a:t>
            </a:r>
          </a:p>
          <a:p>
            <a:r>
              <a:rPr lang="en-US" dirty="0"/>
              <a:t>Can be created in different ways to meet unique project </a:t>
            </a:r>
            <a:r>
              <a:rPr lang="en-US" dirty="0" smtClean="0"/>
              <a:t>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57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9-5. Sample Responsibility Assignment Matrix (RAM)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58" b="-1335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0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9-2. Sample RACI Chart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28670" y="4194425"/>
            <a:ext cx="5338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smtClean="0"/>
              <a:t>responsibility</a:t>
            </a:r>
            <a:endParaRPr lang="en-US" sz="2400" dirty="0"/>
          </a:p>
          <a:p>
            <a:r>
              <a:rPr lang="en-US" sz="2400" dirty="0"/>
              <a:t>A = </a:t>
            </a:r>
            <a:r>
              <a:rPr lang="en-US" sz="2400" dirty="0" smtClean="0"/>
              <a:t>accountability, only one A per task</a:t>
            </a:r>
            <a:endParaRPr lang="en-US" sz="2400" dirty="0"/>
          </a:p>
          <a:p>
            <a:r>
              <a:rPr lang="en-US" sz="2400" dirty="0"/>
              <a:t>C = consultation</a:t>
            </a:r>
          </a:p>
          <a:p>
            <a:r>
              <a:rPr lang="en-US" sz="2400" dirty="0"/>
              <a:t>I = informed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/>
          <a:srcRect l="25625" t="21000" r="20000" b="50000"/>
          <a:stretch>
            <a:fillRect/>
          </a:stretch>
        </p:blipFill>
        <p:spPr bwMode="auto">
          <a:xfrm>
            <a:off x="728460" y="1603625"/>
            <a:ext cx="777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60290" y="5718425"/>
            <a:ext cx="91070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 that some people reverse the definitions of responsible </a:t>
            </a:r>
            <a:r>
              <a:rPr lang="en-US" sz="2000" dirty="0" smtClean="0"/>
              <a:t>and accountable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Discuss human resource management planning and be able to create a human resource plan, project organizational chart, responsibility assignment matrix, and resource histogram</a:t>
            </a:r>
          </a:p>
          <a:p>
            <a:pPr>
              <a:lnSpc>
                <a:spcPct val="120000"/>
              </a:lnSpc>
            </a:pPr>
            <a:r>
              <a:rPr lang="en-US" dirty="0"/>
              <a:t>Understand important issues involved in project staff acquisition and explain the concepts of resource assignments, resource loading, and resource leveling</a:t>
            </a:r>
          </a:p>
          <a:p>
            <a:pPr>
              <a:lnSpc>
                <a:spcPct val="120000"/>
              </a:lnSpc>
            </a:pPr>
            <a:r>
              <a:rPr lang="en-US" dirty="0"/>
              <a:t>Assist in team development with training, team-building activities, and reward systems</a:t>
            </a:r>
          </a:p>
          <a:p>
            <a:pPr>
              <a:lnSpc>
                <a:spcPct val="120000"/>
              </a:lnSpc>
            </a:pPr>
            <a:r>
              <a:rPr lang="en-US" dirty="0"/>
              <a:t>Explain and apply several tools and techniques to help manage a project team and summarize general advice on managing teams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 how project management software can assist in project human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289780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Staffing Management Plans and Resource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staffing management plan </a:t>
            </a:r>
            <a:r>
              <a:rPr lang="en-US" dirty="0"/>
              <a:t>describes when and how people will be added to and taken off the project team</a:t>
            </a:r>
          </a:p>
          <a:p>
            <a:r>
              <a:rPr lang="en-US" dirty="0"/>
              <a:t>A </a:t>
            </a:r>
            <a:r>
              <a:rPr lang="en-US" b="1" dirty="0"/>
              <a:t>resource histogram </a:t>
            </a:r>
            <a:r>
              <a:rPr lang="en-US" dirty="0"/>
              <a:t>is a column chart that shows the number of resources assigned to a project over time </a:t>
            </a:r>
          </a:p>
        </p:txBody>
      </p:sp>
    </p:spTree>
    <p:extLst>
      <p:ext uri="{BB962C8B-B14F-4D97-AF65-F5344CB8AC3E}">
        <p14:creationId xmlns:p14="http://schemas.microsoft.com/office/powerpoint/2010/main" val="1299694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9-6. Sample Resource Histogram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3" r="-331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1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the Project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Acquiring qualified people for teams is crucial</a:t>
            </a:r>
          </a:p>
          <a:p>
            <a:pPr>
              <a:lnSpc>
                <a:spcPct val="90000"/>
              </a:lnSpc>
            </a:pPr>
            <a:r>
              <a:rPr lang="en-US" dirty="0"/>
              <a:t>The project manager who is the smartest person on the team has done a poor job of recruiting!</a:t>
            </a:r>
          </a:p>
          <a:p>
            <a:pPr>
              <a:lnSpc>
                <a:spcPct val="90000"/>
              </a:lnSpc>
            </a:pPr>
            <a:r>
              <a:rPr lang="en-US" dirty="0"/>
              <a:t>It’s important to assign the appropriate type and number of people to work on projects at the appropriate </a:t>
            </a:r>
            <a:r>
              <a:rPr lang="en-US" dirty="0" smtClean="0"/>
              <a:t>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80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Staffing plans and good hiring procedures are important, as are incentives for recruiting and retention</a:t>
            </a:r>
          </a:p>
          <a:p>
            <a:pPr lvl="1"/>
            <a:r>
              <a:rPr lang="en-US" sz="2000" dirty="0"/>
              <a:t>Some companies give their employees one dollar for every hour a new person they helped hire works</a:t>
            </a:r>
          </a:p>
          <a:p>
            <a:pPr lvl="1"/>
            <a:r>
              <a:rPr lang="en-US" sz="2000" dirty="0"/>
              <a:t>Some organizations allow people to work from home as an incentive</a:t>
            </a:r>
          </a:p>
          <a:p>
            <a:r>
              <a:rPr lang="en-US" sz="2400" dirty="0"/>
              <a:t>Enrollment in U.S. computer science and engineering programs has dropped almost in half since 2000, and one-third of U.S. workers were over the age of 50 by 2010</a:t>
            </a:r>
          </a:p>
          <a:p>
            <a:r>
              <a:rPr lang="en-US" sz="2400" dirty="0"/>
              <a:t>CIO’s researchers suggest that organizations rethink hiring practices and incentives to hire and retain IT </a:t>
            </a:r>
            <a:r>
              <a:rPr lang="en-US" sz="2400" dirty="0" smtClean="0"/>
              <a:t>talent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671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Resource loading</a:t>
            </a:r>
            <a:r>
              <a:rPr lang="en-US" dirty="0"/>
              <a:t> refers to the amount of individual resources an existing schedule requires during specific time periods</a:t>
            </a:r>
          </a:p>
          <a:p>
            <a:pPr>
              <a:lnSpc>
                <a:spcPct val="110000"/>
              </a:lnSpc>
            </a:pPr>
            <a:r>
              <a:rPr lang="en-US" dirty="0"/>
              <a:t>Helps project managers develop a general understanding of the demands a project will make on the organization’s resources and individual people’s schedules</a:t>
            </a:r>
          </a:p>
          <a:p>
            <a:pPr>
              <a:lnSpc>
                <a:spcPct val="110000"/>
              </a:lnSpc>
            </a:pPr>
            <a:r>
              <a:rPr lang="en-US" b="1" dirty="0" err="1"/>
              <a:t>Overallocation</a:t>
            </a:r>
            <a:r>
              <a:rPr lang="en-US" dirty="0"/>
              <a:t> means more resources than are available are assigned to perform work at a given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65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9-7. Sample Histogram Showing an </a:t>
            </a:r>
            <a:r>
              <a:rPr lang="en-US" dirty="0" err="1"/>
              <a:t>Overallocated</a:t>
            </a:r>
            <a:r>
              <a:rPr lang="en-US" dirty="0"/>
              <a:t> Individual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1691" r="-1691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5242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Leveling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 leveling</a:t>
            </a:r>
            <a:r>
              <a:rPr lang="en-US" dirty="0"/>
              <a:t> is a technique for resolving resource conflicts by delaying tasks</a:t>
            </a:r>
          </a:p>
          <a:p>
            <a:r>
              <a:rPr lang="en-US" dirty="0"/>
              <a:t>The main purpose of resource leveling is to create a smoother distribution of resource usage and reduce </a:t>
            </a:r>
            <a:r>
              <a:rPr lang="en-US" dirty="0" err="1" smtClean="0"/>
              <a:t>overallocation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27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9-8. Resource Leveling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87" r="-1838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1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Project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goal of </a:t>
            </a:r>
            <a:r>
              <a:rPr lang="en-US" b="1" dirty="0"/>
              <a:t>team development</a:t>
            </a:r>
            <a:r>
              <a:rPr lang="en-US" dirty="0"/>
              <a:t> is to help people work together more effectively to improve project performance </a:t>
            </a:r>
          </a:p>
          <a:p>
            <a:r>
              <a:rPr lang="en-US" dirty="0"/>
              <a:t>It takes teamwork to successfully complete most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03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Tuckman</a:t>
            </a:r>
            <a:r>
              <a:rPr lang="en-US" dirty="0"/>
              <a:t> Model of Team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Forming</a:t>
            </a:r>
          </a:p>
          <a:p>
            <a:r>
              <a:rPr lang="en-US" dirty="0"/>
              <a:t>Storming</a:t>
            </a:r>
          </a:p>
          <a:p>
            <a:r>
              <a:rPr lang="en-US" dirty="0"/>
              <a:t>Norming</a:t>
            </a:r>
          </a:p>
          <a:p>
            <a:r>
              <a:rPr lang="en-US" dirty="0"/>
              <a:t>Performing</a:t>
            </a:r>
          </a:p>
          <a:p>
            <a:r>
              <a:rPr lang="en-US" dirty="0" smtClean="0"/>
              <a:t>Adjourning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Human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Many corporate executives have said, “People are our most important asset”</a:t>
            </a:r>
          </a:p>
          <a:p>
            <a:pPr>
              <a:lnSpc>
                <a:spcPct val="90000"/>
              </a:lnSpc>
            </a:pPr>
            <a:r>
              <a:rPr lang="en-US" dirty="0"/>
              <a:t>People determine the success and failure of organizations and </a:t>
            </a:r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51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can help people understand themselves, each other, and how to work better in teams</a:t>
            </a:r>
          </a:p>
          <a:p>
            <a:r>
              <a:rPr lang="en-US" dirty="0"/>
              <a:t>Team building activities include</a:t>
            </a:r>
          </a:p>
          <a:p>
            <a:pPr lvl="1"/>
            <a:r>
              <a:rPr lang="en-US" dirty="0"/>
              <a:t>physical challenges</a:t>
            </a:r>
          </a:p>
          <a:p>
            <a:pPr lvl="1"/>
            <a:r>
              <a:rPr lang="en-US" dirty="0"/>
              <a:t>psychological preference indicator </a:t>
            </a:r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5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Meyers-Briggs Type Indicator (MBTI)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MBTI is a popular tool for determining personality preferences and helping teammates understand each other </a:t>
            </a:r>
          </a:p>
          <a:p>
            <a:pPr>
              <a:lnSpc>
                <a:spcPct val="120000"/>
              </a:lnSpc>
            </a:pPr>
            <a:r>
              <a:rPr lang="en-US" dirty="0"/>
              <a:t>Four dimensions include: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Extrovert/Introvert (E/I)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Sensation/Intuition (S/N)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Thinking/Feeling (T/F)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Judgment/Perception (J/P)</a:t>
            </a:r>
          </a:p>
          <a:p>
            <a:pPr>
              <a:lnSpc>
                <a:spcPct val="120000"/>
              </a:lnSpc>
            </a:pPr>
            <a:r>
              <a:rPr lang="en-US" dirty="0"/>
              <a:t>NTs or </a:t>
            </a:r>
            <a:r>
              <a:rPr lang="en-US" dirty="0" err="1"/>
              <a:t>rationals</a:t>
            </a:r>
            <a:r>
              <a:rPr lang="en-US" dirty="0"/>
              <a:t> are attracted to technology fields</a:t>
            </a:r>
          </a:p>
          <a:p>
            <a:pPr>
              <a:lnSpc>
                <a:spcPct val="120000"/>
              </a:lnSpc>
            </a:pPr>
            <a:r>
              <a:rPr lang="en-US" dirty="0"/>
              <a:t>IT people vary most from the general population in not being extroverted or </a:t>
            </a:r>
            <a:r>
              <a:rPr lang="en-US" dirty="0" smtClean="0"/>
              <a:t>sensing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12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Styles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People are perceived as behaving primarily in one of four zones, based on their assertiveness and responsiveness: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Drivers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Expressives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Analyticals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Amiables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People on opposite corners (drivers and </a:t>
            </a:r>
            <a:r>
              <a:rPr lang="en-US" dirty="0" err="1"/>
              <a:t>amiables</a:t>
            </a:r>
            <a:r>
              <a:rPr lang="en-US" dirty="0"/>
              <a:t>, </a:t>
            </a:r>
            <a:r>
              <a:rPr lang="en-US" dirty="0" err="1"/>
              <a:t>analyticals</a:t>
            </a:r>
            <a:r>
              <a:rPr lang="en-US" dirty="0"/>
              <a:t> and </a:t>
            </a:r>
            <a:r>
              <a:rPr lang="en-US" dirty="0" err="1"/>
              <a:t>expressives</a:t>
            </a:r>
            <a:r>
              <a:rPr lang="en-US" dirty="0"/>
              <a:t>) may have difficulties getting </a:t>
            </a:r>
            <a:r>
              <a:rPr lang="en-US" dirty="0" smtClean="0"/>
              <a:t>along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35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9-9. Social Styles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43" r="-3114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8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and Recognition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Team-based reward and recognition systems can promote teamwork</a:t>
            </a:r>
          </a:p>
          <a:p>
            <a:r>
              <a:rPr lang="en-US" dirty="0"/>
              <a:t>Focus on rewarding teams for achieving specific goals</a:t>
            </a:r>
          </a:p>
          <a:p>
            <a:r>
              <a:rPr lang="en-US" dirty="0"/>
              <a:t>Allow time for team members to mentor and help each other to meet project goals and develop human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64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Project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Project managers must lead their teams in performing various project activities</a:t>
            </a:r>
          </a:p>
          <a:p>
            <a:r>
              <a:rPr lang="en-US" dirty="0"/>
              <a:t>After assessing team performance and related information, the project manager must decide</a:t>
            </a:r>
          </a:p>
          <a:p>
            <a:pPr lvl="1"/>
            <a:r>
              <a:rPr lang="en-US" dirty="0"/>
              <a:t>if changes should be requested to the project</a:t>
            </a:r>
          </a:p>
          <a:p>
            <a:pPr lvl="1"/>
            <a:r>
              <a:rPr lang="en-US" dirty="0"/>
              <a:t>if corrective or preventive actions should be recommended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updates are needed to the project management plan or organizational process assets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91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Managing Project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and conversation</a:t>
            </a:r>
          </a:p>
          <a:p>
            <a:r>
              <a:rPr lang="en-US" dirty="0"/>
              <a:t>Project performance appraisals</a:t>
            </a:r>
          </a:p>
          <a:p>
            <a:r>
              <a:rPr lang="en-US" dirty="0"/>
              <a:t>Interpersonal skills</a:t>
            </a:r>
          </a:p>
          <a:p>
            <a:r>
              <a:rPr lang="en-US" dirty="0"/>
              <a:t>Conflict </a:t>
            </a:r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96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Handling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b="1" dirty="0"/>
              <a:t>Confrontation</a:t>
            </a:r>
            <a:r>
              <a:rPr lang="en-US" dirty="0"/>
              <a:t>: Directly face a conflict using a problem-solving approach</a:t>
            </a: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b="1" dirty="0"/>
              <a:t>Compromise</a:t>
            </a:r>
            <a:r>
              <a:rPr lang="en-US" dirty="0"/>
              <a:t>: Use a give-and-take approach</a:t>
            </a: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b="1" dirty="0"/>
              <a:t>Smoothing</a:t>
            </a:r>
            <a:r>
              <a:rPr lang="en-US" dirty="0"/>
              <a:t>: De-emphasize areas of difference and emphasize areas of agreement</a:t>
            </a: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b="1" dirty="0"/>
              <a:t>Forcing</a:t>
            </a:r>
            <a:r>
              <a:rPr lang="en-US" dirty="0"/>
              <a:t>: The win-lose approach</a:t>
            </a: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b="1" dirty="0"/>
              <a:t>Withdrawal</a:t>
            </a:r>
            <a:r>
              <a:rPr lang="en-US" dirty="0"/>
              <a:t>: Retreat or withdraw from an actual or potential disagreement</a:t>
            </a:r>
          </a:p>
          <a:p>
            <a:pPr marL="533400" indent="-53340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b="1" dirty="0"/>
              <a:t>Collaborating</a:t>
            </a:r>
            <a:r>
              <a:rPr lang="en-US" dirty="0"/>
              <a:t>: Decision makers incorporate different  viewpoints and insights to develop consensus and commitment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95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9-11. Conflict Handling Modes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64" r="-596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93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Can Be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ct val="80000"/>
              </a:spcBef>
              <a:buClr>
                <a:srgbClr val="666699"/>
              </a:buClr>
            </a:pPr>
            <a:r>
              <a:rPr lang="en-US" dirty="0"/>
              <a:t>Conflict often produces important results, such as new ideas, better alternatives, and motivation to work harder and more collaboratively</a:t>
            </a:r>
          </a:p>
          <a:p>
            <a:pPr>
              <a:lnSpc>
                <a:spcPct val="110000"/>
              </a:lnSpc>
              <a:spcBef>
                <a:spcPct val="80000"/>
              </a:spcBef>
              <a:buClr>
                <a:srgbClr val="666699"/>
              </a:buClr>
            </a:pPr>
            <a:r>
              <a:rPr lang="en-US" b="1" dirty="0"/>
              <a:t>Groupthink</a:t>
            </a:r>
            <a:r>
              <a:rPr lang="en-US" dirty="0"/>
              <a:t>: Conformance to the values or ethical standards of a group. Groupthink can develop if there are no conflicting viewpoints</a:t>
            </a:r>
          </a:p>
          <a:p>
            <a:pPr>
              <a:lnSpc>
                <a:spcPct val="110000"/>
              </a:lnSpc>
              <a:spcBef>
                <a:spcPct val="80000"/>
              </a:spcBef>
              <a:buClr>
                <a:srgbClr val="666699"/>
              </a:buClr>
            </a:pPr>
            <a:r>
              <a:rPr lang="en-US" dirty="0"/>
              <a:t>Research suggests that task-related conflict often improves team performance, but emotional conflict often depresses team </a:t>
            </a:r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5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Human Resource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Making the most effective use of the people involved with a project</a:t>
            </a:r>
          </a:p>
          <a:p>
            <a:pPr>
              <a:lnSpc>
                <a:spcPct val="120000"/>
              </a:lnSpc>
            </a:pPr>
            <a:r>
              <a:rPr lang="en-US" dirty="0"/>
              <a:t>Processes include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Planning human resource management: </a:t>
            </a:r>
            <a:r>
              <a:rPr lang="en-US" dirty="0"/>
              <a:t>identifying and documenting project roles, responsibilities, and reporting relationships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Acquiring the project team: </a:t>
            </a:r>
            <a:r>
              <a:rPr lang="en-US" dirty="0"/>
              <a:t>getting the needed personnel assigned to and working on the project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Developing the project team: </a:t>
            </a:r>
            <a:r>
              <a:rPr lang="en-US" dirty="0"/>
              <a:t>building individual and group skills to enhance project performance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Managing the project team:</a:t>
            </a:r>
            <a:r>
              <a:rPr lang="en-US" dirty="0"/>
              <a:t> tracking team member performance, motivating team members, providing timely feedback, resolving issues and conflicts, and coordinating changes to help enhance project performance </a:t>
            </a:r>
          </a:p>
        </p:txBody>
      </p:sp>
    </p:spTree>
    <p:extLst>
      <p:ext uri="{BB962C8B-B14F-4D97-AF65-F5344CB8AC3E}">
        <p14:creationId xmlns:p14="http://schemas.microsoft.com/office/powerpoint/2010/main" val="1828952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Dysfunctions of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10000"/>
              </a:lnSpc>
              <a:defRPr/>
            </a:pPr>
            <a:r>
              <a:rPr lang="en-US" dirty="0"/>
              <a:t>Patrick </a:t>
            </a:r>
            <a:r>
              <a:rPr lang="en-US" dirty="0" err="1"/>
              <a:t>Lencioni</a:t>
            </a:r>
            <a:r>
              <a:rPr lang="en-US" dirty="0"/>
              <a:t>, author of several books on teams, says that “Teamwork remains the one sustainable competitive advantage that has been large untapped”*</a:t>
            </a:r>
          </a:p>
          <a:p>
            <a:pPr marL="514350" indent="-514350">
              <a:lnSpc>
                <a:spcPct val="110000"/>
              </a:lnSpc>
              <a:defRPr/>
            </a:pPr>
            <a:r>
              <a:rPr lang="en-US" dirty="0"/>
              <a:t>The five dysfunctions of teams are</a:t>
            </a:r>
          </a:p>
          <a:p>
            <a:pPr marL="1063625" lvl="2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dirty="0"/>
              <a:t>Absence of trust</a:t>
            </a:r>
          </a:p>
          <a:p>
            <a:pPr marL="1063625" lvl="2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dirty="0"/>
              <a:t>Fear of conflict</a:t>
            </a:r>
          </a:p>
          <a:p>
            <a:pPr marL="1063625" lvl="2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dirty="0"/>
              <a:t>Lack of commitment</a:t>
            </a:r>
          </a:p>
          <a:p>
            <a:pPr marL="1063625" lvl="2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dirty="0"/>
              <a:t>Avoidance of accountability</a:t>
            </a:r>
          </a:p>
          <a:p>
            <a:pPr marL="1063625" lvl="2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dirty="0"/>
              <a:t>Inattention to results</a:t>
            </a:r>
          </a:p>
          <a:p>
            <a:pPr>
              <a:lnSpc>
                <a:spcPct val="110000"/>
              </a:lnSpc>
              <a:buFont typeface="Wingdings 2" pitchFamily="18" charset="2"/>
              <a:buNone/>
              <a:defRPr/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78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to Assist in Human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Software can help in producing RAMS and resource histograms </a:t>
            </a:r>
          </a:p>
          <a:p>
            <a:pPr>
              <a:lnSpc>
                <a:spcPct val="90000"/>
              </a:lnSpc>
            </a:pPr>
            <a:r>
              <a:rPr lang="en-US" dirty="0"/>
              <a:t>Project management software includes several features related to human resource management such as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Assigning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Identifying potential resource shortages or underutilization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Leveling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35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Resources Involves Much More </a:t>
            </a:r>
            <a:r>
              <a:rPr lang="en-US" dirty="0"/>
              <a:t>Than Using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managers must </a:t>
            </a:r>
          </a:p>
          <a:p>
            <a:pPr lvl="1"/>
            <a:r>
              <a:rPr lang="en-US" dirty="0"/>
              <a:t>Treat people with consideration and respect</a:t>
            </a:r>
          </a:p>
          <a:p>
            <a:pPr lvl="1"/>
            <a:r>
              <a:rPr lang="en-US" dirty="0"/>
              <a:t>Understand what motivates them</a:t>
            </a:r>
          </a:p>
          <a:p>
            <a:pPr lvl="1"/>
            <a:r>
              <a:rPr lang="en-US" dirty="0"/>
              <a:t>Communicate carefully with them</a:t>
            </a:r>
          </a:p>
          <a:p>
            <a:r>
              <a:rPr lang="en-US" dirty="0"/>
              <a:t>Focus on your goal of enabling project team members to deliver their best work </a:t>
            </a:r>
          </a:p>
        </p:txBody>
      </p:sp>
    </p:spTree>
    <p:extLst>
      <p:ext uri="{BB962C8B-B14F-4D97-AF65-F5344CB8AC3E}">
        <p14:creationId xmlns:p14="http://schemas.microsoft.com/office/powerpoint/2010/main" val="3148699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human resource management includes the processes required to make the most effective use of the people involved with a project</a:t>
            </a:r>
          </a:p>
          <a:p>
            <a:r>
              <a:rPr lang="en-US" dirty="0"/>
              <a:t>Main processes include</a:t>
            </a:r>
          </a:p>
          <a:p>
            <a:pPr lvl="1"/>
            <a:r>
              <a:rPr lang="en-US" dirty="0"/>
              <a:t>Plan human resource management</a:t>
            </a:r>
          </a:p>
          <a:p>
            <a:pPr lvl="1"/>
            <a:r>
              <a:rPr lang="en-US" dirty="0"/>
              <a:t>Acquire project team</a:t>
            </a:r>
          </a:p>
          <a:p>
            <a:pPr lvl="1"/>
            <a:r>
              <a:rPr lang="en-US" dirty="0"/>
              <a:t>Develop project team</a:t>
            </a:r>
          </a:p>
          <a:p>
            <a:pPr lvl="1"/>
            <a:r>
              <a:rPr lang="en-US" dirty="0"/>
              <a:t>Manage project team</a:t>
            </a:r>
          </a:p>
        </p:txBody>
      </p:sp>
    </p:spTree>
    <p:extLst>
      <p:ext uri="{BB962C8B-B14F-4D97-AF65-F5344CB8AC3E}">
        <p14:creationId xmlns:p14="http://schemas.microsoft.com/office/powerpoint/2010/main" val="3890890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9-1. Project Human Resource Management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" b="-49"/>
          <a:stretch>
            <a:fillRect/>
          </a:stretch>
        </p:blipFill>
        <p:spPr>
          <a:xfrm>
            <a:off x="487363" y="1590675"/>
            <a:ext cx="8229600" cy="50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6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to Managing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Psychologists and management theorists have devoted much research and thought to the field of managing people at work</a:t>
            </a:r>
          </a:p>
          <a:p>
            <a:pPr>
              <a:lnSpc>
                <a:spcPct val="110000"/>
              </a:lnSpc>
            </a:pPr>
            <a:r>
              <a:rPr lang="en-US" dirty="0"/>
              <a:t>Important areas related to project management include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motivation theories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influence and power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Effectiveness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Emotional intelligence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Leadership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8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and Extrinsic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Intrinsic motivation</a:t>
            </a:r>
            <a:r>
              <a:rPr lang="en-US" dirty="0"/>
              <a:t> causes people to participate in an activity for their own enjoyment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Extrinsic motivation</a:t>
            </a:r>
            <a:r>
              <a:rPr lang="en-US" dirty="0"/>
              <a:t> causes people to do something for a reward or to avoid a penalty</a:t>
            </a:r>
          </a:p>
          <a:p>
            <a:pPr>
              <a:lnSpc>
                <a:spcPct val="110000"/>
              </a:lnSpc>
            </a:pPr>
            <a:r>
              <a:rPr lang="en-US" dirty="0"/>
              <a:t>For example, some children take piano lessons for intrinsic motivation (they enjoy it) while others take them for extrinsic motivation (to get a reward or avoid punishment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3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Maslow’s Hierarchy of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Abraham Maslow argued that humans possess unique qualities that enable them to make independent choices, thus giving them control of their destiny</a:t>
            </a:r>
          </a:p>
          <a:p>
            <a:r>
              <a:rPr lang="en-US" dirty="0"/>
              <a:t>Maslow developed a </a:t>
            </a:r>
            <a:r>
              <a:rPr lang="en-US" b="1" dirty="0"/>
              <a:t>hierarchy of needs</a:t>
            </a:r>
            <a:r>
              <a:rPr lang="en-US" dirty="0"/>
              <a:t> which states that people’s behaviors are guided or motivated by a sequence of needs </a:t>
            </a:r>
          </a:p>
        </p:txBody>
      </p:sp>
    </p:spTree>
    <p:extLst>
      <p:ext uri="{BB962C8B-B14F-4D97-AF65-F5344CB8AC3E}">
        <p14:creationId xmlns:p14="http://schemas.microsoft.com/office/powerpoint/2010/main" val="1601159254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6085</TotalTime>
  <Words>2351</Words>
  <Application>Microsoft Macintosh PowerPoint</Application>
  <PresentationFormat>On-screen Show (4:3)</PresentationFormat>
  <Paragraphs>243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UCTI-Template-foundation-level</vt:lpstr>
      <vt:lpstr>PowerPoint Presentation</vt:lpstr>
      <vt:lpstr>Learning Objectives</vt:lpstr>
      <vt:lpstr>Learning Objectives</vt:lpstr>
      <vt:lpstr>The Importance of Human Resource Management</vt:lpstr>
      <vt:lpstr>What is Project Human Resource Management?</vt:lpstr>
      <vt:lpstr>Figure 9-1. Project Human Resource Management Summary</vt:lpstr>
      <vt:lpstr>Keys to Managing People</vt:lpstr>
      <vt:lpstr>Intrinsic and Extrinsic Motivation</vt:lpstr>
      <vt:lpstr>Maslow’s Hierarchy of Needs</vt:lpstr>
      <vt:lpstr>Figure 9-2. Maslow’s Hierarchy of Needs</vt:lpstr>
      <vt:lpstr>Herzberg’s Motivational and Hygiene Factors</vt:lpstr>
      <vt:lpstr>Table 9-1: Examples of Herzberg’s Hygiene Factors &amp; Motivators</vt:lpstr>
      <vt:lpstr>Media Snapshot</vt:lpstr>
      <vt:lpstr>McClelland’s Acquired-Needs Theory</vt:lpstr>
      <vt:lpstr>McGregor’s Theory X and Y</vt:lpstr>
      <vt:lpstr>Thamhain and Wilemon’s Ways to Have Influence on Projects</vt:lpstr>
      <vt:lpstr>Thamhain and Wilemon’s Ways to Have Influence on Projects</vt:lpstr>
      <vt:lpstr>Ways to Influence that Help and Hurt Projects</vt:lpstr>
      <vt:lpstr>Power</vt:lpstr>
      <vt:lpstr>Covey and Improving Effectiveness</vt:lpstr>
      <vt:lpstr>Empathic Listening and Rapport</vt:lpstr>
      <vt:lpstr>Emotional Intelligence</vt:lpstr>
      <vt:lpstr>Leadership</vt:lpstr>
      <vt:lpstr>Developing the Human Resource Plan</vt:lpstr>
      <vt:lpstr>Figure 9-3. Organizational Chart for a Large IT Project</vt:lpstr>
      <vt:lpstr>Figure 9-4. Work Definition and Assignment Process</vt:lpstr>
      <vt:lpstr>Responsibility Assignment Matrices</vt:lpstr>
      <vt:lpstr>Figure 9-5. Sample Responsibility Assignment Matrix (RAM)</vt:lpstr>
      <vt:lpstr>Table 9-2. Sample RACI Chart</vt:lpstr>
      <vt:lpstr>Staffing Management Plans and Resource Histograms</vt:lpstr>
      <vt:lpstr>Figure 9-6. Sample Resource Histogram</vt:lpstr>
      <vt:lpstr>Acquiring the Project Team</vt:lpstr>
      <vt:lpstr>Resource Assignment</vt:lpstr>
      <vt:lpstr>Resource Loading</vt:lpstr>
      <vt:lpstr>Figure 9-7. Sample Histogram Showing an Overallocated Individual</vt:lpstr>
      <vt:lpstr>Resource Leveling</vt:lpstr>
      <vt:lpstr>Figure 9-8. Resource Leveling Example</vt:lpstr>
      <vt:lpstr>Developing the Project Team</vt:lpstr>
      <vt:lpstr>Tuckman Model of Team Development</vt:lpstr>
      <vt:lpstr>Training</vt:lpstr>
      <vt:lpstr>Meyers-Briggs Type Indicator (MBTI)</vt:lpstr>
      <vt:lpstr>Social Styles Profile</vt:lpstr>
      <vt:lpstr>Figure 9-9. Social Styles</vt:lpstr>
      <vt:lpstr>Reward and Recognition Systems</vt:lpstr>
      <vt:lpstr>Managing the Project Team</vt:lpstr>
      <vt:lpstr>Tools and Techniques for Managing Project Teams</vt:lpstr>
      <vt:lpstr>Conflict Handling Modes</vt:lpstr>
      <vt:lpstr>Figure 9-11. Conflict Handling Modes</vt:lpstr>
      <vt:lpstr>Conflict Can Be Good</vt:lpstr>
      <vt:lpstr>Five Dysfunctions of a Team</vt:lpstr>
      <vt:lpstr>Using Software to Assist in Human Resource Management</vt:lpstr>
      <vt:lpstr>Project Resources Involves Much More Than Using Software</vt:lpstr>
      <vt:lpstr>Chapter Summary</vt:lpstr>
      <vt:lpstr>Questions &amp; answers</vt:lpstr>
    </vt:vector>
  </TitlesOfParts>
  <Company>APIIT SDN BHD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Technology</dc:title>
  <dc:creator>APIIT</dc:creator>
  <cp:lastModifiedBy>Jerry</cp:lastModifiedBy>
  <cp:revision>532</cp:revision>
  <dcterms:created xsi:type="dcterms:W3CDTF">2003-01-07T08:27:23Z</dcterms:created>
  <dcterms:modified xsi:type="dcterms:W3CDTF">2016-01-05T08:57:17Z</dcterms:modified>
</cp:coreProperties>
</file>