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9" r:id="rId1"/>
  </p:sldMasterIdLst>
  <p:notesMasterIdLst>
    <p:notesMasterId r:id="rId35"/>
  </p:notesMasterIdLst>
  <p:handoutMasterIdLst>
    <p:handoutMasterId r:id="rId36"/>
  </p:handoutMasterIdLst>
  <p:sldIdLst>
    <p:sldId id="389" r:id="rId2"/>
    <p:sldId id="391" r:id="rId3"/>
    <p:sldId id="392" r:id="rId4"/>
    <p:sldId id="423" r:id="rId5"/>
    <p:sldId id="424" r:id="rId6"/>
    <p:sldId id="425"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450" r:id="rId32"/>
    <p:sldId id="421" r:id="rId33"/>
    <p:sldId id="422"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333399"/>
    <a:srgbClr val="003366"/>
    <a:srgbClr val="99FF66"/>
    <a:srgbClr val="99FF33"/>
    <a:srgbClr val="CC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2" autoAdjust="0"/>
    <p:restoredTop sz="90141" autoAdjust="0"/>
  </p:normalViewPr>
  <p:slideViewPr>
    <p:cSldViewPr snapToGrid="0">
      <p:cViewPr>
        <p:scale>
          <a:sx n="103" d="100"/>
          <a:sy n="103" d="100"/>
        </p:scale>
        <p:origin x="-1320" y="-10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53" d="100"/>
          <a:sy n="53" d="100"/>
        </p:scale>
        <p:origin x="-2610" y="-108"/>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410AA4-A348-4CF9-BBA7-65E9C5991685}" type="slidenum">
              <a:rPr lang="en-US"/>
              <a:pPr/>
              <a:t>‹#›</a:t>
            </a:fld>
            <a:endParaRPr lang="en-US"/>
          </a:p>
        </p:txBody>
      </p:sp>
    </p:spTree>
    <p:extLst>
      <p:ext uri="{BB962C8B-B14F-4D97-AF65-F5344CB8AC3E}">
        <p14:creationId xmlns:p14="http://schemas.microsoft.com/office/powerpoint/2010/main" val="354485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2DAC34F-6E1C-4DF8-BAF7-4DF11FB63756}" type="slidenum">
              <a:rPr lang="en-US"/>
              <a:pPr/>
              <a:t>‹#›</a:t>
            </a:fld>
            <a:endParaRPr lang="en-US"/>
          </a:p>
        </p:txBody>
      </p:sp>
    </p:spTree>
    <p:extLst>
      <p:ext uri="{BB962C8B-B14F-4D97-AF65-F5344CB8AC3E}">
        <p14:creationId xmlns:p14="http://schemas.microsoft.com/office/powerpoint/2010/main" val="727515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mtClean="0"/>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hasCustomPrompt="1"/>
          </p:nvPr>
        </p:nvSpPr>
        <p:spPr>
          <a:xfrm>
            <a:off x="2389188" y="1952625"/>
            <a:ext cx="6754812" cy="147002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3600">
                <a:solidFill>
                  <a:srgbClr val="FFFFFF"/>
                </a:solidFill>
              </a:defRPr>
            </a:lvl1pPr>
          </a:lstStyle>
          <a:p>
            <a:pPr eaLnBrk="1" hangingPunct="1">
              <a:spcBef>
                <a:spcPct val="0"/>
              </a:spcBef>
            </a:pPr>
            <a:r>
              <a:rPr lang="en-US" dirty="0" smtClean="0"/>
              <a:t>PROJECT MANAGEMENT</a:t>
            </a:r>
            <a:br>
              <a:rPr lang="en-US" dirty="0" smtClean="0"/>
            </a:br>
            <a:r>
              <a:rPr lang="en-US" dirty="0" smtClean="0"/>
              <a:t>CT050-3-3</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dirty="0" smtClean="0"/>
              <a:t>Click to edit Master subtitle style</a:t>
            </a:r>
            <a:endParaRPr lang="en-GB" dirty="0"/>
          </a:p>
        </p:txBody>
      </p:sp>
    </p:spTree>
    <p:extLst>
      <p:ext uri="{BB962C8B-B14F-4D97-AF65-F5344CB8AC3E}">
        <p14:creationId xmlns:p14="http://schemas.microsoft.com/office/powerpoint/2010/main" val="4804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2902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8018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05393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5433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190997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259850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86286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284743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195252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p>
        </p:txBody>
      </p:sp>
    </p:spTree>
    <p:extLst>
      <p:ext uri="{BB962C8B-B14F-4D97-AF65-F5344CB8AC3E}">
        <p14:creationId xmlns:p14="http://schemas.microsoft.com/office/powerpoint/2010/main" val="33952264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6621463"/>
            <a:ext cx="9144000" cy="236537"/>
          </a:xfrm>
          <a:prstGeom prst="rect">
            <a:avLst/>
          </a:prstGeom>
          <a:solidFill>
            <a:srgbClr val="FB6B5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GB" altLang="en-US" smtClean="0"/>
          </a:p>
        </p:txBody>
      </p:sp>
      <p:sp>
        <p:nvSpPr>
          <p:cNvPr id="1028" name="Rectangle 4"/>
          <p:cNvSpPr>
            <a:spLocks noGrp="1" noChangeArrowheads="1"/>
          </p:cNvSpPr>
          <p:nvPr>
            <p:ph type="body" idx="1"/>
          </p:nvPr>
        </p:nvSpPr>
        <p:spPr bwMode="auto">
          <a:xfrm>
            <a:off x="487363" y="1590440"/>
            <a:ext cx="8229600" cy="5017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GB" altLang="en-US" dirty="0" smtClean="0"/>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endParaRPr lang="en-GB" altLang="en-US" dirty="0" smtClean="0"/>
          </a:p>
        </p:txBody>
      </p:sp>
      <p:sp>
        <p:nvSpPr>
          <p:cNvPr id="1030" name="Rectangle 7"/>
          <p:cNvSpPr>
            <a:spLocks noChangeArrowheads="1"/>
          </p:cNvSpPr>
          <p:nvPr/>
        </p:nvSpPr>
        <p:spPr bwMode="auto">
          <a:xfrm>
            <a:off x="0" y="6597650"/>
            <a:ext cx="2711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800" dirty="0" smtClean="0"/>
              <a:t>CT050-3-3-PROJECT MANAGEMENT</a:t>
            </a:r>
            <a:endParaRPr lang="en-GB" altLang="en-US" sz="800" dirty="0" smtClean="0">
              <a:latin typeface="Calibri" pitchFamily="34" charset="0"/>
              <a:ea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ea typeface="Calibri" panose="020F0502020204030204" pitchFamily="34" charset="0"/>
                <a:cs typeface="Calibri" panose="020F0502020204030204" pitchFamily="34" charset="0"/>
              </a:defRPr>
            </a:lvl1pPr>
          </a:lstStyle>
          <a:p>
            <a:fld id="{71AB82A2-68A3-4635-8264-89FC666F95FA}" type="slidenum">
              <a:rPr lang="en-GB"/>
              <a:pPr/>
              <a:t>‹#›</a:t>
            </a:fld>
            <a:endParaRPr lang="en-GB" dirty="0"/>
          </a:p>
        </p:txBody>
      </p:sp>
      <p:sp>
        <p:nvSpPr>
          <p:cNvPr id="1032" name="Rectangle 9"/>
          <p:cNvSpPr>
            <a:spLocks noChangeArrowheads="1"/>
          </p:cNvSpPr>
          <p:nvPr/>
        </p:nvSpPr>
        <p:spPr bwMode="auto">
          <a:xfrm>
            <a:off x="2638554" y="6608339"/>
            <a:ext cx="3920839" cy="24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800" dirty="0" smtClean="0"/>
              <a:t>PROJECT COMMUNICATION</a:t>
            </a:r>
            <a:r>
              <a:rPr lang="en-US" sz="800" baseline="0" dirty="0" smtClean="0"/>
              <a:t> </a:t>
            </a:r>
            <a:r>
              <a:rPr lang="en-US" sz="800" dirty="0" smtClean="0"/>
              <a:t>MANAGEMENT</a:t>
            </a:r>
            <a:endParaRPr lang="en-US" sz="800" dirty="0"/>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55331" y="0"/>
            <a:ext cx="1688670" cy="16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smtClean="0"/>
              <a:t>LECTURE 10</a:t>
            </a:r>
            <a:endParaRPr lang="en-US" dirty="0"/>
          </a:p>
          <a:p>
            <a:r>
              <a:rPr lang="en-US" dirty="0" smtClean="0"/>
              <a:t>Project Communication Management</a:t>
            </a:r>
            <a:endParaRPr lang="en-US" dirty="0"/>
          </a:p>
        </p:txBody>
      </p:sp>
    </p:spTree>
    <p:extLst>
      <p:ext uri="{BB962C8B-B14F-4D97-AF65-F5344CB8AC3E}">
        <p14:creationId xmlns:p14="http://schemas.microsoft.com/office/powerpoint/2010/main" val="33266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Information in an Effective and Timely Manner</a:t>
            </a:r>
          </a:p>
        </p:txBody>
      </p:sp>
      <p:sp>
        <p:nvSpPr>
          <p:cNvPr id="3" name="Content Placeholder 2"/>
          <p:cNvSpPr>
            <a:spLocks noGrp="1"/>
          </p:cNvSpPr>
          <p:nvPr>
            <p:ph idx="1"/>
          </p:nvPr>
        </p:nvSpPr>
        <p:spPr/>
        <p:txBody>
          <a:bodyPr/>
          <a:lstStyle/>
          <a:p>
            <a:r>
              <a:rPr lang="en-US" dirty="0"/>
              <a:t>Don’t bury crucial information</a:t>
            </a:r>
          </a:p>
          <a:p>
            <a:r>
              <a:rPr lang="en-US" dirty="0"/>
              <a:t>Don’t be afraid to report bad information</a:t>
            </a:r>
          </a:p>
          <a:p>
            <a:r>
              <a:rPr lang="en-US" dirty="0"/>
              <a:t>Oral communication via meetings and informal talks helps bring important information—good and bad—out into the </a:t>
            </a:r>
            <a:r>
              <a:rPr lang="en-US" dirty="0" smtClean="0"/>
              <a:t>open</a:t>
            </a:r>
            <a:endParaRPr lang="en-US" dirty="0"/>
          </a:p>
        </p:txBody>
      </p:sp>
    </p:spTree>
    <p:extLst>
      <p:ext uri="{BB962C8B-B14F-4D97-AF65-F5344CB8AC3E}">
        <p14:creationId xmlns:p14="http://schemas.microsoft.com/office/powerpoint/2010/main" val="93783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Number of Communications Channels</a:t>
            </a:r>
          </a:p>
        </p:txBody>
      </p:sp>
      <p:sp>
        <p:nvSpPr>
          <p:cNvPr id="3" name="Content Placeholder 2"/>
          <p:cNvSpPr>
            <a:spLocks noGrp="1"/>
          </p:cNvSpPr>
          <p:nvPr>
            <p:ph idx="1"/>
          </p:nvPr>
        </p:nvSpPr>
        <p:spPr/>
        <p:txBody>
          <a:bodyPr>
            <a:normAutofit fontScale="92500"/>
          </a:bodyPr>
          <a:lstStyle/>
          <a:p>
            <a:pPr>
              <a:lnSpc>
                <a:spcPct val="110000"/>
              </a:lnSpc>
              <a:buClr>
                <a:srgbClr val="666699"/>
              </a:buClr>
            </a:pPr>
            <a:r>
              <a:rPr lang="en-US" dirty="0"/>
              <a:t>As the number of people involved increases, the complexity of communications increases because there are more communications channels or pathways through which people can communicate.</a:t>
            </a:r>
          </a:p>
          <a:p>
            <a:pPr>
              <a:lnSpc>
                <a:spcPct val="110000"/>
              </a:lnSpc>
              <a:buClr>
                <a:srgbClr val="666699"/>
              </a:buClr>
            </a:pPr>
            <a:r>
              <a:rPr lang="en-US" dirty="0"/>
              <a:t>Number of communications channels </a:t>
            </a:r>
            <a:r>
              <a:rPr lang="en-US" dirty="0" smtClean="0"/>
              <a:t>=</a:t>
            </a:r>
            <a:br>
              <a:rPr lang="en-US" dirty="0" smtClean="0"/>
            </a:br>
            <a:r>
              <a:rPr lang="en-US" dirty="0" smtClean="0"/>
              <a:t> 			</a:t>
            </a:r>
            <a:r>
              <a:rPr lang="en-US" i="1" u="sng" dirty="0" smtClean="0"/>
              <a:t>n</a:t>
            </a:r>
            <a:r>
              <a:rPr lang="en-US" u="sng" dirty="0"/>
              <a:t>(</a:t>
            </a:r>
            <a:r>
              <a:rPr lang="en-US" i="1" u="sng" dirty="0"/>
              <a:t>n-1</a:t>
            </a:r>
            <a:r>
              <a:rPr lang="en-US" u="sng" dirty="0" smtClean="0"/>
              <a:t>)</a:t>
            </a:r>
            <a:endParaRPr lang="en-US" dirty="0"/>
          </a:p>
          <a:p>
            <a:pPr marL="0" indent="0">
              <a:lnSpc>
                <a:spcPct val="110000"/>
              </a:lnSpc>
              <a:buClr>
                <a:srgbClr val="666699"/>
              </a:buClr>
              <a:buNone/>
              <a:tabLst>
                <a:tab pos="357188" algn="l"/>
              </a:tabLst>
            </a:pPr>
            <a:r>
              <a:rPr lang="en-US" dirty="0" smtClean="0"/>
              <a:t>			    	    2</a:t>
            </a:r>
            <a:r>
              <a:rPr lang="en-US" dirty="0"/>
              <a:t>		 </a:t>
            </a:r>
            <a:br>
              <a:rPr lang="en-US" dirty="0"/>
            </a:br>
            <a:r>
              <a:rPr lang="en-US" dirty="0"/>
              <a:t>	</a:t>
            </a:r>
            <a:r>
              <a:rPr lang="en-US" dirty="0" smtClean="0"/>
              <a:t>where</a:t>
            </a:r>
            <a:r>
              <a:rPr lang="en-US" i="1" dirty="0" smtClean="0"/>
              <a:t> </a:t>
            </a:r>
            <a:r>
              <a:rPr lang="en-US" i="1" dirty="0"/>
              <a:t>n</a:t>
            </a:r>
            <a:r>
              <a:rPr lang="en-US" dirty="0"/>
              <a:t> is the number of people involved</a:t>
            </a:r>
          </a:p>
        </p:txBody>
      </p:sp>
    </p:spTree>
    <p:extLst>
      <p:ext uri="{BB962C8B-B14F-4D97-AF65-F5344CB8AC3E}">
        <p14:creationId xmlns:p14="http://schemas.microsoft.com/office/powerpoint/2010/main" val="707820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10-2. The Impact of the Number of People on Communications Channels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5443" r="-5443"/>
          <a:stretch>
            <a:fillRect/>
          </a:stretch>
        </p:blipFill>
        <p:spPr>
          <a:prstGeom prst="rect">
            <a:avLst/>
          </a:prstGeom>
        </p:spPr>
      </p:pic>
    </p:spTree>
    <p:extLst>
      <p:ext uri="{BB962C8B-B14F-4D97-AF65-F5344CB8AC3E}">
        <p14:creationId xmlns:p14="http://schemas.microsoft.com/office/powerpoint/2010/main" val="352488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Communications Management</a:t>
            </a:r>
          </a:p>
        </p:txBody>
      </p:sp>
      <p:sp>
        <p:nvSpPr>
          <p:cNvPr id="3" name="Content Placeholder 2"/>
          <p:cNvSpPr>
            <a:spLocks noGrp="1"/>
          </p:cNvSpPr>
          <p:nvPr>
            <p:ph idx="1"/>
          </p:nvPr>
        </p:nvSpPr>
        <p:spPr/>
        <p:txBody>
          <a:bodyPr>
            <a:normAutofit fontScale="85000" lnSpcReduction="10000"/>
          </a:bodyPr>
          <a:lstStyle/>
          <a:p>
            <a:pPr>
              <a:lnSpc>
                <a:spcPct val="110000"/>
              </a:lnSpc>
            </a:pPr>
            <a:r>
              <a:rPr lang="en-US" dirty="0"/>
              <a:t>Every project should include some type of </a:t>
            </a:r>
            <a:r>
              <a:rPr lang="en-US" b="1" dirty="0"/>
              <a:t>communications management </a:t>
            </a:r>
            <a:r>
              <a:rPr lang="en-US" dirty="0"/>
              <a:t>plan, a document that guides project communications</a:t>
            </a:r>
          </a:p>
          <a:p>
            <a:pPr>
              <a:lnSpc>
                <a:spcPct val="110000"/>
              </a:lnSpc>
            </a:pPr>
            <a:r>
              <a:rPr lang="en-US" dirty="0"/>
              <a:t>The communications management plan varies with the needs of the project, but some type of written plan should always be prepared</a:t>
            </a:r>
          </a:p>
          <a:p>
            <a:pPr>
              <a:lnSpc>
                <a:spcPct val="110000"/>
              </a:lnSpc>
            </a:pPr>
            <a:r>
              <a:rPr lang="en-US" dirty="0"/>
              <a:t>For small projects, the communications management plan can be part of the team contract</a:t>
            </a:r>
          </a:p>
          <a:p>
            <a:pPr>
              <a:lnSpc>
                <a:spcPct val="110000"/>
              </a:lnSpc>
            </a:pPr>
            <a:r>
              <a:rPr lang="en-US" dirty="0"/>
              <a:t>For large projects, it should be a separate </a:t>
            </a:r>
            <a:r>
              <a:rPr lang="en-US" dirty="0" smtClean="0"/>
              <a:t>document</a:t>
            </a:r>
            <a:endParaRPr lang="en-US" dirty="0"/>
          </a:p>
        </p:txBody>
      </p:sp>
    </p:spTree>
    <p:extLst>
      <p:ext uri="{BB962C8B-B14F-4D97-AF65-F5344CB8AC3E}">
        <p14:creationId xmlns:p14="http://schemas.microsoft.com/office/powerpoint/2010/main" val="324963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Management</a:t>
            </a:r>
            <a:br>
              <a:rPr lang="en-US" dirty="0"/>
            </a:br>
            <a:r>
              <a:rPr lang="en-US" dirty="0"/>
              <a:t>Plan Contents</a:t>
            </a:r>
          </a:p>
        </p:txBody>
      </p:sp>
      <p:sp>
        <p:nvSpPr>
          <p:cNvPr id="3" name="Content Placeholder 2"/>
          <p:cNvSpPr>
            <a:spLocks noGrp="1"/>
          </p:cNvSpPr>
          <p:nvPr>
            <p:ph idx="1"/>
          </p:nvPr>
        </p:nvSpPr>
        <p:spPr/>
        <p:txBody>
          <a:bodyPr>
            <a:normAutofit fontScale="70000" lnSpcReduction="20000"/>
          </a:bodyPr>
          <a:lstStyle/>
          <a:p>
            <a:pPr marL="514350" indent="-514350">
              <a:lnSpc>
                <a:spcPct val="120000"/>
              </a:lnSpc>
              <a:buFont typeface="+mj-lt"/>
              <a:buAutoNum type="arabicPeriod"/>
            </a:pPr>
            <a:r>
              <a:rPr lang="en-US" dirty="0" smtClean="0"/>
              <a:t>Stakeholder </a:t>
            </a:r>
            <a:r>
              <a:rPr lang="en-US" dirty="0"/>
              <a:t>communications requirements</a:t>
            </a:r>
          </a:p>
          <a:p>
            <a:pPr marL="514350" indent="-514350">
              <a:lnSpc>
                <a:spcPct val="120000"/>
              </a:lnSpc>
              <a:buFont typeface="+mj-lt"/>
              <a:buAutoNum type="arabicPeriod"/>
            </a:pPr>
            <a:r>
              <a:rPr lang="en-US" dirty="0" smtClean="0"/>
              <a:t>Information </a:t>
            </a:r>
            <a:r>
              <a:rPr lang="en-US" dirty="0"/>
              <a:t>to be communicated, including format, content, and level of detail</a:t>
            </a:r>
          </a:p>
          <a:p>
            <a:pPr marL="514350" indent="-514350">
              <a:lnSpc>
                <a:spcPct val="120000"/>
              </a:lnSpc>
              <a:buFont typeface="+mj-lt"/>
              <a:buAutoNum type="arabicPeriod"/>
            </a:pPr>
            <a:r>
              <a:rPr lang="en-US" dirty="0" smtClean="0"/>
              <a:t>Who </a:t>
            </a:r>
            <a:r>
              <a:rPr lang="en-US" dirty="0"/>
              <a:t>will receive the information and who will produce it</a:t>
            </a:r>
          </a:p>
          <a:p>
            <a:pPr marL="514350" indent="-514350">
              <a:lnSpc>
                <a:spcPct val="120000"/>
              </a:lnSpc>
              <a:buFont typeface="+mj-lt"/>
              <a:buAutoNum type="arabicPeriod"/>
            </a:pPr>
            <a:r>
              <a:rPr lang="en-US" dirty="0" smtClean="0"/>
              <a:t>Suggested </a:t>
            </a:r>
            <a:r>
              <a:rPr lang="en-US" dirty="0"/>
              <a:t>methods or technologies for conveying the information</a:t>
            </a:r>
          </a:p>
          <a:p>
            <a:pPr marL="514350" indent="-514350">
              <a:lnSpc>
                <a:spcPct val="120000"/>
              </a:lnSpc>
              <a:buFont typeface="+mj-lt"/>
              <a:buAutoNum type="arabicPeriod"/>
            </a:pPr>
            <a:r>
              <a:rPr lang="en-US" dirty="0" smtClean="0"/>
              <a:t>Frequency </a:t>
            </a:r>
            <a:r>
              <a:rPr lang="en-US" dirty="0"/>
              <a:t>of communication</a:t>
            </a:r>
          </a:p>
          <a:p>
            <a:pPr marL="514350" indent="-514350">
              <a:lnSpc>
                <a:spcPct val="120000"/>
              </a:lnSpc>
              <a:buFont typeface="+mj-lt"/>
              <a:buAutoNum type="arabicPeriod"/>
            </a:pPr>
            <a:r>
              <a:rPr lang="en-US" dirty="0" smtClean="0"/>
              <a:t>Escalation </a:t>
            </a:r>
            <a:r>
              <a:rPr lang="en-US" dirty="0"/>
              <a:t>procedures for resolving issues</a:t>
            </a:r>
          </a:p>
          <a:p>
            <a:pPr marL="514350" indent="-514350">
              <a:lnSpc>
                <a:spcPct val="120000"/>
              </a:lnSpc>
              <a:buFont typeface="+mj-lt"/>
              <a:buAutoNum type="arabicPeriod"/>
            </a:pPr>
            <a:r>
              <a:rPr lang="en-US" dirty="0" smtClean="0"/>
              <a:t>Revision </a:t>
            </a:r>
            <a:r>
              <a:rPr lang="en-US" dirty="0"/>
              <a:t>procedures for updating the communications management plan</a:t>
            </a:r>
          </a:p>
          <a:p>
            <a:pPr marL="514350" indent="-514350">
              <a:lnSpc>
                <a:spcPct val="120000"/>
              </a:lnSpc>
              <a:buFont typeface="+mj-lt"/>
              <a:buAutoNum type="arabicPeriod"/>
            </a:pPr>
            <a:r>
              <a:rPr lang="en-US" dirty="0" smtClean="0"/>
              <a:t>A </a:t>
            </a:r>
            <a:r>
              <a:rPr lang="en-US" dirty="0"/>
              <a:t>glossary of common </a:t>
            </a:r>
            <a:r>
              <a:rPr lang="en-US" dirty="0" smtClean="0"/>
              <a:t>terminology</a:t>
            </a:r>
            <a:endParaRPr lang="en-US" dirty="0"/>
          </a:p>
        </p:txBody>
      </p:sp>
    </p:spTree>
    <p:extLst>
      <p:ext uri="{BB962C8B-B14F-4D97-AF65-F5344CB8AC3E}">
        <p14:creationId xmlns:p14="http://schemas.microsoft.com/office/powerpoint/2010/main" val="343054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a:t>Table 10-1. Sample Stakeholder Analysis for Project Communications</a:t>
            </a:r>
          </a:p>
        </p:txBody>
      </p:sp>
      <p:pic>
        <p:nvPicPr>
          <p:cNvPr id="4" name="Picture 7"/>
          <p:cNvPicPr>
            <a:picLocks noGrp="1" noChangeAspect="1" noChangeArrowheads="1"/>
          </p:cNvPicPr>
          <p:nvPr>
            <p:ph idx="1"/>
          </p:nvPr>
        </p:nvPicPr>
        <p:blipFill rotWithShape="1">
          <a:blip r:embed="rId2">
            <a:clrChange>
              <a:clrFrom>
                <a:srgbClr val="FFFFFF"/>
              </a:clrFrom>
              <a:clrTo>
                <a:srgbClr val="FFFFFF">
                  <a:alpha val="0"/>
                </a:srgbClr>
              </a:clrTo>
            </a:clrChange>
          </a:blip>
          <a:srcRect l="21703" t="21867" r="25622" b="13514"/>
          <a:stretch/>
        </p:blipFill>
        <p:spPr bwMode="auto">
          <a:xfrm>
            <a:off x="1109683" y="1364241"/>
            <a:ext cx="6855303" cy="5256101"/>
          </a:xfrm>
          <a:prstGeom prst="rect">
            <a:avLst/>
          </a:prstGeom>
          <a:noFill/>
          <a:ln w="9525">
            <a:noFill/>
            <a:miter lim="800000"/>
            <a:headEnd/>
            <a:tailEnd/>
          </a:ln>
          <a:effectLst/>
        </p:spPr>
      </p:pic>
    </p:spTree>
    <p:extLst>
      <p:ext uri="{BB962C8B-B14F-4D97-AF65-F5344CB8AC3E}">
        <p14:creationId xmlns:p14="http://schemas.microsoft.com/office/powerpoint/2010/main" val="481232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Communications</a:t>
            </a:r>
          </a:p>
        </p:txBody>
      </p:sp>
      <p:sp>
        <p:nvSpPr>
          <p:cNvPr id="3" name="Content Placeholder 2"/>
          <p:cNvSpPr>
            <a:spLocks noGrp="1"/>
          </p:cNvSpPr>
          <p:nvPr>
            <p:ph idx="1"/>
          </p:nvPr>
        </p:nvSpPr>
        <p:spPr/>
        <p:txBody>
          <a:bodyPr>
            <a:normAutofit lnSpcReduction="10000"/>
          </a:bodyPr>
          <a:lstStyle/>
          <a:p>
            <a:r>
              <a:rPr lang="en-US" dirty="0"/>
              <a:t>Managing communications is a large part of a project manager’s job</a:t>
            </a:r>
          </a:p>
          <a:p>
            <a:r>
              <a:rPr lang="en-US" dirty="0"/>
              <a:t>Getting project information to the right people at the right time and in a useful format is just as important as developing the information in the first place</a:t>
            </a:r>
          </a:p>
          <a:p>
            <a:pPr>
              <a:lnSpc>
                <a:spcPct val="110000"/>
              </a:lnSpc>
            </a:pPr>
            <a:r>
              <a:rPr lang="en-US" dirty="0"/>
              <a:t>Important considerations include the use of technology, the appropriate methods and media to use, and performance </a:t>
            </a:r>
            <a:r>
              <a:rPr lang="en-US" dirty="0" smtClean="0"/>
              <a:t>reporting</a:t>
            </a:r>
            <a:endParaRPr lang="en-US" dirty="0"/>
          </a:p>
        </p:txBody>
      </p:sp>
    </p:spTree>
    <p:extLst>
      <p:ext uri="{BB962C8B-B14F-4D97-AF65-F5344CB8AC3E}">
        <p14:creationId xmlns:p14="http://schemas.microsoft.com/office/powerpoint/2010/main" val="84869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Technology to Enhance Creation and Distribution</a:t>
            </a:r>
          </a:p>
        </p:txBody>
      </p:sp>
      <p:sp>
        <p:nvSpPr>
          <p:cNvPr id="3" name="Content Placeholder 2"/>
          <p:cNvSpPr>
            <a:spLocks noGrp="1"/>
          </p:cNvSpPr>
          <p:nvPr>
            <p:ph idx="1"/>
          </p:nvPr>
        </p:nvSpPr>
        <p:spPr/>
        <p:txBody>
          <a:bodyPr/>
          <a:lstStyle/>
          <a:p>
            <a:r>
              <a:rPr lang="en-US" dirty="0"/>
              <a:t>Technology can facilitate the process of creating and distributing information, when used properly</a:t>
            </a:r>
          </a:p>
          <a:p>
            <a:r>
              <a:rPr lang="en-US" dirty="0"/>
              <a:t>It is important to select the appropriate communication method and </a:t>
            </a:r>
            <a:r>
              <a:rPr lang="en-US" dirty="0" smtClean="0"/>
              <a:t>media</a:t>
            </a:r>
            <a:endParaRPr lang="en-US" dirty="0"/>
          </a:p>
        </p:txBody>
      </p:sp>
    </p:spTree>
    <p:extLst>
      <p:ext uri="{BB962C8B-B14F-4D97-AF65-F5344CB8AC3E}">
        <p14:creationId xmlns:p14="http://schemas.microsoft.com/office/powerpoint/2010/main" val="280738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Classifications for Communication Methods</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i="1" dirty="0"/>
              <a:t>Interactive communication</a:t>
            </a:r>
            <a:r>
              <a:rPr lang="en-US" dirty="0"/>
              <a:t>: Two or more people interact to exchange information via meetings, phone calls, or video conferencing. Most effective way to ensure common understanding</a:t>
            </a:r>
          </a:p>
          <a:p>
            <a:pPr>
              <a:lnSpc>
                <a:spcPct val="120000"/>
              </a:lnSpc>
            </a:pPr>
            <a:r>
              <a:rPr lang="en-US" i="1" dirty="0"/>
              <a:t>Push communication</a:t>
            </a:r>
            <a:r>
              <a:rPr lang="en-US" dirty="0"/>
              <a:t>: Information is sent or pushed to recipients without their request via reports, e-mails, faxes, voice mails, and other means. Ensures that the information is distributed, but does not ensure that it was received or understood</a:t>
            </a:r>
          </a:p>
          <a:p>
            <a:pPr>
              <a:lnSpc>
                <a:spcPct val="120000"/>
              </a:lnSpc>
            </a:pPr>
            <a:r>
              <a:rPr lang="en-US" i="1" dirty="0"/>
              <a:t>Pull communication</a:t>
            </a:r>
            <a:r>
              <a:rPr lang="en-US" dirty="0"/>
              <a:t>: Information is sent to recipients at their request via Web sites, bulletin boards, e-learning, knowledge repositories like blogs, and other </a:t>
            </a:r>
            <a:r>
              <a:rPr lang="en-US" dirty="0" smtClean="0"/>
              <a:t>means</a:t>
            </a:r>
            <a:endParaRPr lang="en-US" dirty="0"/>
          </a:p>
        </p:txBody>
      </p:sp>
    </p:spTree>
    <p:extLst>
      <p:ext uri="{BB962C8B-B14F-4D97-AF65-F5344CB8AC3E}">
        <p14:creationId xmlns:p14="http://schemas.microsoft.com/office/powerpoint/2010/main" val="4245607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Performance</a:t>
            </a:r>
          </a:p>
        </p:txBody>
      </p:sp>
      <p:sp>
        <p:nvSpPr>
          <p:cNvPr id="3" name="Content Placeholder 2"/>
          <p:cNvSpPr>
            <a:spLocks noGrp="1"/>
          </p:cNvSpPr>
          <p:nvPr>
            <p:ph idx="1"/>
          </p:nvPr>
        </p:nvSpPr>
        <p:spPr/>
        <p:txBody>
          <a:bodyPr>
            <a:normAutofit fontScale="92500"/>
          </a:bodyPr>
          <a:lstStyle/>
          <a:p>
            <a:pPr>
              <a:spcBef>
                <a:spcPct val="80000"/>
              </a:spcBef>
              <a:buClr>
                <a:srgbClr val="666699"/>
              </a:buClr>
              <a:buNone/>
            </a:pPr>
            <a:r>
              <a:rPr lang="en-US" dirty="0"/>
              <a:t>Performance reporting keeps stakeholders informed about how resources are being used to achieve project objectives</a:t>
            </a:r>
          </a:p>
          <a:p>
            <a:pPr lvl="1">
              <a:spcBef>
                <a:spcPct val="80000"/>
              </a:spcBef>
              <a:buClr>
                <a:srgbClr val="666699"/>
              </a:buClr>
            </a:pPr>
            <a:r>
              <a:rPr lang="en-US" b="1" dirty="0"/>
              <a:t>Status reports</a:t>
            </a:r>
            <a:r>
              <a:rPr lang="en-US" dirty="0"/>
              <a:t> describe where the project stands at a specific point in time</a:t>
            </a:r>
          </a:p>
          <a:p>
            <a:pPr lvl="1">
              <a:spcBef>
                <a:spcPct val="80000"/>
              </a:spcBef>
              <a:buClr>
                <a:srgbClr val="666699"/>
              </a:buClr>
            </a:pPr>
            <a:r>
              <a:rPr lang="en-US" b="1" dirty="0"/>
              <a:t>Progress reports</a:t>
            </a:r>
            <a:r>
              <a:rPr lang="en-US" dirty="0"/>
              <a:t> describe what the project team has accomplished during a </a:t>
            </a:r>
            <a:r>
              <a:rPr lang="en-US" dirty="0" err="1" smtClean="0"/>
              <a:t>certaiperiod</a:t>
            </a:r>
            <a:r>
              <a:rPr lang="en-US" dirty="0" smtClean="0"/>
              <a:t> </a:t>
            </a:r>
            <a:r>
              <a:rPr lang="en-US" dirty="0"/>
              <a:t>of time</a:t>
            </a:r>
          </a:p>
          <a:p>
            <a:pPr lvl="1">
              <a:spcBef>
                <a:spcPct val="80000"/>
              </a:spcBef>
              <a:buClr>
                <a:srgbClr val="666699"/>
              </a:buClr>
            </a:pPr>
            <a:r>
              <a:rPr lang="en-US" b="1" dirty="0"/>
              <a:t>Forecasts</a:t>
            </a:r>
            <a:r>
              <a:rPr lang="en-US" dirty="0"/>
              <a:t> predict future project status and progress based on past information and trends</a:t>
            </a:r>
          </a:p>
          <a:p>
            <a:endParaRPr lang="en-US" dirty="0"/>
          </a:p>
        </p:txBody>
      </p:sp>
    </p:spTree>
    <p:extLst>
      <p:ext uri="{BB962C8B-B14F-4D97-AF65-F5344CB8AC3E}">
        <p14:creationId xmlns:p14="http://schemas.microsoft.com/office/powerpoint/2010/main" val="29307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Understand the importance of good communications on projects and the need to develop soft skills, especially for IT project managers and their teams</a:t>
            </a:r>
          </a:p>
          <a:p>
            <a:pPr>
              <a:lnSpc>
                <a:spcPct val="120000"/>
              </a:lnSpc>
            </a:pPr>
            <a:r>
              <a:rPr lang="en-US" dirty="0"/>
              <a:t>Review key concepts related to communications</a:t>
            </a:r>
          </a:p>
          <a:p>
            <a:pPr>
              <a:lnSpc>
                <a:spcPct val="120000"/>
              </a:lnSpc>
            </a:pPr>
            <a:r>
              <a:rPr lang="en-US" dirty="0"/>
              <a:t>Explain the elements of planning project communications and how to create a communications management plan</a:t>
            </a:r>
          </a:p>
          <a:p>
            <a:pPr>
              <a:lnSpc>
                <a:spcPct val="120000"/>
              </a:lnSpc>
            </a:pPr>
            <a:r>
              <a:rPr lang="en-US" dirty="0"/>
              <a:t>Describe how to manage communications, including communication technologies, media, and performance reporting</a:t>
            </a:r>
          </a:p>
        </p:txBody>
      </p:sp>
    </p:spTree>
    <p:extLst>
      <p:ext uri="{BB962C8B-B14F-4D97-AF65-F5344CB8AC3E}">
        <p14:creationId xmlns:p14="http://schemas.microsoft.com/office/powerpoint/2010/main" val="3401314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Communications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t>The main goal of controlling communications is to ensure the optimal flow of information throughout the entire project life cycle</a:t>
            </a:r>
          </a:p>
          <a:p>
            <a:pPr>
              <a:lnSpc>
                <a:spcPct val="120000"/>
              </a:lnSpc>
            </a:pPr>
            <a:r>
              <a:rPr lang="en-US" dirty="0"/>
              <a:t>The project manager and project team should use their various reporting systems, expert judgment, and meetings to assess how well communications are working. If problems exist, the project manager and team need to take action, which often requires changes to the earlier processes of planning and managing project communications</a:t>
            </a:r>
          </a:p>
          <a:p>
            <a:pPr>
              <a:lnSpc>
                <a:spcPct val="120000"/>
              </a:lnSpc>
            </a:pPr>
            <a:r>
              <a:rPr lang="en-US" dirty="0"/>
              <a:t>It is often beneficial to have a facilitator from outside the project team assess how well communications are </a:t>
            </a:r>
            <a:r>
              <a:rPr lang="en-US" dirty="0" smtClean="0"/>
              <a:t>working</a:t>
            </a:r>
            <a:endParaRPr lang="en-US" dirty="0"/>
          </a:p>
        </p:txBody>
      </p:sp>
    </p:spTree>
    <p:extLst>
      <p:ext uri="{BB962C8B-B14F-4D97-AF65-F5344CB8AC3E}">
        <p14:creationId xmlns:p14="http://schemas.microsoft.com/office/powerpoint/2010/main" val="405944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Suggestions for Improving Project Communications</a:t>
            </a:r>
          </a:p>
        </p:txBody>
      </p:sp>
      <p:sp>
        <p:nvSpPr>
          <p:cNvPr id="3" name="Content Placeholder 2"/>
          <p:cNvSpPr>
            <a:spLocks noGrp="1"/>
          </p:cNvSpPr>
          <p:nvPr>
            <p:ph idx="1"/>
          </p:nvPr>
        </p:nvSpPr>
        <p:spPr/>
        <p:txBody>
          <a:bodyPr/>
          <a:lstStyle/>
          <a:p>
            <a:pPr>
              <a:spcBef>
                <a:spcPct val="100000"/>
              </a:spcBef>
              <a:buClr>
                <a:srgbClr val="666699"/>
              </a:buClr>
            </a:pPr>
            <a:r>
              <a:rPr lang="en-US" dirty="0"/>
              <a:t>Develop better communication skills</a:t>
            </a:r>
          </a:p>
          <a:p>
            <a:pPr>
              <a:spcBef>
                <a:spcPct val="100000"/>
              </a:spcBef>
              <a:buClr>
                <a:srgbClr val="666699"/>
              </a:buClr>
            </a:pPr>
            <a:r>
              <a:rPr lang="en-US" dirty="0"/>
              <a:t>Run effective meetings</a:t>
            </a:r>
          </a:p>
          <a:p>
            <a:pPr>
              <a:spcBef>
                <a:spcPct val="100000"/>
              </a:spcBef>
              <a:buClr>
                <a:srgbClr val="666699"/>
              </a:buClr>
            </a:pPr>
            <a:r>
              <a:rPr lang="en-US" dirty="0"/>
              <a:t>Use e-mail and other technologies effectively</a:t>
            </a:r>
          </a:p>
          <a:p>
            <a:pPr>
              <a:spcBef>
                <a:spcPct val="100000"/>
              </a:spcBef>
              <a:buClr>
                <a:srgbClr val="666699"/>
              </a:buClr>
            </a:pPr>
            <a:r>
              <a:rPr lang="en-US" dirty="0"/>
              <a:t>Use </a:t>
            </a:r>
            <a:r>
              <a:rPr lang="en-US" dirty="0" smtClean="0"/>
              <a:t>templates </a:t>
            </a:r>
            <a:r>
              <a:rPr lang="en-US" dirty="0"/>
              <a:t>for project </a:t>
            </a:r>
            <a:r>
              <a:rPr lang="en-US" dirty="0" smtClean="0"/>
              <a:t>communications</a:t>
            </a:r>
            <a:endParaRPr lang="en-US" dirty="0"/>
          </a:p>
        </p:txBody>
      </p:sp>
    </p:spTree>
    <p:extLst>
      <p:ext uri="{BB962C8B-B14F-4D97-AF65-F5344CB8AC3E}">
        <p14:creationId xmlns:p14="http://schemas.microsoft.com/office/powerpoint/2010/main" val="634362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Effective Meetings</a:t>
            </a:r>
          </a:p>
        </p:txBody>
      </p:sp>
      <p:sp>
        <p:nvSpPr>
          <p:cNvPr id="3" name="Content Placeholder 2"/>
          <p:cNvSpPr>
            <a:spLocks noGrp="1"/>
          </p:cNvSpPr>
          <p:nvPr>
            <p:ph idx="1"/>
          </p:nvPr>
        </p:nvSpPr>
        <p:spPr/>
        <p:txBody>
          <a:bodyPr>
            <a:normAutofit fontScale="77500" lnSpcReduction="20000"/>
          </a:bodyPr>
          <a:lstStyle/>
          <a:p>
            <a:pPr>
              <a:lnSpc>
                <a:spcPct val="120000"/>
              </a:lnSpc>
              <a:buClr>
                <a:srgbClr val="666699"/>
              </a:buClr>
            </a:pPr>
            <a:r>
              <a:rPr lang="en-US" dirty="0"/>
              <a:t>Determine if a meeting can be avoided</a:t>
            </a:r>
          </a:p>
          <a:p>
            <a:pPr>
              <a:lnSpc>
                <a:spcPct val="120000"/>
              </a:lnSpc>
              <a:buClr>
                <a:srgbClr val="666699"/>
              </a:buClr>
            </a:pPr>
            <a:r>
              <a:rPr lang="en-US" dirty="0"/>
              <a:t>Define the purpose and intended outcome of the meeting</a:t>
            </a:r>
          </a:p>
          <a:p>
            <a:pPr>
              <a:lnSpc>
                <a:spcPct val="120000"/>
              </a:lnSpc>
              <a:buClr>
                <a:srgbClr val="666699"/>
              </a:buClr>
            </a:pPr>
            <a:r>
              <a:rPr lang="en-US" dirty="0"/>
              <a:t>Determine who should attend the meeting</a:t>
            </a:r>
          </a:p>
          <a:p>
            <a:pPr>
              <a:lnSpc>
                <a:spcPct val="120000"/>
              </a:lnSpc>
              <a:buClr>
                <a:srgbClr val="666699"/>
              </a:buClr>
            </a:pPr>
            <a:r>
              <a:rPr lang="en-US" dirty="0"/>
              <a:t>Provide an agenda to participants before the meeting</a:t>
            </a:r>
          </a:p>
          <a:p>
            <a:pPr>
              <a:lnSpc>
                <a:spcPct val="120000"/>
              </a:lnSpc>
              <a:buClr>
                <a:srgbClr val="666699"/>
              </a:buClr>
            </a:pPr>
            <a:r>
              <a:rPr lang="en-US" dirty="0"/>
              <a:t>Prepare handouts and visual aids, and make logistical arrangements ahead of time</a:t>
            </a:r>
          </a:p>
          <a:p>
            <a:pPr>
              <a:lnSpc>
                <a:spcPct val="120000"/>
              </a:lnSpc>
              <a:buClr>
                <a:srgbClr val="666699"/>
              </a:buClr>
            </a:pPr>
            <a:r>
              <a:rPr lang="en-US" dirty="0"/>
              <a:t>Run the meeting professionally</a:t>
            </a:r>
          </a:p>
          <a:p>
            <a:pPr>
              <a:lnSpc>
                <a:spcPct val="120000"/>
              </a:lnSpc>
              <a:buClr>
                <a:srgbClr val="666699"/>
              </a:buClr>
            </a:pPr>
            <a:r>
              <a:rPr lang="en-US" dirty="0"/>
              <a:t>Set the ground rules for the meeting</a:t>
            </a:r>
          </a:p>
          <a:p>
            <a:pPr>
              <a:lnSpc>
                <a:spcPct val="120000"/>
              </a:lnSpc>
              <a:buClr>
                <a:srgbClr val="666699"/>
              </a:buClr>
            </a:pPr>
            <a:r>
              <a:rPr lang="en-US" dirty="0"/>
              <a:t>Build </a:t>
            </a:r>
            <a:r>
              <a:rPr lang="en-US" dirty="0" smtClean="0"/>
              <a:t>relationships</a:t>
            </a:r>
            <a:endParaRPr lang="en-US" dirty="0"/>
          </a:p>
        </p:txBody>
      </p:sp>
    </p:spTree>
    <p:extLst>
      <p:ext uri="{BB962C8B-B14F-4D97-AF65-F5344CB8AC3E}">
        <p14:creationId xmlns:p14="http://schemas.microsoft.com/office/powerpoint/2010/main" val="75433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Collaborative Tools</a:t>
            </a:r>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SharePoint portal </a:t>
            </a:r>
            <a:r>
              <a:rPr lang="en-US" dirty="0"/>
              <a:t>allows users to create custom Web sites to access documents and applications stored on shared devices</a:t>
            </a:r>
          </a:p>
          <a:p>
            <a:r>
              <a:rPr lang="en-US" b="1" dirty="0"/>
              <a:t>Google Docs </a:t>
            </a:r>
            <a:r>
              <a:rPr lang="en-US" dirty="0"/>
              <a:t>allow users to create, share, and edit documents, spreadsheets, and presentations online</a:t>
            </a:r>
          </a:p>
          <a:p>
            <a:r>
              <a:rPr lang="en-US" dirty="0"/>
              <a:t>A </a:t>
            </a:r>
            <a:r>
              <a:rPr lang="en-US" b="1" dirty="0"/>
              <a:t>wiki </a:t>
            </a:r>
            <a:r>
              <a:rPr lang="en-US" dirty="0"/>
              <a:t>is a Web site designed to enable anyone who accesses it to contribute or modify Web page content</a:t>
            </a:r>
          </a:p>
          <a:p>
            <a:r>
              <a:rPr lang="en-US" dirty="0" err="1"/>
              <a:t>Kanban</a:t>
            </a:r>
            <a:r>
              <a:rPr lang="en-US" dirty="0"/>
              <a:t> boards visually show tasks that need to be done, are in progress, or are </a:t>
            </a:r>
            <a:r>
              <a:rPr lang="en-US" dirty="0" smtClean="0"/>
              <a:t>completed</a:t>
            </a:r>
            <a:endParaRPr lang="en-US" dirty="0"/>
          </a:p>
        </p:txBody>
      </p:sp>
    </p:spTree>
    <p:extLst>
      <p:ext uri="{BB962C8B-B14F-4D97-AF65-F5344CB8AC3E}">
        <p14:creationId xmlns:p14="http://schemas.microsoft.com/office/powerpoint/2010/main" val="512620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Templates for Project Communications</a:t>
            </a:r>
          </a:p>
        </p:txBody>
      </p:sp>
      <p:sp>
        <p:nvSpPr>
          <p:cNvPr id="3" name="Content Placeholder 2"/>
          <p:cNvSpPr>
            <a:spLocks noGrp="1"/>
          </p:cNvSpPr>
          <p:nvPr>
            <p:ph idx="1"/>
          </p:nvPr>
        </p:nvSpPr>
        <p:spPr/>
        <p:txBody>
          <a:bodyPr>
            <a:normAutofit fontScale="85000" lnSpcReduction="20000"/>
          </a:bodyPr>
          <a:lstStyle/>
          <a:p>
            <a:pPr>
              <a:lnSpc>
                <a:spcPct val="120000"/>
              </a:lnSpc>
              <a:spcBef>
                <a:spcPct val="70000"/>
              </a:spcBef>
              <a:buClr>
                <a:srgbClr val="666699"/>
              </a:buClr>
            </a:pPr>
            <a:r>
              <a:rPr lang="en-US" dirty="0"/>
              <a:t>Many technical people are afraid to ask for help</a:t>
            </a:r>
          </a:p>
          <a:p>
            <a:pPr>
              <a:lnSpc>
                <a:spcPct val="120000"/>
              </a:lnSpc>
              <a:spcBef>
                <a:spcPct val="70000"/>
              </a:spcBef>
              <a:buClr>
                <a:srgbClr val="666699"/>
              </a:buClr>
            </a:pPr>
            <a:r>
              <a:rPr lang="en-US" dirty="0"/>
              <a:t>Providing examples and templates for project communications saves time and money</a:t>
            </a:r>
          </a:p>
          <a:p>
            <a:pPr>
              <a:lnSpc>
                <a:spcPct val="120000"/>
              </a:lnSpc>
              <a:spcBef>
                <a:spcPct val="70000"/>
              </a:spcBef>
              <a:buClr>
                <a:srgbClr val="666699"/>
              </a:buClr>
            </a:pPr>
            <a:r>
              <a:rPr lang="en-US" dirty="0"/>
              <a:t>Organizations can develop their own templates, use some provided by outside organizations, or use samples from textbooks</a:t>
            </a:r>
          </a:p>
          <a:p>
            <a:pPr>
              <a:lnSpc>
                <a:spcPct val="120000"/>
              </a:lnSpc>
              <a:spcBef>
                <a:spcPct val="70000"/>
              </a:spcBef>
              <a:buClr>
                <a:srgbClr val="666699"/>
              </a:buClr>
            </a:pPr>
            <a:r>
              <a:rPr lang="en-US" dirty="0"/>
              <a:t>Recall that research shows that companies that excel in project management make effective use of </a:t>
            </a:r>
            <a:r>
              <a:rPr lang="en-US" dirty="0" smtClean="0"/>
              <a:t>templates</a:t>
            </a:r>
            <a:endParaRPr lang="en-US" dirty="0"/>
          </a:p>
        </p:txBody>
      </p:sp>
    </p:spTree>
    <p:extLst>
      <p:ext uri="{BB962C8B-B14F-4D97-AF65-F5344CB8AC3E}">
        <p14:creationId xmlns:p14="http://schemas.microsoft.com/office/powerpoint/2010/main" val="3982907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10-3. Sample Template for a </a:t>
            </a:r>
            <a:r>
              <a:rPr lang="en-US" dirty="0" smtClean="0"/>
              <a:t>Project </a:t>
            </a:r>
            <a:r>
              <a:rPr lang="en-US" dirty="0"/>
              <a:t>Description</a:t>
            </a:r>
          </a:p>
        </p:txBody>
      </p:sp>
      <p:pic>
        <p:nvPicPr>
          <p:cNvPr id="4" name="Content Placeholder 3" descr="86921_10_F03.jpg"/>
          <p:cNvPicPr>
            <a:picLocks noGrp="1" noChangeAspect="1"/>
          </p:cNvPicPr>
          <p:nvPr>
            <p:ph idx="1"/>
          </p:nvPr>
        </p:nvPicPr>
        <p:blipFill>
          <a:blip r:embed="rId2"/>
          <a:srcRect l="-21306" r="-21306"/>
          <a:stretch>
            <a:fillRect/>
          </a:stretch>
        </p:blipFill>
        <p:spPr>
          <a:prstGeom prst="rect">
            <a:avLst/>
          </a:prstGeom>
        </p:spPr>
      </p:pic>
    </p:spTree>
    <p:extLst>
      <p:ext uri="{BB962C8B-B14F-4D97-AF65-F5344CB8AC3E}">
        <p14:creationId xmlns:p14="http://schemas.microsoft.com/office/powerpoint/2010/main" val="2709164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10-3. Sample Template for a Monthly Progress Report</a:t>
            </a:r>
          </a:p>
        </p:txBody>
      </p:sp>
      <p:pic>
        <p:nvPicPr>
          <p:cNvPr id="4" name="Content Placeholder 3"/>
          <p:cNvPicPr>
            <a:picLocks noGrp="1" noChangeAspect="1" noChangeArrowheads="1"/>
          </p:cNvPicPr>
          <p:nvPr>
            <p:ph idx="1"/>
          </p:nvPr>
        </p:nvPicPr>
        <p:blipFill>
          <a:blip r:embed="rId2"/>
          <a:srcRect t="-18116" b="-18116"/>
          <a:stretch>
            <a:fillRect/>
          </a:stretch>
        </p:blipFill>
        <p:spPr bwMode="auto">
          <a:prstGeom prst="rect">
            <a:avLst/>
          </a:prstGeom>
          <a:noFill/>
          <a:ln w="9525">
            <a:noFill/>
            <a:miter lim="800000"/>
            <a:headEnd/>
            <a:tailEnd/>
          </a:ln>
        </p:spPr>
      </p:pic>
    </p:spTree>
    <p:extLst>
      <p:ext uri="{BB962C8B-B14F-4D97-AF65-F5344CB8AC3E}">
        <p14:creationId xmlns:p14="http://schemas.microsoft.com/office/powerpoint/2010/main" val="130690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10-4. Final Project</a:t>
            </a:r>
            <a:br>
              <a:rPr lang="en-US" dirty="0"/>
            </a:br>
            <a:r>
              <a:rPr lang="en-US" dirty="0"/>
              <a:t>Documentation Items</a:t>
            </a:r>
          </a:p>
        </p:txBody>
      </p:sp>
      <p:sp>
        <p:nvSpPr>
          <p:cNvPr id="3" name="Content Placeholder 2"/>
          <p:cNvSpPr>
            <a:spLocks noGrp="1"/>
          </p:cNvSpPr>
          <p:nvPr>
            <p:ph idx="1"/>
          </p:nvPr>
        </p:nvSpPr>
        <p:spPr/>
        <p:txBody>
          <a:bodyPr/>
          <a:lstStyle/>
          <a:p>
            <a:endParaRPr lang="en-US" dirty="0"/>
          </a:p>
        </p:txBody>
      </p:sp>
      <p:pic>
        <p:nvPicPr>
          <p:cNvPr id="4" name="Picture 4" descr="Tbl10-06a"/>
          <p:cNvPicPr>
            <a:picLocks noChangeAspect="1" noChangeArrowheads="1"/>
          </p:cNvPicPr>
          <p:nvPr/>
        </p:nvPicPr>
        <p:blipFill>
          <a:blip r:embed="rId2"/>
          <a:srcRect t="8931"/>
          <a:stretch>
            <a:fillRect/>
          </a:stretch>
        </p:blipFill>
        <p:spPr bwMode="auto">
          <a:xfrm>
            <a:off x="381000" y="1552575"/>
            <a:ext cx="8382000" cy="3108325"/>
          </a:xfrm>
          <a:prstGeom prst="rect">
            <a:avLst/>
          </a:prstGeom>
          <a:noFill/>
          <a:ln w="9525">
            <a:noFill/>
            <a:miter lim="800000"/>
            <a:headEnd/>
            <a:tailEnd/>
          </a:ln>
        </p:spPr>
      </p:pic>
      <p:pic>
        <p:nvPicPr>
          <p:cNvPr id="5" name="Picture 5" descr="Tbl10-06b"/>
          <p:cNvPicPr>
            <a:picLocks noChangeAspect="1" noChangeArrowheads="1"/>
          </p:cNvPicPr>
          <p:nvPr/>
        </p:nvPicPr>
        <p:blipFill>
          <a:blip r:embed="rId3"/>
          <a:srcRect t="22099"/>
          <a:stretch>
            <a:fillRect/>
          </a:stretch>
        </p:blipFill>
        <p:spPr bwMode="auto">
          <a:xfrm>
            <a:off x="381000" y="4752975"/>
            <a:ext cx="8534400" cy="1343025"/>
          </a:xfrm>
          <a:prstGeom prst="rect">
            <a:avLst/>
          </a:prstGeom>
          <a:noFill/>
          <a:ln w="9525">
            <a:noFill/>
            <a:miter lim="800000"/>
            <a:headEnd/>
            <a:tailEnd/>
          </a:ln>
        </p:spPr>
      </p:pic>
    </p:spTree>
    <p:extLst>
      <p:ext uri="{BB962C8B-B14F-4D97-AF65-F5344CB8AC3E}">
        <p14:creationId xmlns:p14="http://schemas.microsoft.com/office/powerpoint/2010/main" val="257676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 Reports</a:t>
            </a:r>
          </a:p>
        </p:txBody>
      </p:sp>
      <p:sp>
        <p:nvSpPr>
          <p:cNvPr id="3" name="Content Placeholder 2"/>
          <p:cNvSpPr>
            <a:spLocks noGrp="1"/>
          </p:cNvSpPr>
          <p:nvPr>
            <p:ph idx="1"/>
          </p:nvPr>
        </p:nvSpPr>
        <p:spPr/>
        <p:txBody>
          <a:bodyPr>
            <a:normAutofit fontScale="85000" lnSpcReduction="10000"/>
          </a:bodyPr>
          <a:lstStyle/>
          <a:p>
            <a:pPr>
              <a:lnSpc>
                <a:spcPct val="120000"/>
              </a:lnSpc>
              <a:spcBef>
                <a:spcPct val="80000"/>
              </a:spcBef>
              <a:buClr>
                <a:srgbClr val="666699"/>
              </a:buClr>
            </a:pPr>
            <a:r>
              <a:rPr lang="en-US" dirty="0"/>
              <a:t>The project manager and project team members should each prepare a </a:t>
            </a:r>
            <a:r>
              <a:rPr lang="en-US" b="1" dirty="0"/>
              <a:t>lessons-learned report</a:t>
            </a:r>
          </a:p>
          <a:p>
            <a:pPr lvl="1">
              <a:lnSpc>
                <a:spcPct val="120000"/>
              </a:lnSpc>
              <a:spcBef>
                <a:spcPct val="80000"/>
              </a:spcBef>
              <a:buClr>
                <a:srgbClr val="666699"/>
              </a:buClr>
            </a:pPr>
            <a:r>
              <a:rPr lang="en-US" dirty="0"/>
              <a:t>A reflective statement that documents important things an individual learned from working on the project </a:t>
            </a:r>
          </a:p>
          <a:p>
            <a:pPr>
              <a:lnSpc>
                <a:spcPct val="120000"/>
              </a:lnSpc>
              <a:spcBef>
                <a:spcPct val="80000"/>
              </a:spcBef>
              <a:buClr>
                <a:srgbClr val="666699"/>
              </a:buClr>
            </a:pPr>
            <a:r>
              <a:rPr lang="en-US" dirty="0"/>
              <a:t>The project manager often combines information from all of the lessons-learned reports into a project summary report</a:t>
            </a:r>
          </a:p>
          <a:p>
            <a:pPr>
              <a:lnSpc>
                <a:spcPct val="120000"/>
              </a:lnSpc>
              <a:spcBef>
                <a:spcPct val="80000"/>
              </a:spcBef>
              <a:buClr>
                <a:srgbClr val="666699"/>
              </a:buClr>
            </a:pPr>
            <a:r>
              <a:rPr lang="en-US" dirty="0"/>
              <a:t>See template and sample in Chapter </a:t>
            </a:r>
            <a:r>
              <a:rPr lang="en-US" dirty="0" smtClean="0"/>
              <a:t>3</a:t>
            </a:r>
            <a:endParaRPr lang="en-US" dirty="0"/>
          </a:p>
        </p:txBody>
      </p:sp>
    </p:spTree>
    <p:extLst>
      <p:ext uri="{BB962C8B-B14F-4D97-AF65-F5344CB8AC3E}">
        <p14:creationId xmlns:p14="http://schemas.microsoft.com/office/powerpoint/2010/main" val="1385881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Archives</a:t>
            </a:r>
          </a:p>
        </p:txBody>
      </p:sp>
      <p:sp>
        <p:nvSpPr>
          <p:cNvPr id="3" name="Content Placeholder 2"/>
          <p:cNvSpPr>
            <a:spLocks noGrp="1"/>
          </p:cNvSpPr>
          <p:nvPr>
            <p:ph idx="1"/>
          </p:nvPr>
        </p:nvSpPr>
        <p:spPr/>
        <p:txBody>
          <a:bodyPr/>
          <a:lstStyle/>
          <a:p>
            <a:r>
              <a:rPr lang="en-US" dirty="0"/>
              <a:t>It is also important to organize and prepare project archives</a:t>
            </a:r>
          </a:p>
          <a:p>
            <a:r>
              <a:rPr lang="en-US" b="1" dirty="0"/>
              <a:t>Project archives </a:t>
            </a:r>
            <a:r>
              <a:rPr lang="en-US" dirty="0"/>
              <a:t>are a complete set of organized project records that provide an accurate history of the project</a:t>
            </a:r>
          </a:p>
          <a:p>
            <a:r>
              <a:rPr lang="en-US" dirty="0"/>
              <a:t>These archives can provide valuable information for future projects as well</a:t>
            </a:r>
          </a:p>
          <a:p>
            <a:endParaRPr lang="en-US" dirty="0"/>
          </a:p>
        </p:txBody>
      </p:sp>
    </p:spTree>
    <p:extLst>
      <p:ext uri="{BB962C8B-B14F-4D97-AF65-F5344CB8AC3E}">
        <p14:creationId xmlns:p14="http://schemas.microsoft.com/office/powerpoint/2010/main" val="397187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t>
            </a:r>
            <a:r>
              <a:rPr lang="en-US" dirty="0" smtClean="0">
                <a:latin typeface="+mn-lt"/>
              </a:rPr>
              <a:t>Objectives</a:t>
            </a:r>
            <a:endParaRPr lang="en-US" dirty="0">
              <a:latin typeface="+mn-lt"/>
            </a:endParaRPr>
          </a:p>
        </p:txBody>
      </p:sp>
      <p:sp>
        <p:nvSpPr>
          <p:cNvPr id="3" name="Content Placeholder 2"/>
          <p:cNvSpPr>
            <a:spLocks noGrp="1"/>
          </p:cNvSpPr>
          <p:nvPr>
            <p:ph idx="1"/>
          </p:nvPr>
        </p:nvSpPr>
        <p:spPr/>
        <p:txBody>
          <a:bodyPr>
            <a:normAutofit fontScale="92500" lnSpcReduction="10000"/>
          </a:bodyPr>
          <a:lstStyle/>
          <a:p>
            <a:pPr>
              <a:lnSpc>
                <a:spcPct val="110000"/>
              </a:lnSpc>
            </a:pPr>
            <a:r>
              <a:rPr lang="en-US" dirty="0"/>
              <a:t>Discuss methods for controlling communications to ensure that information needs are met throughout the life of the project</a:t>
            </a:r>
          </a:p>
          <a:p>
            <a:pPr>
              <a:lnSpc>
                <a:spcPct val="110000"/>
              </a:lnSpc>
            </a:pPr>
            <a:r>
              <a:rPr lang="en-US" dirty="0"/>
              <a:t>List various methods for improving project communications, such as running effective meetings, using various technologies effectively, and using templates</a:t>
            </a:r>
          </a:p>
          <a:p>
            <a:pPr>
              <a:lnSpc>
                <a:spcPct val="110000"/>
              </a:lnSpc>
            </a:pPr>
            <a:r>
              <a:rPr lang="en-US" dirty="0"/>
              <a:t>Describe how software can enhance project communications management</a:t>
            </a:r>
          </a:p>
        </p:txBody>
      </p:sp>
    </p:spTree>
    <p:extLst>
      <p:ext uri="{BB962C8B-B14F-4D97-AF65-F5344CB8AC3E}">
        <p14:creationId xmlns:p14="http://schemas.microsoft.com/office/powerpoint/2010/main" val="2897803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Web Sites</a:t>
            </a:r>
          </a:p>
        </p:txBody>
      </p:sp>
      <p:sp>
        <p:nvSpPr>
          <p:cNvPr id="3" name="Content Placeholder 2"/>
          <p:cNvSpPr>
            <a:spLocks noGrp="1"/>
          </p:cNvSpPr>
          <p:nvPr>
            <p:ph idx="1"/>
          </p:nvPr>
        </p:nvSpPr>
        <p:spPr/>
        <p:txBody>
          <a:bodyPr/>
          <a:lstStyle/>
          <a:p>
            <a:r>
              <a:rPr lang="en-US" dirty="0"/>
              <a:t>Many project teams create a project Web site to store important product documents and other information</a:t>
            </a:r>
          </a:p>
          <a:p>
            <a:r>
              <a:rPr lang="en-US" dirty="0"/>
              <a:t>Can create the site using various types of software, such as enterprise project management software</a:t>
            </a:r>
          </a:p>
          <a:p>
            <a:r>
              <a:rPr lang="en-US" dirty="0"/>
              <a:t>Several project management tools can be used on multiple </a:t>
            </a:r>
            <a:r>
              <a:rPr lang="en-US" dirty="0" smtClean="0"/>
              <a:t>devices</a:t>
            </a:r>
            <a:endParaRPr lang="en-US" dirty="0"/>
          </a:p>
        </p:txBody>
      </p:sp>
    </p:spTree>
    <p:extLst>
      <p:ext uri="{BB962C8B-B14F-4D97-AF65-F5344CB8AC3E}">
        <p14:creationId xmlns:p14="http://schemas.microsoft.com/office/powerpoint/2010/main" val="4236789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Software to Assist in Project Communications</a:t>
            </a:r>
          </a:p>
        </p:txBody>
      </p:sp>
      <p:sp>
        <p:nvSpPr>
          <p:cNvPr id="3" name="Content Placeholder 2"/>
          <p:cNvSpPr>
            <a:spLocks noGrp="1"/>
          </p:cNvSpPr>
          <p:nvPr>
            <p:ph idx="1"/>
          </p:nvPr>
        </p:nvSpPr>
        <p:spPr/>
        <p:txBody>
          <a:bodyPr>
            <a:normAutofit fontScale="85000" lnSpcReduction="10000"/>
          </a:bodyPr>
          <a:lstStyle/>
          <a:p>
            <a:pPr>
              <a:lnSpc>
                <a:spcPct val="110000"/>
              </a:lnSpc>
            </a:pPr>
            <a:r>
              <a:rPr lang="en-US" dirty="0" smtClean="0"/>
              <a:t>There are many software tools to aid in project communications</a:t>
            </a:r>
          </a:p>
          <a:p>
            <a:pPr>
              <a:lnSpc>
                <a:spcPct val="110000"/>
              </a:lnSpc>
            </a:pPr>
            <a:r>
              <a:rPr lang="en-US" dirty="0" smtClean="0"/>
              <a:t>Today many people telecommute or work remotely at least part-time</a:t>
            </a:r>
          </a:p>
          <a:p>
            <a:pPr>
              <a:lnSpc>
                <a:spcPct val="110000"/>
              </a:lnSpc>
            </a:pPr>
            <a:r>
              <a:rPr lang="en-US" dirty="0" smtClean="0"/>
              <a:t>Project management software includes new capabilities to enhance virtual communications</a:t>
            </a:r>
          </a:p>
          <a:p>
            <a:pPr>
              <a:lnSpc>
                <a:spcPct val="110000"/>
              </a:lnSpc>
            </a:pPr>
            <a:r>
              <a:rPr lang="en-US" dirty="0" smtClean="0"/>
              <a:t>While technology can aid in the communications process, it is not the most important. Far more important is improving an organization’s ability to communicate, which often involves cultural change</a:t>
            </a:r>
            <a:endParaRPr lang="en-US" dirty="0"/>
          </a:p>
        </p:txBody>
      </p:sp>
    </p:spTree>
    <p:extLst>
      <p:ext uri="{BB962C8B-B14F-4D97-AF65-F5344CB8AC3E}">
        <p14:creationId xmlns:p14="http://schemas.microsoft.com/office/powerpoint/2010/main" val="4130638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pPr>
              <a:spcBef>
                <a:spcPct val="40000"/>
              </a:spcBef>
              <a:buClr>
                <a:srgbClr val="666699"/>
              </a:buClr>
            </a:pPr>
            <a:r>
              <a:rPr lang="en-US" dirty="0"/>
              <a:t>The goal of project communications management is to ensure timely and appropriate generation, collection, dissemination, storage, and disposition of project information</a:t>
            </a:r>
          </a:p>
          <a:p>
            <a:pPr>
              <a:spcBef>
                <a:spcPct val="40000"/>
              </a:spcBef>
              <a:buClr>
                <a:srgbClr val="666699"/>
              </a:buClr>
            </a:pPr>
            <a:r>
              <a:rPr lang="en-US" dirty="0"/>
              <a:t>Main process include:</a:t>
            </a:r>
          </a:p>
          <a:p>
            <a:pPr lvl="1">
              <a:spcBef>
                <a:spcPct val="40000"/>
              </a:spcBef>
              <a:buClr>
                <a:srgbClr val="666699"/>
              </a:buClr>
            </a:pPr>
            <a:r>
              <a:rPr lang="en-US" dirty="0"/>
              <a:t>Plan communications management</a:t>
            </a:r>
          </a:p>
          <a:p>
            <a:pPr lvl="1">
              <a:spcBef>
                <a:spcPct val="40000"/>
              </a:spcBef>
              <a:buClr>
                <a:srgbClr val="666699"/>
              </a:buClr>
            </a:pPr>
            <a:r>
              <a:rPr lang="en-US" dirty="0"/>
              <a:t>Manage communications</a:t>
            </a:r>
          </a:p>
          <a:p>
            <a:pPr lvl="1">
              <a:spcBef>
                <a:spcPct val="40000"/>
              </a:spcBef>
              <a:buClr>
                <a:srgbClr val="666699"/>
              </a:buClr>
            </a:pPr>
            <a:r>
              <a:rPr lang="en-US" dirty="0"/>
              <a:t>Control communications</a:t>
            </a:r>
            <a:endParaRPr lang="en-US" dirty="0"/>
          </a:p>
        </p:txBody>
      </p:sp>
    </p:spTree>
    <p:extLst>
      <p:ext uri="{BB962C8B-B14F-4D97-AF65-F5344CB8AC3E}">
        <p14:creationId xmlns:p14="http://schemas.microsoft.com/office/powerpoint/2010/main" val="3890890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948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Good Communications</a:t>
            </a:r>
          </a:p>
        </p:txBody>
      </p:sp>
      <p:sp>
        <p:nvSpPr>
          <p:cNvPr id="3" name="Content Placeholder 2"/>
          <p:cNvSpPr>
            <a:spLocks noGrp="1"/>
          </p:cNvSpPr>
          <p:nvPr>
            <p:ph idx="1"/>
          </p:nvPr>
        </p:nvSpPr>
        <p:spPr/>
        <p:txBody>
          <a:bodyPr>
            <a:normAutofit fontScale="92500"/>
          </a:bodyPr>
          <a:lstStyle/>
          <a:p>
            <a:r>
              <a:rPr lang="en-US" dirty="0"/>
              <a:t>The greatest threat to many projects is a failure to communicate</a:t>
            </a:r>
          </a:p>
          <a:p>
            <a:r>
              <a:rPr lang="en-US" dirty="0"/>
              <a:t>Our culture does not portray IT professionals as being good communicators</a:t>
            </a:r>
          </a:p>
          <a:p>
            <a:r>
              <a:rPr lang="en-US" dirty="0"/>
              <a:t>Research shows that IT professionals must be able to communicate effectively to succeed in their positions</a:t>
            </a:r>
          </a:p>
          <a:p>
            <a:r>
              <a:rPr lang="en-US" dirty="0"/>
              <a:t>Strong verbal and non-technical skills are a key factor in career advancement for IT </a:t>
            </a:r>
            <a:r>
              <a:rPr lang="en-US" dirty="0" smtClean="0"/>
              <a:t>professionals</a:t>
            </a:r>
            <a:endParaRPr lang="en-US" dirty="0"/>
          </a:p>
        </p:txBody>
      </p:sp>
    </p:spTree>
    <p:extLst>
      <p:ext uri="{BB962C8B-B14F-4D97-AF65-F5344CB8AC3E}">
        <p14:creationId xmlns:p14="http://schemas.microsoft.com/office/powerpoint/2010/main" val="195139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Study on Importance of Non-technical Skills</a:t>
            </a:r>
          </a:p>
        </p:txBody>
      </p:sp>
      <p:sp>
        <p:nvSpPr>
          <p:cNvPr id="3" name="Content Placeholder 2"/>
          <p:cNvSpPr>
            <a:spLocks noGrp="1"/>
          </p:cNvSpPr>
          <p:nvPr>
            <p:ph idx="1"/>
          </p:nvPr>
        </p:nvSpPr>
        <p:spPr/>
        <p:txBody>
          <a:bodyPr/>
          <a:lstStyle/>
          <a:p>
            <a:r>
              <a:rPr lang="en-US" dirty="0"/>
              <a:t>Most important non-technical skills include problem solving, teamwork, and listening</a:t>
            </a:r>
          </a:p>
          <a:p>
            <a:r>
              <a:rPr lang="en-US" dirty="0"/>
              <a:t>Some organizations will hire individuals with minimal technical skills so long as they demonstrate solid soft and business </a:t>
            </a:r>
            <a:r>
              <a:rPr lang="en-US" dirty="0" smtClean="0"/>
              <a:t>skills</a:t>
            </a:r>
            <a:endParaRPr lang="en-US" dirty="0"/>
          </a:p>
        </p:txBody>
      </p:sp>
    </p:spTree>
    <p:extLst>
      <p:ext uri="{BB962C8B-B14F-4D97-AF65-F5344CB8AC3E}">
        <p14:creationId xmlns:p14="http://schemas.microsoft.com/office/powerpoint/2010/main" val="108712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Communications</a:t>
            </a:r>
            <a:br>
              <a:rPr lang="en-US" dirty="0"/>
            </a:br>
            <a:r>
              <a:rPr lang="en-US" dirty="0"/>
              <a:t>Management Processes</a:t>
            </a:r>
          </a:p>
        </p:txBody>
      </p:sp>
      <p:sp>
        <p:nvSpPr>
          <p:cNvPr id="3" name="Content Placeholder 2"/>
          <p:cNvSpPr>
            <a:spLocks noGrp="1"/>
          </p:cNvSpPr>
          <p:nvPr>
            <p:ph idx="1"/>
          </p:nvPr>
        </p:nvSpPr>
        <p:spPr/>
        <p:txBody>
          <a:bodyPr>
            <a:normAutofit fontScale="85000" lnSpcReduction="10000"/>
          </a:bodyPr>
          <a:lstStyle/>
          <a:p>
            <a:pPr>
              <a:lnSpc>
                <a:spcPct val="120000"/>
              </a:lnSpc>
            </a:pPr>
            <a:r>
              <a:rPr lang="en-US" b="1" dirty="0"/>
              <a:t>Planning communications management</a:t>
            </a:r>
            <a:r>
              <a:rPr lang="en-US" dirty="0"/>
              <a:t>: Determining the information and communications needs of the stakeholders</a:t>
            </a:r>
          </a:p>
          <a:p>
            <a:pPr>
              <a:lnSpc>
                <a:spcPct val="120000"/>
              </a:lnSpc>
            </a:pPr>
            <a:r>
              <a:rPr lang="en-US" b="1" dirty="0"/>
              <a:t>Managing communications</a:t>
            </a:r>
            <a:r>
              <a:rPr lang="en-US" dirty="0"/>
              <a:t>: Creating, distributing, storing, retrieving, and disposing of project communications based on the communications management plan</a:t>
            </a:r>
          </a:p>
          <a:p>
            <a:pPr>
              <a:lnSpc>
                <a:spcPct val="120000"/>
              </a:lnSpc>
            </a:pPr>
            <a:r>
              <a:rPr lang="en-US" b="1" dirty="0"/>
              <a:t>Controlling communications</a:t>
            </a:r>
            <a:r>
              <a:rPr lang="en-US" dirty="0"/>
              <a:t>: Monitoring and controlling project communications to ensure that stakeholder communication needs are </a:t>
            </a:r>
            <a:r>
              <a:rPr lang="en-US" dirty="0" smtClean="0"/>
              <a:t>met</a:t>
            </a:r>
            <a:endParaRPr lang="en-US" dirty="0"/>
          </a:p>
        </p:txBody>
      </p:sp>
    </p:spTree>
    <p:extLst>
      <p:ext uri="{BB962C8B-B14F-4D97-AF65-F5344CB8AC3E}">
        <p14:creationId xmlns:p14="http://schemas.microsoft.com/office/powerpoint/2010/main" val="363220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10-1. Project Communications Management Summary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t="-5213" b="-5213"/>
          <a:stretch>
            <a:fillRect/>
          </a:stretch>
        </p:blipFill>
        <p:spPr>
          <a:prstGeom prst="rect">
            <a:avLst/>
          </a:prstGeom>
        </p:spPr>
      </p:pic>
    </p:spTree>
    <p:extLst>
      <p:ext uri="{BB962C8B-B14F-4D97-AF65-F5344CB8AC3E}">
        <p14:creationId xmlns:p14="http://schemas.microsoft.com/office/powerpoint/2010/main" val="360967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Face-to-Face Communication</a:t>
            </a:r>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Research says that in a face-to-face interaction:</a:t>
            </a:r>
          </a:p>
          <a:p>
            <a:pPr lvl="1">
              <a:lnSpc>
                <a:spcPct val="120000"/>
              </a:lnSpc>
            </a:pPr>
            <a:r>
              <a:rPr lang="en-US" dirty="0"/>
              <a:t>58 percent of communication is through body language.</a:t>
            </a:r>
          </a:p>
          <a:p>
            <a:pPr lvl="1">
              <a:lnSpc>
                <a:spcPct val="120000"/>
              </a:lnSpc>
            </a:pPr>
            <a:r>
              <a:rPr lang="en-US" dirty="0"/>
              <a:t>35 percent of communication is through how the words are said</a:t>
            </a:r>
          </a:p>
          <a:p>
            <a:pPr lvl="1">
              <a:lnSpc>
                <a:spcPct val="120000"/>
              </a:lnSpc>
            </a:pPr>
            <a:r>
              <a:rPr lang="en-US" dirty="0"/>
              <a:t>7 percent of communication is through the content or words that are spoken</a:t>
            </a:r>
          </a:p>
          <a:p>
            <a:pPr>
              <a:lnSpc>
                <a:spcPct val="120000"/>
              </a:lnSpc>
            </a:pPr>
            <a:r>
              <a:rPr lang="en-US" dirty="0"/>
              <a:t>Pay attention to more than just the actual words someone is saying</a:t>
            </a:r>
          </a:p>
          <a:p>
            <a:pPr>
              <a:lnSpc>
                <a:spcPct val="120000"/>
              </a:lnSpc>
            </a:pPr>
            <a:r>
              <a:rPr lang="en-US" dirty="0"/>
              <a:t>A person’s tone of voice and body language say a lot about how he or she really </a:t>
            </a:r>
            <a:r>
              <a:rPr lang="en-US" dirty="0" smtClean="0"/>
              <a:t>feels</a:t>
            </a:r>
            <a:endParaRPr lang="en-US" dirty="0"/>
          </a:p>
        </p:txBody>
      </p:sp>
    </p:spTree>
    <p:extLst>
      <p:ext uri="{BB962C8B-B14F-4D97-AF65-F5344CB8AC3E}">
        <p14:creationId xmlns:p14="http://schemas.microsoft.com/office/powerpoint/2010/main" val="342520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Encouraging More Face-to-Face Interactions</a:t>
            </a:r>
          </a:p>
        </p:txBody>
      </p:sp>
      <p:sp>
        <p:nvSpPr>
          <p:cNvPr id="3" name="Content Placeholder 2"/>
          <p:cNvSpPr>
            <a:spLocks noGrp="1"/>
          </p:cNvSpPr>
          <p:nvPr>
            <p:ph idx="1"/>
          </p:nvPr>
        </p:nvSpPr>
        <p:spPr/>
        <p:txBody>
          <a:bodyPr/>
          <a:lstStyle/>
          <a:p>
            <a:r>
              <a:rPr lang="en-US" dirty="0"/>
              <a:t>Short, frequent meetings are often very effective in IT projects</a:t>
            </a:r>
          </a:p>
          <a:p>
            <a:r>
              <a:rPr lang="en-US" dirty="0"/>
              <a:t>Stand-up meetings force people to focus on what they really need to communicate</a:t>
            </a:r>
          </a:p>
          <a:p>
            <a:r>
              <a:rPr lang="en-US" dirty="0"/>
              <a:t>Some companies have policies preventing the use of e-mail between certain hours or even entire days of the </a:t>
            </a:r>
            <a:r>
              <a:rPr lang="en-US" dirty="0" smtClean="0"/>
              <a:t>week</a:t>
            </a:r>
            <a:endParaRPr lang="en-US" dirty="0"/>
          </a:p>
        </p:txBody>
      </p:sp>
    </p:spTree>
    <p:extLst>
      <p:ext uri="{BB962C8B-B14F-4D97-AF65-F5344CB8AC3E}">
        <p14:creationId xmlns:p14="http://schemas.microsoft.com/office/powerpoint/2010/main" val="1900894153"/>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6095</TotalTime>
  <Words>1507</Words>
  <Application>Microsoft Macintosh PowerPoint</Application>
  <PresentationFormat>On-screen Show (4:3)</PresentationFormat>
  <Paragraphs>131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UCTI-Template-foundation-level</vt:lpstr>
      <vt:lpstr>PowerPoint Presentation</vt:lpstr>
      <vt:lpstr>Learning Objectives</vt:lpstr>
      <vt:lpstr>Learning Objectives</vt:lpstr>
      <vt:lpstr>Importance of Good Communications</vt:lpstr>
      <vt:lpstr>2014 Study on Importance of Non-technical Skills</vt:lpstr>
      <vt:lpstr>Project Communications Management Processes</vt:lpstr>
      <vt:lpstr>Figure 10-1. Project Communications Management Summary</vt:lpstr>
      <vt:lpstr>Importance of Face-to-Face Communication</vt:lpstr>
      <vt:lpstr>Encouraging More Face-to-Face Interactions</vt:lpstr>
      <vt:lpstr>Distributing Information in an Effective and Timely Manner</vt:lpstr>
      <vt:lpstr>Determining the Number of Communications Channels</vt:lpstr>
      <vt:lpstr>Figure 10-2. The Impact of the Number of People on Communications Channels</vt:lpstr>
      <vt:lpstr>Planning Communications Management</vt:lpstr>
      <vt:lpstr>Communications Management Plan Contents</vt:lpstr>
      <vt:lpstr>Table 10-1. Sample Stakeholder Analysis for Project Communications</vt:lpstr>
      <vt:lpstr>Managing Communications</vt:lpstr>
      <vt:lpstr>Using Technology to Enhance Creation and Distribution</vt:lpstr>
      <vt:lpstr>Classifications for Communication Methods</vt:lpstr>
      <vt:lpstr>Reporting Performance</vt:lpstr>
      <vt:lpstr>Controlling Communications</vt:lpstr>
      <vt:lpstr>Suggestions for Improving Project Communications</vt:lpstr>
      <vt:lpstr>Running Effective Meetings</vt:lpstr>
      <vt:lpstr>Sample Collaborative Tools</vt:lpstr>
      <vt:lpstr>Using Templates for Project Communications</vt:lpstr>
      <vt:lpstr>Figure 10-3. Sample Template for a Project Description</vt:lpstr>
      <vt:lpstr>Table 10-3. Sample Template for a Monthly Progress Report</vt:lpstr>
      <vt:lpstr>Table 10-4. Final Project Documentation Items</vt:lpstr>
      <vt:lpstr>Lessons Learned Reports</vt:lpstr>
      <vt:lpstr>Project Archives</vt:lpstr>
      <vt:lpstr>Project Web Sites</vt:lpstr>
      <vt:lpstr>Using Software to Assist in Project Communications</vt:lpstr>
      <vt:lpstr>Chapter Summary</vt:lpstr>
      <vt:lpstr>Questions &amp; answers</vt:lpstr>
    </vt:vector>
  </TitlesOfParts>
  <Company>APIIT SDN BHD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Technology</dc:title>
  <dc:creator>APIIT</dc:creator>
  <cp:lastModifiedBy>Jerry</cp:lastModifiedBy>
  <cp:revision>534</cp:revision>
  <dcterms:created xsi:type="dcterms:W3CDTF">2003-01-07T08:27:23Z</dcterms:created>
  <dcterms:modified xsi:type="dcterms:W3CDTF">2016-01-02T17:19:46Z</dcterms:modified>
</cp:coreProperties>
</file>