
<file path=[Content_Types].xml><?xml version="1.0" encoding="utf-8"?>
<Types xmlns="http://schemas.openxmlformats.org/package/2006/content-types">
  <Default Extension="xml" ContentType="application/xml"/>
  <Default Extension="doc" ContentType="application/msword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39" r:id="rId1"/>
  </p:sldMasterIdLst>
  <p:notesMasterIdLst>
    <p:notesMasterId r:id="rId56"/>
  </p:notesMasterIdLst>
  <p:handoutMasterIdLst>
    <p:handoutMasterId r:id="rId57"/>
  </p:handoutMasterIdLst>
  <p:sldIdLst>
    <p:sldId id="389" r:id="rId2"/>
    <p:sldId id="391" r:id="rId3"/>
    <p:sldId id="392" r:id="rId4"/>
    <p:sldId id="423" r:id="rId5"/>
    <p:sldId id="424" r:id="rId6"/>
    <p:sldId id="425" r:id="rId7"/>
    <p:sldId id="426" r:id="rId8"/>
    <p:sldId id="427" r:id="rId9"/>
    <p:sldId id="428" r:id="rId10"/>
    <p:sldId id="429" r:id="rId11"/>
    <p:sldId id="430" r:id="rId12"/>
    <p:sldId id="431" r:id="rId13"/>
    <p:sldId id="432" r:id="rId14"/>
    <p:sldId id="433" r:id="rId15"/>
    <p:sldId id="434" r:id="rId16"/>
    <p:sldId id="435" r:id="rId17"/>
    <p:sldId id="436" r:id="rId18"/>
    <p:sldId id="437" r:id="rId19"/>
    <p:sldId id="438" r:id="rId20"/>
    <p:sldId id="439" r:id="rId21"/>
    <p:sldId id="440" r:id="rId22"/>
    <p:sldId id="441" r:id="rId23"/>
    <p:sldId id="442" r:id="rId24"/>
    <p:sldId id="443" r:id="rId25"/>
    <p:sldId id="444" r:id="rId26"/>
    <p:sldId id="445" r:id="rId27"/>
    <p:sldId id="446" r:id="rId28"/>
    <p:sldId id="447" r:id="rId29"/>
    <p:sldId id="448" r:id="rId30"/>
    <p:sldId id="449" r:id="rId31"/>
    <p:sldId id="450" r:id="rId32"/>
    <p:sldId id="451" r:id="rId33"/>
    <p:sldId id="452" r:id="rId34"/>
    <p:sldId id="453" r:id="rId35"/>
    <p:sldId id="454" r:id="rId36"/>
    <p:sldId id="455" r:id="rId37"/>
    <p:sldId id="456" r:id="rId38"/>
    <p:sldId id="457" r:id="rId39"/>
    <p:sldId id="458" r:id="rId40"/>
    <p:sldId id="459" r:id="rId41"/>
    <p:sldId id="460" r:id="rId42"/>
    <p:sldId id="461" r:id="rId43"/>
    <p:sldId id="462" r:id="rId44"/>
    <p:sldId id="463" r:id="rId45"/>
    <p:sldId id="464" r:id="rId46"/>
    <p:sldId id="465" r:id="rId47"/>
    <p:sldId id="466" r:id="rId48"/>
    <p:sldId id="467" r:id="rId49"/>
    <p:sldId id="468" r:id="rId50"/>
    <p:sldId id="469" r:id="rId51"/>
    <p:sldId id="470" r:id="rId52"/>
    <p:sldId id="471" r:id="rId53"/>
    <p:sldId id="421" r:id="rId54"/>
    <p:sldId id="422" r:id="rId5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6600"/>
    <a:srgbClr val="333399"/>
    <a:srgbClr val="003366"/>
    <a:srgbClr val="99FF66"/>
    <a:srgbClr val="99FF33"/>
    <a:srgbClr val="CC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2" autoAdjust="0"/>
    <p:restoredTop sz="90141" autoAdjust="0"/>
  </p:normalViewPr>
  <p:slideViewPr>
    <p:cSldViewPr snapToGrid="0">
      <p:cViewPr>
        <p:scale>
          <a:sx n="103" d="100"/>
          <a:sy n="103" d="100"/>
        </p:scale>
        <p:origin x="-1320" y="-104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2610" y="-108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410AA4-A348-4CF9-BBA7-65E9C59916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51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2DAC34F-6E1C-4DF8-BAF7-4DF11FB637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15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FB6B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>
                <a:solidFill>
                  <a:srgbClr val="FFFFFF"/>
                </a:solidFill>
              </a:defRPr>
            </a:lvl1pPr>
          </a:lstStyle>
          <a:p>
            <a:pPr eaLnBrk="1" hangingPunct="1">
              <a:spcBef>
                <a:spcPct val="0"/>
              </a:spcBef>
            </a:pPr>
            <a:r>
              <a:rPr lang="en-US" dirty="0" smtClean="0"/>
              <a:t>PROJECT MANAGEMENT</a:t>
            </a:r>
            <a:br>
              <a:rPr lang="en-US" dirty="0" smtClean="0"/>
            </a:br>
            <a:r>
              <a:rPr lang="en-US" dirty="0" smtClean="0"/>
              <a:t>CT050-3-3</a:t>
            </a:r>
            <a:endParaRPr lang="en-GB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043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2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8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7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0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6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3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27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2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FB6B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GB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590440"/>
            <a:ext cx="8229600" cy="5017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GB" altLang="en-US" dirty="0" smtClean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  <a:endParaRPr lang="en-GB" altLang="en-US" dirty="0" smtClean="0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/>
              <a:t>CT050-3-3-PROJECT MANAGEMENT</a:t>
            </a:r>
            <a:endParaRPr lang="en-GB" altLang="en-US" sz="8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71AB82A2-68A3-4635-8264-89FC666F95FA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2638554" y="6608339"/>
            <a:ext cx="3920839" cy="249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800" dirty="0" smtClean="0"/>
              <a:t>PROJECT RISK MANAGEMENT</a:t>
            </a:r>
            <a:endParaRPr lang="en-US" sz="800" dirty="0"/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331" y="0"/>
            <a:ext cx="1688670" cy="1688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18" r:id="rId1"/>
    <p:sldLayoutId id="2147484219" r:id="rId2"/>
    <p:sldLayoutId id="2147484220" r:id="rId3"/>
    <p:sldLayoutId id="2147484221" r:id="rId4"/>
    <p:sldLayoutId id="2147484222" r:id="rId5"/>
    <p:sldLayoutId id="2147484223" r:id="rId6"/>
    <p:sldLayoutId id="2147484224" r:id="rId7"/>
    <p:sldLayoutId id="2147484225" r:id="rId8"/>
    <p:sldLayoutId id="2147484226" r:id="rId9"/>
    <p:sldLayoutId id="2147484227" r:id="rId10"/>
    <p:sldLayoutId id="2147484228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1.doc"/><Relationship Id="rId4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11</a:t>
            </a:r>
            <a:endParaRPr lang="en-US" dirty="0"/>
          </a:p>
          <a:p>
            <a:r>
              <a:rPr lang="en-US" dirty="0" smtClean="0"/>
              <a:t>Project Risk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9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Risk Management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Planning risk management </a:t>
            </a:r>
            <a:r>
              <a:rPr lang="en-US" dirty="0"/>
              <a:t>: Deciding how to approach and plan the risk management activities for the project</a:t>
            </a:r>
          </a:p>
          <a:p>
            <a:r>
              <a:rPr lang="en-US" b="1" dirty="0"/>
              <a:t>Identifying risks</a:t>
            </a:r>
            <a:r>
              <a:rPr lang="en-US" dirty="0"/>
              <a:t>: Determining which risks are likely to affect a project and documenting the characteristics of each</a:t>
            </a:r>
          </a:p>
          <a:p>
            <a:r>
              <a:rPr lang="en-US" b="1" dirty="0"/>
              <a:t>Performing qualitative risk analysis</a:t>
            </a:r>
            <a:r>
              <a:rPr lang="en-US" dirty="0"/>
              <a:t>: Prioritizing risks based on their probability and impact of </a:t>
            </a:r>
            <a:r>
              <a:rPr lang="en-US" dirty="0" smtClean="0"/>
              <a:t>occurrence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173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Risk Management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Performing quantitative risk analysis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Numerically estimating the effects of risks on project objectives</a:t>
            </a:r>
          </a:p>
          <a:p>
            <a:pPr>
              <a:lnSpc>
                <a:spcPct val="120000"/>
              </a:lnSpc>
            </a:pPr>
            <a:r>
              <a:rPr lang="en-US" b="1" dirty="0"/>
              <a:t>Planning risk responses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Taking steps to enhance opportunities and reduce threats to meeting project objectives</a:t>
            </a:r>
          </a:p>
          <a:p>
            <a:pPr>
              <a:lnSpc>
                <a:spcPct val="120000"/>
              </a:lnSpc>
            </a:pPr>
            <a:r>
              <a:rPr lang="en-US" b="1" dirty="0"/>
              <a:t>Controlling risk</a:t>
            </a:r>
            <a:r>
              <a:rPr lang="en-US" dirty="0"/>
              <a:t>: Monitoring identified and residual risks, identifying new risks, carrying out risk response plans, and evaluating the effectiveness of risk strategies throughout the life of the </a:t>
            </a:r>
            <a:r>
              <a:rPr lang="en-US" dirty="0" smtClean="0"/>
              <a:t>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53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11-3. Project Risk Management Summary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21" r="-2921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91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Risk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The main output of this process is a </a:t>
            </a:r>
            <a:r>
              <a:rPr lang="en-US" b="1" dirty="0"/>
              <a:t>risk management plan</a:t>
            </a:r>
            <a:r>
              <a:rPr lang="en-US" dirty="0"/>
              <a:t>—a plan that documents the procedures for managing risk throughout a project</a:t>
            </a:r>
          </a:p>
          <a:p>
            <a:pPr>
              <a:lnSpc>
                <a:spcPct val="110000"/>
              </a:lnSpc>
            </a:pPr>
            <a:r>
              <a:rPr lang="en-US" dirty="0"/>
              <a:t>The project team should review project documents and understand the organization’s and the sponsor’s approaches to risk</a:t>
            </a:r>
          </a:p>
          <a:p>
            <a:pPr>
              <a:lnSpc>
                <a:spcPct val="110000"/>
              </a:lnSpc>
            </a:pPr>
            <a:r>
              <a:rPr lang="en-US" dirty="0"/>
              <a:t>The level of detail will vary with the needs of the </a:t>
            </a:r>
            <a:r>
              <a:rPr lang="en-US" dirty="0" smtClean="0"/>
              <a:t>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07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11-2. Topics Addressed in a Risk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  <a:p>
            <a:r>
              <a:rPr lang="en-US" dirty="0"/>
              <a:t>Roles and responsibilities</a:t>
            </a:r>
          </a:p>
          <a:p>
            <a:r>
              <a:rPr lang="en-US" dirty="0"/>
              <a:t>Budget and schedule</a:t>
            </a:r>
          </a:p>
          <a:p>
            <a:r>
              <a:rPr lang="en-US" dirty="0"/>
              <a:t>Risk categories</a:t>
            </a:r>
          </a:p>
          <a:p>
            <a:r>
              <a:rPr lang="en-US" dirty="0"/>
              <a:t>Risk probability and impact</a:t>
            </a:r>
          </a:p>
          <a:p>
            <a:r>
              <a:rPr lang="en-US" dirty="0"/>
              <a:t>Revised stakeholders’ tolerances</a:t>
            </a:r>
          </a:p>
          <a:p>
            <a:r>
              <a:rPr lang="en-US" dirty="0"/>
              <a:t>Tracking</a:t>
            </a:r>
          </a:p>
          <a:p>
            <a:r>
              <a:rPr lang="en-US" dirty="0"/>
              <a:t>Risk </a:t>
            </a:r>
            <a:r>
              <a:rPr lang="en-US" dirty="0" smtClean="0"/>
              <a:t>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225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Contingency and Fallback Plans, Contingency Reserves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ct val="60000"/>
              </a:spcBef>
            </a:pPr>
            <a:r>
              <a:rPr lang="en-US" b="1" dirty="0"/>
              <a:t>Contingency plans</a:t>
            </a:r>
            <a:r>
              <a:rPr lang="en-US" dirty="0"/>
              <a:t> are predefined actions that the project team will take if an identified risk event occurs</a:t>
            </a:r>
          </a:p>
          <a:p>
            <a:pPr>
              <a:lnSpc>
                <a:spcPct val="120000"/>
              </a:lnSpc>
              <a:spcBef>
                <a:spcPct val="60000"/>
              </a:spcBef>
            </a:pPr>
            <a:r>
              <a:rPr lang="en-US" b="1" dirty="0"/>
              <a:t>Fallback plans</a:t>
            </a:r>
            <a:r>
              <a:rPr lang="en-US" dirty="0"/>
              <a:t> are developed for risks that have a high impact on meeting project objectives, and are put into effect if attempts to reduce the risk are not effective</a:t>
            </a:r>
          </a:p>
          <a:p>
            <a:pPr>
              <a:lnSpc>
                <a:spcPct val="120000"/>
              </a:lnSpc>
              <a:spcBef>
                <a:spcPct val="60000"/>
              </a:spcBef>
            </a:pPr>
            <a:r>
              <a:rPr lang="en-US" b="1" dirty="0"/>
              <a:t>Contingency reserves</a:t>
            </a:r>
            <a:r>
              <a:rPr lang="en-US" dirty="0"/>
              <a:t> or </a:t>
            </a:r>
            <a:r>
              <a:rPr lang="en-US" b="1" dirty="0"/>
              <a:t>allowances</a:t>
            </a:r>
            <a:r>
              <a:rPr lang="en-US" dirty="0"/>
              <a:t> are provisions held by the project sponsor or organization to reduce the risk of cost or schedule overruns to an acceptable level; </a:t>
            </a:r>
            <a:r>
              <a:rPr lang="en-US" b="1" dirty="0"/>
              <a:t>management reserves </a:t>
            </a:r>
            <a:r>
              <a:rPr lang="en-US" dirty="0"/>
              <a:t>are funds held for unknown risks that are NOT part of the cost baseline but ARE part of the budget and funding </a:t>
            </a:r>
            <a:r>
              <a:rPr lang="en-US" dirty="0" smtClean="0"/>
              <a:t>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898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Sources of Risk in Information Technology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00000"/>
              </a:spcBef>
            </a:pPr>
            <a:r>
              <a:rPr lang="en-US" dirty="0"/>
              <a:t>Several studies show that IT projects share some common sources of risk</a:t>
            </a:r>
          </a:p>
          <a:p>
            <a:pPr>
              <a:spcBef>
                <a:spcPct val="100000"/>
              </a:spcBef>
            </a:pPr>
            <a:r>
              <a:rPr lang="en-US" dirty="0"/>
              <a:t>The Standish Group developed an IT success potential scoring sheet based on potential risks</a:t>
            </a:r>
          </a:p>
          <a:p>
            <a:pPr>
              <a:spcBef>
                <a:spcPct val="100000"/>
              </a:spcBef>
            </a:pPr>
            <a:r>
              <a:rPr lang="en-US" dirty="0"/>
              <a:t>Other broad categories of risk help identify potential </a:t>
            </a:r>
            <a:r>
              <a:rPr lang="en-US" dirty="0" smtClean="0"/>
              <a:t>risks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24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11-3. IT Success Potential Scoring Sheet</a:t>
            </a:r>
          </a:p>
        </p:txBody>
      </p:sp>
      <p:graphicFrame>
        <p:nvGraphicFramePr>
          <p:cNvPr id="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5201256"/>
              </p:ext>
            </p:extLst>
          </p:nvPr>
        </p:nvGraphicFramePr>
        <p:xfrm>
          <a:off x="1356265" y="1578111"/>
          <a:ext cx="6633369" cy="4968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r:id="rId3" imgW="5655898" imgH="3280753" progId="Word.Document.8">
                  <p:embed/>
                </p:oleObj>
              </mc:Choice>
              <mc:Fallback>
                <p:oleObj name="Document" r:id="rId3" imgW="5655898" imgH="328075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2888" r="11508"/>
                      <a:stretch>
                        <a:fillRect/>
                      </a:stretch>
                    </p:blipFill>
                    <p:spPr bwMode="auto">
                      <a:xfrm>
                        <a:off x="1356265" y="1578111"/>
                        <a:ext cx="6633369" cy="49685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4709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 Categories of 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00000"/>
              </a:spcBef>
            </a:pPr>
            <a:r>
              <a:rPr lang="en-US" dirty="0"/>
              <a:t>Market risk</a:t>
            </a:r>
          </a:p>
          <a:p>
            <a:pPr>
              <a:spcBef>
                <a:spcPct val="100000"/>
              </a:spcBef>
            </a:pPr>
            <a:r>
              <a:rPr lang="en-US" dirty="0"/>
              <a:t>Financial risk</a:t>
            </a:r>
          </a:p>
          <a:p>
            <a:pPr>
              <a:spcBef>
                <a:spcPct val="100000"/>
              </a:spcBef>
            </a:pPr>
            <a:r>
              <a:rPr lang="en-US" dirty="0"/>
              <a:t>Technology risk</a:t>
            </a:r>
          </a:p>
          <a:p>
            <a:pPr>
              <a:spcBef>
                <a:spcPct val="100000"/>
              </a:spcBef>
            </a:pPr>
            <a:r>
              <a:rPr lang="en-US" dirty="0"/>
              <a:t>People risk</a:t>
            </a:r>
          </a:p>
          <a:p>
            <a:pPr>
              <a:spcBef>
                <a:spcPct val="100000"/>
              </a:spcBef>
            </a:pPr>
            <a:r>
              <a:rPr lang="en-US" dirty="0"/>
              <a:t>Structure/process </a:t>
            </a:r>
            <a:r>
              <a:rPr lang="en-US" dirty="0" smtClean="0"/>
              <a:t>risk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053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Breakdown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00000"/>
              </a:spcBef>
            </a:pPr>
            <a:r>
              <a:rPr lang="en-US" dirty="0"/>
              <a:t>A </a:t>
            </a:r>
            <a:r>
              <a:rPr lang="en-US" b="1" dirty="0"/>
              <a:t>risk breakdown structure</a:t>
            </a:r>
            <a:r>
              <a:rPr lang="en-US" dirty="0"/>
              <a:t> is a hierarchy of potential risk categories for a project</a:t>
            </a:r>
          </a:p>
          <a:p>
            <a:pPr>
              <a:spcBef>
                <a:spcPct val="100000"/>
              </a:spcBef>
            </a:pPr>
            <a:r>
              <a:rPr lang="en-US" dirty="0"/>
              <a:t>Similar to a work breakdown structure but used to identify and categorize </a:t>
            </a:r>
            <a:r>
              <a:rPr lang="en-US" dirty="0" smtClean="0"/>
              <a:t>risks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710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Understand risk and the importance of good project risk management</a:t>
            </a:r>
          </a:p>
          <a:p>
            <a:pPr>
              <a:lnSpc>
                <a:spcPct val="120000"/>
              </a:lnSpc>
            </a:pPr>
            <a:r>
              <a:rPr lang="en-US" dirty="0"/>
              <a:t>Discuss the elements of planning risk management and the contents of a risk management plan</a:t>
            </a:r>
          </a:p>
          <a:p>
            <a:pPr>
              <a:lnSpc>
                <a:spcPct val="120000"/>
              </a:lnSpc>
            </a:pPr>
            <a:r>
              <a:rPr lang="en-US" dirty="0"/>
              <a:t>List common sources of risks on information technology (IT) projects</a:t>
            </a:r>
          </a:p>
          <a:p>
            <a:pPr>
              <a:lnSpc>
                <a:spcPct val="120000"/>
              </a:lnSpc>
            </a:pPr>
            <a:r>
              <a:rPr lang="en-US" dirty="0"/>
              <a:t>Describe the process of identifying risks and create a risk register</a:t>
            </a:r>
          </a:p>
          <a:p>
            <a:pPr>
              <a:lnSpc>
                <a:spcPct val="120000"/>
              </a:lnSpc>
            </a:pPr>
            <a:r>
              <a:rPr lang="en-US" dirty="0"/>
              <a:t>Discuss qualitative risk analysis and explain how to calculate risk factors, create probability/impact matrixes, and apply the Top Ten Risk Item Tracking technique to rank risks</a:t>
            </a:r>
          </a:p>
        </p:txBody>
      </p:sp>
    </p:spTree>
    <p:extLst>
      <p:ext uri="{BB962C8B-B14F-4D97-AF65-F5344CB8AC3E}">
        <p14:creationId xmlns:p14="http://schemas.microsoft.com/office/powerpoint/2010/main" val="3401314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11-4. Sample Risk Breakdown Structure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631" b="-5631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33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11-4. Potential Negative Risk Conditions Associated With Each Knowledge Area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92" b="-2192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36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ct val="55000"/>
              </a:spcBef>
            </a:pPr>
            <a:r>
              <a:rPr lang="en-US" dirty="0"/>
              <a:t>Identifying risks is the process of understanding what potential events might hurt or enhance a particular project</a:t>
            </a:r>
          </a:p>
          <a:p>
            <a:pPr>
              <a:spcBef>
                <a:spcPct val="55000"/>
              </a:spcBef>
            </a:pPr>
            <a:r>
              <a:rPr lang="en-US" dirty="0"/>
              <a:t>Another consideration is the likelihood of advanced discovery</a:t>
            </a:r>
          </a:p>
          <a:p>
            <a:pPr>
              <a:spcBef>
                <a:spcPct val="55000"/>
              </a:spcBef>
            </a:pPr>
            <a:r>
              <a:rPr lang="en-US" dirty="0"/>
              <a:t>Risk identification tools and techniques include:</a:t>
            </a:r>
          </a:p>
          <a:p>
            <a:pPr lvl="1">
              <a:spcBef>
                <a:spcPct val="55000"/>
              </a:spcBef>
            </a:pPr>
            <a:r>
              <a:rPr lang="en-US" dirty="0"/>
              <a:t>Brainstorming</a:t>
            </a:r>
          </a:p>
          <a:p>
            <a:pPr lvl="1">
              <a:spcBef>
                <a:spcPct val="55000"/>
              </a:spcBef>
            </a:pPr>
            <a:r>
              <a:rPr lang="en-US" dirty="0"/>
              <a:t>The Delphi Technique</a:t>
            </a:r>
          </a:p>
          <a:p>
            <a:pPr lvl="1">
              <a:spcBef>
                <a:spcPct val="55000"/>
              </a:spcBef>
            </a:pPr>
            <a:r>
              <a:rPr lang="en-US" dirty="0"/>
              <a:t>Interviewing</a:t>
            </a:r>
          </a:p>
          <a:p>
            <a:pPr lvl="1">
              <a:spcBef>
                <a:spcPct val="55000"/>
              </a:spcBef>
            </a:pPr>
            <a:r>
              <a:rPr lang="en-US" dirty="0"/>
              <a:t>SWOT </a:t>
            </a:r>
            <a:r>
              <a:rPr lang="en-US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59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Brainstorming</a:t>
            </a:r>
            <a:r>
              <a:rPr lang="en-US" dirty="0"/>
              <a:t> is a technique by which a group attempts to generate ideas or find a solution for a specific problem by amassing ideas spontaneously and without judgment</a:t>
            </a:r>
          </a:p>
          <a:p>
            <a:pPr>
              <a:lnSpc>
                <a:spcPct val="120000"/>
              </a:lnSpc>
            </a:pPr>
            <a:r>
              <a:rPr lang="en-US" dirty="0"/>
              <a:t>An experienced facilitator should run the brainstorming session</a:t>
            </a:r>
          </a:p>
          <a:p>
            <a:pPr>
              <a:lnSpc>
                <a:spcPct val="120000"/>
              </a:lnSpc>
            </a:pPr>
            <a:r>
              <a:rPr lang="en-US" dirty="0"/>
              <a:t>Be careful not to overuse or misuse brainstorming.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Psychology literature shows that individuals produce a greater number of ideas working alone than they do through brainstorming in small, face-to-face groups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Group effects often inhibit idea </a:t>
            </a:r>
            <a:r>
              <a:rPr lang="en-US" dirty="0" smtClean="0"/>
              <a:t>generation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66739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Delphi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ct val="100000"/>
              </a:spcBef>
            </a:pPr>
            <a:r>
              <a:rPr lang="en-US" dirty="0"/>
              <a:t>The </a:t>
            </a:r>
            <a:r>
              <a:rPr lang="en-US" b="1" dirty="0"/>
              <a:t>Delphi Technique</a:t>
            </a:r>
            <a:r>
              <a:rPr lang="en-US" dirty="0"/>
              <a:t> is used to derive a consensus among a panel of experts who make predictions about future developments</a:t>
            </a:r>
          </a:p>
          <a:p>
            <a:pPr>
              <a:lnSpc>
                <a:spcPct val="120000"/>
              </a:lnSpc>
              <a:spcBef>
                <a:spcPct val="100000"/>
              </a:spcBef>
            </a:pPr>
            <a:r>
              <a:rPr lang="en-US" dirty="0"/>
              <a:t>Provides independent and anonymous input regarding future events</a:t>
            </a:r>
          </a:p>
          <a:p>
            <a:pPr>
              <a:lnSpc>
                <a:spcPct val="120000"/>
              </a:lnSpc>
              <a:spcBef>
                <a:spcPct val="100000"/>
              </a:spcBef>
            </a:pPr>
            <a:r>
              <a:rPr lang="en-US" dirty="0"/>
              <a:t>Uses repeated rounds of questioning and written responses and avoids the biasing effects possible in oral methods, such as </a:t>
            </a:r>
            <a:r>
              <a:rPr lang="en-US" dirty="0" smtClean="0"/>
              <a:t>brainstorming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04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00000"/>
              </a:spcBef>
            </a:pPr>
            <a:r>
              <a:rPr lang="en-US" b="1" dirty="0"/>
              <a:t>Interviewing</a:t>
            </a:r>
            <a:r>
              <a:rPr lang="en-US" dirty="0"/>
              <a:t> is a fact-finding technique for collecting information in face-to-face, phone, e-mail, or instant-messaging discussions</a:t>
            </a:r>
          </a:p>
          <a:p>
            <a:pPr>
              <a:spcBef>
                <a:spcPct val="100000"/>
              </a:spcBef>
            </a:pPr>
            <a:r>
              <a:rPr lang="en-US" dirty="0"/>
              <a:t>Interviewing people with similar project experience is an important tool for identifying potential </a:t>
            </a:r>
            <a:r>
              <a:rPr lang="en-US" dirty="0" smtClean="0"/>
              <a:t>risks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364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SWOT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00000"/>
              </a:spcBef>
            </a:pPr>
            <a:r>
              <a:rPr lang="en-US" dirty="0"/>
              <a:t>SWOT analysis (strengths, weaknesses, opportunities, and threats) can also be used during risk identification</a:t>
            </a:r>
          </a:p>
          <a:p>
            <a:pPr>
              <a:spcBef>
                <a:spcPct val="100000"/>
              </a:spcBef>
            </a:pPr>
            <a:r>
              <a:rPr lang="en-US" dirty="0"/>
              <a:t>Helps identify the broad negative and positive risks that apply to a </a:t>
            </a:r>
            <a:r>
              <a:rPr lang="en-US" dirty="0" smtClean="0"/>
              <a:t>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295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main output of the risk identification process is a list of identified risks and other information needed to begin creating a risk register</a:t>
            </a:r>
          </a:p>
          <a:p>
            <a:r>
              <a:rPr lang="en-US" sz="2400" dirty="0"/>
              <a:t>A </a:t>
            </a:r>
            <a:r>
              <a:rPr lang="en-US" sz="2400" b="1" dirty="0"/>
              <a:t>risk register</a:t>
            </a:r>
            <a:r>
              <a:rPr lang="en-US" sz="2400" dirty="0"/>
              <a:t> is:</a:t>
            </a:r>
            <a:endParaRPr lang="en-US" sz="2400" b="1" dirty="0"/>
          </a:p>
          <a:p>
            <a:pPr lvl="1"/>
            <a:r>
              <a:rPr lang="en-US" sz="2200" dirty="0"/>
              <a:t>A document that contains the results of various risk management processes and that is often displayed in a table or spreadsheet format</a:t>
            </a:r>
          </a:p>
          <a:p>
            <a:pPr lvl="1"/>
            <a:r>
              <a:rPr lang="en-US" sz="2200" dirty="0"/>
              <a:t>A tool for documenting potential risk events and related information</a:t>
            </a:r>
          </a:p>
          <a:p>
            <a:r>
              <a:rPr lang="en-US" sz="2400" b="1" dirty="0"/>
              <a:t>Risk events </a:t>
            </a:r>
            <a:r>
              <a:rPr lang="en-US" sz="2400" dirty="0"/>
              <a:t>refer to specific, uncertain events that may occur to the detriment or enhancement of the </a:t>
            </a:r>
            <a:r>
              <a:rPr lang="en-US" sz="2400" dirty="0" smtClean="0"/>
              <a:t>project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7298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Register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identification number for each risk event</a:t>
            </a:r>
          </a:p>
          <a:p>
            <a:r>
              <a:rPr lang="en-US" dirty="0"/>
              <a:t>A rank for each risk event</a:t>
            </a:r>
          </a:p>
          <a:p>
            <a:r>
              <a:rPr lang="en-US" dirty="0"/>
              <a:t>The name of each risk event</a:t>
            </a:r>
          </a:p>
          <a:p>
            <a:r>
              <a:rPr lang="en-US" dirty="0"/>
              <a:t>A description of each risk event</a:t>
            </a:r>
          </a:p>
          <a:p>
            <a:r>
              <a:rPr lang="en-US" dirty="0"/>
              <a:t>The category under which each risk event falls</a:t>
            </a:r>
          </a:p>
          <a:p>
            <a:r>
              <a:rPr lang="en-US" dirty="0"/>
              <a:t>The root cause of each </a:t>
            </a:r>
            <a:r>
              <a:rPr lang="en-US" dirty="0" smtClean="0"/>
              <a:t>risk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7982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Register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Triggers for each risk; </a:t>
            </a:r>
            <a:r>
              <a:rPr lang="en-US" b="1" dirty="0"/>
              <a:t>triggers</a:t>
            </a:r>
            <a:r>
              <a:rPr lang="en-US" dirty="0"/>
              <a:t> are indicators or symptoms of actual risk events</a:t>
            </a:r>
          </a:p>
          <a:p>
            <a:r>
              <a:rPr lang="en-US" dirty="0"/>
              <a:t>Potential responses to each risk</a:t>
            </a:r>
          </a:p>
          <a:p>
            <a:r>
              <a:rPr lang="en-US" dirty="0"/>
              <a:t>The </a:t>
            </a:r>
            <a:r>
              <a:rPr lang="en-US" b="1" dirty="0"/>
              <a:t>risk owner</a:t>
            </a:r>
            <a:r>
              <a:rPr lang="en-US" dirty="0"/>
              <a:t> or person who will own or take responsibility for each risk</a:t>
            </a:r>
          </a:p>
          <a:p>
            <a:r>
              <a:rPr lang="en-US" dirty="0"/>
              <a:t>The probability and impact of each risk occurring.</a:t>
            </a:r>
          </a:p>
          <a:p>
            <a:r>
              <a:rPr lang="en-US" dirty="0"/>
              <a:t>The status of each </a:t>
            </a:r>
            <a:r>
              <a:rPr lang="en-US" dirty="0" smtClean="0"/>
              <a:t>risk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667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</a:t>
            </a:r>
            <a:r>
              <a:rPr lang="en-US" dirty="0" smtClean="0">
                <a:latin typeface="+mn-lt"/>
              </a:rPr>
              <a:t>Objectives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Explain quantitative risk analysis and how to apply decision trees, simulation, and sensitivity analysis to quantify risks</a:t>
            </a:r>
          </a:p>
          <a:p>
            <a:r>
              <a:rPr lang="en-US" dirty="0"/>
              <a:t>Provide examples of using different risk response planning strategies to address both negative and positive risks</a:t>
            </a:r>
          </a:p>
          <a:p>
            <a:r>
              <a:rPr lang="en-US" dirty="0"/>
              <a:t>Discuss how to control risks</a:t>
            </a:r>
          </a:p>
          <a:p>
            <a:r>
              <a:rPr lang="en-US" dirty="0"/>
              <a:t>Describe how software can assist in project risk management</a:t>
            </a:r>
          </a:p>
        </p:txBody>
      </p:sp>
    </p:spTree>
    <p:extLst>
      <p:ext uri="{BB962C8B-B14F-4D97-AF65-F5344CB8AC3E}">
        <p14:creationId xmlns:p14="http://schemas.microsoft.com/office/powerpoint/2010/main" val="28978034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11-5. Sample Risk Register</a:t>
            </a:r>
          </a:p>
        </p:txBody>
      </p:sp>
      <p:pic>
        <p:nvPicPr>
          <p:cNvPr id="4" name="Picture 8" descr="Tbl11-05.bmp"/>
          <p:cNvPicPr>
            <a:picLocks noChangeAspect="1"/>
          </p:cNvPicPr>
          <p:nvPr/>
        </p:nvPicPr>
        <p:blipFill>
          <a:blip r:embed="rId2"/>
          <a:srcRect t="14198"/>
          <a:stretch>
            <a:fillRect/>
          </a:stretch>
        </p:blipFill>
        <p:spPr bwMode="auto">
          <a:xfrm>
            <a:off x="342372" y="1579009"/>
            <a:ext cx="8583613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5476" y="2936281"/>
            <a:ext cx="875823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• No.: R44</a:t>
            </a:r>
          </a:p>
          <a:p>
            <a:r>
              <a:rPr lang="en-US" sz="2200" dirty="0"/>
              <a:t>• Rank: 1</a:t>
            </a:r>
          </a:p>
          <a:p>
            <a:r>
              <a:rPr lang="en-US" sz="2200" dirty="0"/>
              <a:t>• Risk: New customer</a:t>
            </a:r>
          </a:p>
          <a:p>
            <a:r>
              <a:rPr lang="en-US" sz="2200" dirty="0"/>
              <a:t>• Description: We have never done a project for this organization before </a:t>
            </a:r>
            <a:r>
              <a:rPr lang="en-US" sz="2200" dirty="0" smtClean="0"/>
              <a:t>and don’t </a:t>
            </a:r>
            <a:r>
              <a:rPr lang="en-US" sz="2200" dirty="0"/>
              <a:t>know too much about them. One of our company’s strengths is </a:t>
            </a:r>
            <a:r>
              <a:rPr lang="en-US" sz="2200" dirty="0" smtClean="0"/>
              <a:t>building good </a:t>
            </a:r>
            <a:r>
              <a:rPr lang="en-US" sz="2200" dirty="0"/>
              <a:t>customer relationships, which often leads to further projects with </a:t>
            </a:r>
            <a:r>
              <a:rPr lang="en-US" sz="2200" dirty="0" smtClean="0"/>
              <a:t>that customer</a:t>
            </a:r>
            <a:r>
              <a:rPr lang="en-US" sz="2200" dirty="0"/>
              <a:t>. We might have trouble working with this customer because </a:t>
            </a:r>
            <a:r>
              <a:rPr lang="en-US" sz="2200" dirty="0" smtClean="0"/>
              <a:t>they are </a:t>
            </a:r>
            <a:r>
              <a:rPr lang="en-US" sz="2200" dirty="0"/>
              <a:t>new to us.</a:t>
            </a:r>
          </a:p>
          <a:p>
            <a:r>
              <a:rPr lang="en-US" sz="2200" dirty="0"/>
              <a:t>• Category: People risk</a:t>
            </a:r>
          </a:p>
          <a:p>
            <a:r>
              <a:rPr lang="en-US" sz="2200" dirty="0"/>
              <a:t>• </a:t>
            </a:r>
            <a:r>
              <a:rPr lang="en-US" sz="2200" dirty="0" smtClean="0"/>
              <a:t>Etc.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23998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Qualitative Risk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Assess the likelihood and impact of identified risks to determine their magnitude and priority</a:t>
            </a:r>
          </a:p>
          <a:p>
            <a:r>
              <a:rPr lang="en-US" dirty="0"/>
              <a:t>Risk quantification tools and techniques include: </a:t>
            </a:r>
          </a:p>
          <a:p>
            <a:pPr lvl="1"/>
            <a:r>
              <a:rPr lang="en-US" dirty="0"/>
              <a:t>Probability/impact matrixes</a:t>
            </a:r>
          </a:p>
          <a:p>
            <a:pPr lvl="1"/>
            <a:r>
              <a:rPr lang="en-US" dirty="0"/>
              <a:t>The Top Ten Risk Item Tracking</a:t>
            </a:r>
          </a:p>
          <a:p>
            <a:pPr lvl="1"/>
            <a:r>
              <a:rPr lang="en-US" dirty="0"/>
              <a:t>Expert </a:t>
            </a:r>
            <a:r>
              <a:rPr lang="en-US" dirty="0" smtClean="0"/>
              <a:t>judgment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6046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Probability/Impact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</a:t>
            </a:r>
            <a:r>
              <a:rPr lang="en-US" b="1" dirty="0"/>
              <a:t>probability/impact matrix </a:t>
            </a:r>
            <a:r>
              <a:rPr lang="en-US" dirty="0"/>
              <a:t>or</a:t>
            </a:r>
            <a:r>
              <a:rPr lang="en-US" b="1" dirty="0"/>
              <a:t> chart</a:t>
            </a:r>
            <a:r>
              <a:rPr lang="en-US" dirty="0"/>
              <a:t> lists the relative probability of a risk occurring on one side of a matrix or axis on a chart and the relative impact of the risk occurring on the other</a:t>
            </a:r>
          </a:p>
          <a:p>
            <a:pPr>
              <a:lnSpc>
                <a:spcPct val="120000"/>
              </a:lnSpc>
            </a:pPr>
            <a:r>
              <a:rPr lang="en-US" dirty="0"/>
              <a:t>List the risks and then label each one as high, medium, or low in terms of its probability of occurrence and its impact if it did occur</a:t>
            </a:r>
          </a:p>
          <a:p>
            <a:pPr>
              <a:lnSpc>
                <a:spcPct val="120000"/>
              </a:lnSpc>
            </a:pPr>
            <a:r>
              <a:rPr lang="en-US" dirty="0"/>
              <a:t>Can also calculate </a:t>
            </a:r>
            <a:r>
              <a:rPr lang="en-US" b="1" dirty="0"/>
              <a:t>risk factors</a:t>
            </a:r>
            <a:r>
              <a:rPr lang="en-US" dirty="0"/>
              <a:t>:</a:t>
            </a:r>
            <a:endParaRPr lang="en-US" b="1" dirty="0"/>
          </a:p>
          <a:p>
            <a:pPr lvl="1">
              <a:lnSpc>
                <a:spcPct val="120000"/>
              </a:lnSpc>
            </a:pPr>
            <a:r>
              <a:rPr lang="en-US" dirty="0"/>
              <a:t>Numbers that represent the overall risk of specific events based on their probability of occurring and the consequences to the project if they do </a:t>
            </a:r>
            <a:r>
              <a:rPr lang="en-US" dirty="0" smtClean="0"/>
              <a:t>occur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0456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11-5. Sample Probability/Impact Matrix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02" r="-7402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4123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Figure 11-6. Chart Showing </a:t>
            </a:r>
            <a:r>
              <a:rPr lang="en-US" sz="3200" dirty="0" smtClean="0"/>
              <a:t>High, Medium, &amp; Low Risk </a:t>
            </a:r>
            <a:r>
              <a:rPr lang="en-US" sz="3200" dirty="0"/>
              <a:t>Technologies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58" r="-6958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715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Ten Risk Item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Top Ten Risk Item Tracking</a:t>
            </a:r>
            <a:r>
              <a:rPr lang="en-US" dirty="0"/>
              <a:t> is a qualitative risk analysis tool that helps to identify risks and maintain an awareness of risks throughout the life of a project</a:t>
            </a:r>
          </a:p>
          <a:p>
            <a:pPr>
              <a:lnSpc>
                <a:spcPct val="110000"/>
              </a:lnSpc>
            </a:pPr>
            <a:r>
              <a:rPr lang="en-US" dirty="0"/>
              <a:t>Establish a periodic review of the top ten project risk items</a:t>
            </a:r>
          </a:p>
          <a:p>
            <a:pPr>
              <a:lnSpc>
                <a:spcPct val="110000"/>
              </a:lnSpc>
            </a:pPr>
            <a:r>
              <a:rPr lang="en-US" dirty="0"/>
              <a:t>List the current ranking, previous ranking, number of times the risk appears on the list over a period of time, and a summary of progress made in resolving the risk </a:t>
            </a:r>
            <a:r>
              <a:rPr lang="en-US" dirty="0" smtClean="0"/>
              <a:t>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5231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11-6. Example of Top Ten Risk Item Tracking</a:t>
            </a:r>
          </a:p>
        </p:txBody>
      </p:sp>
      <p:pic>
        <p:nvPicPr>
          <p:cNvPr id="4" name="Picture 7" descr="Tbl11-06.bmp"/>
          <p:cNvPicPr>
            <a:picLocks noGrp="1" noChangeAspect="1"/>
          </p:cNvPicPr>
          <p:nvPr>
            <p:ph idx="1"/>
          </p:nvPr>
        </p:nvPicPr>
        <p:blipFill>
          <a:blip r:embed="rId2"/>
          <a:srcRect l="-9006" r="-9006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7452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watch list </a:t>
            </a:r>
            <a:r>
              <a:rPr lang="en-US" dirty="0"/>
              <a:t>is a list of risks that are low priority, but are still identified as potential risks</a:t>
            </a:r>
          </a:p>
          <a:p>
            <a:r>
              <a:rPr lang="en-US" dirty="0"/>
              <a:t>Qualitative analysis can also identify risks that should be evaluated on a quantitative </a:t>
            </a:r>
            <a:r>
              <a:rPr lang="en-US" dirty="0" smtClean="0"/>
              <a:t>basis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9018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Quantitative Risk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follows qualitative risk analysis, but both can be done together</a:t>
            </a:r>
          </a:p>
          <a:p>
            <a:r>
              <a:rPr lang="en-US" dirty="0"/>
              <a:t>Large, complex projects involving leading edge technologies often require extensive quantitative risk analysis</a:t>
            </a:r>
          </a:p>
          <a:p>
            <a:r>
              <a:rPr lang="en-US" dirty="0"/>
              <a:t>Main techniques include:</a:t>
            </a:r>
          </a:p>
          <a:p>
            <a:pPr lvl="1"/>
            <a:r>
              <a:rPr lang="en-US" dirty="0"/>
              <a:t>Decision tree analysis</a:t>
            </a:r>
          </a:p>
          <a:p>
            <a:pPr lvl="1"/>
            <a:r>
              <a:rPr lang="en-US" dirty="0"/>
              <a:t>Simulation</a:t>
            </a:r>
          </a:p>
          <a:p>
            <a:pPr lvl="1"/>
            <a:r>
              <a:rPr lang="en-US" dirty="0"/>
              <a:t>Sensitivity </a:t>
            </a:r>
            <a:r>
              <a:rPr lang="en-US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9322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and Expected Monetary Value (EMV)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decision tree</a:t>
            </a:r>
            <a:r>
              <a:rPr lang="en-US" dirty="0"/>
              <a:t> is a diagramming analysis technique used to help select the best course of action in situations in which future outcomes are uncertain</a:t>
            </a:r>
          </a:p>
          <a:p>
            <a:r>
              <a:rPr lang="en-US" b="1" dirty="0"/>
              <a:t>Estimated monetary value (EMV)</a:t>
            </a:r>
            <a:r>
              <a:rPr lang="en-US" dirty="0"/>
              <a:t> is the product of a risk event probability and the risk event’s monetary value</a:t>
            </a:r>
          </a:p>
          <a:p>
            <a:r>
              <a:rPr lang="en-US" dirty="0"/>
              <a:t>You can draw a decision tree to help find the EMV </a:t>
            </a:r>
          </a:p>
        </p:txBody>
      </p:sp>
    </p:spTree>
    <p:extLst>
      <p:ext uri="{BB962C8B-B14F-4D97-AF65-F5344CB8AC3E}">
        <p14:creationId xmlns:p14="http://schemas.microsoft.com/office/powerpoint/2010/main" val="1160419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Importance of Project Risk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ct val="100000"/>
              </a:spcBef>
            </a:pPr>
            <a:r>
              <a:rPr lang="en-US" dirty="0"/>
              <a:t>Project risk management is the art and science of identifying, analyzing, and responding to risk throughout the life of a project and in the best interests of meeting project objectives</a:t>
            </a:r>
          </a:p>
          <a:p>
            <a:pPr>
              <a:lnSpc>
                <a:spcPct val="110000"/>
              </a:lnSpc>
              <a:spcBef>
                <a:spcPct val="100000"/>
              </a:spcBef>
            </a:pPr>
            <a:r>
              <a:rPr lang="en-US" dirty="0"/>
              <a:t>Risk management is often overlooked in projects, but it can help improve project success by helping select good projects, determining project scope, and developing realistic </a:t>
            </a:r>
            <a:r>
              <a:rPr lang="en-US" dirty="0" smtClean="0"/>
              <a:t>estimates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726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11-7. Expected Monetary Value (EMV)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85" r="-5685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866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Simulation uses a representation or model of a system to analyze the expected behavior or performance of the system</a:t>
            </a:r>
          </a:p>
          <a:p>
            <a:pPr>
              <a:lnSpc>
                <a:spcPct val="120000"/>
              </a:lnSpc>
            </a:pPr>
            <a:r>
              <a:rPr lang="en-US" b="1" dirty="0"/>
              <a:t>Monte Carlo analysis</a:t>
            </a:r>
            <a:r>
              <a:rPr lang="en-US" dirty="0"/>
              <a:t> simulates a model’s outcome many times to provide a statistical distribution of the calculated results</a:t>
            </a:r>
          </a:p>
          <a:p>
            <a:pPr>
              <a:lnSpc>
                <a:spcPct val="120000"/>
              </a:lnSpc>
            </a:pPr>
            <a:r>
              <a:rPr lang="en-US" dirty="0"/>
              <a:t>To use a Monte Carlo simulation, you must have three estimates (most likely, pessimistic, and optimistic) plus an estimate of the likelihood of the estimate being between the most likely and optimistic </a:t>
            </a:r>
            <a:r>
              <a:rPr lang="en-US" dirty="0" smtClean="0"/>
              <a:t>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3571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a Monte Carlo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Assess the range for the variables being considered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Determine the probability distribution of each variable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For each variable, select a random value based on the probability distribution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Run a deterministic analysis or one pass through the model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Repeat steps 3 and 4 many times to obtain the probability distribution of the model’s </a:t>
            </a:r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2015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11-8. Sample Monte Carlo Simulation Results for Project Schedule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1" r="-4631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845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Sensitivity analysis</a:t>
            </a:r>
            <a:r>
              <a:rPr lang="en-US" dirty="0"/>
              <a:t> is a technique used to show the effects of changing one or more variables on an outcome</a:t>
            </a:r>
          </a:p>
          <a:p>
            <a:pPr>
              <a:lnSpc>
                <a:spcPct val="120000"/>
              </a:lnSpc>
            </a:pPr>
            <a:r>
              <a:rPr lang="en-US" dirty="0"/>
              <a:t>For example, many people use it to determine what the monthly payments for a loan will be given different interest rates or periods of the loan, or for determining break-even points based on different assumptions</a:t>
            </a:r>
          </a:p>
          <a:p>
            <a:pPr>
              <a:lnSpc>
                <a:spcPct val="120000"/>
              </a:lnSpc>
            </a:pPr>
            <a:r>
              <a:rPr lang="en-US" dirty="0"/>
              <a:t>Spreadsheet software, such as Excel, is a common tool for performing sensitivity </a:t>
            </a:r>
            <a:r>
              <a:rPr lang="en-US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1492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Figure 11-9. Sample Sensitivity Analysis for Determining Break-Even Point</a:t>
            </a:r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-11722" r="-11722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45787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Risk Responses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identifying and quantifying risks, you must decide how to respond to them</a:t>
            </a:r>
          </a:p>
          <a:p>
            <a:r>
              <a:rPr lang="en-US" dirty="0"/>
              <a:t>Four main response strategies for negative risks:</a:t>
            </a:r>
          </a:p>
          <a:p>
            <a:pPr lvl="1"/>
            <a:r>
              <a:rPr lang="en-US" dirty="0"/>
              <a:t>Risk avoidance</a:t>
            </a:r>
          </a:p>
          <a:p>
            <a:pPr lvl="1"/>
            <a:r>
              <a:rPr lang="en-US" dirty="0"/>
              <a:t>Risk acceptance</a:t>
            </a:r>
          </a:p>
          <a:p>
            <a:pPr lvl="1"/>
            <a:r>
              <a:rPr lang="en-US" dirty="0"/>
              <a:t>Risk transference</a:t>
            </a:r>
          </a:p>
          <a:p>
            <a:pPr lvl="1"/>
            <a:r>
              <a:rPr lang="en-US" dirty="0"/>
              <a:t>Risk </a:t>
            </a:r>
            <a:r>
              <a:rPr lang="en-US" dirty="0" smtClean="0"/>
              <a:t>mitigation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781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Table 11-7. General Risk Mitigation Strategies for Technical, Cost, and Schedule Risks</a:t>
            </a: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-13783" b="-13783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851819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Strategies for Positive 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Risk exploitation</a:t>
            </a:r>
          </a:p>
          <a:p>
            <a:r>
              <a:rPr lang="en-US" dirty="0"/>
              <a:t>Risk sharing</a:t>
            </a:r>
          </a:p>
          <a:p>
            <a:r>
              <a:rPr lang="en-US" dirty="0"/>
              <a:t>Risk enhancement</a:t>
            </a:r>
          </a:p>
          <a:p>
            <a:r>
              <a:rPr lang="en-US" dirty="0"/>
              <a:t>Risk </a:t>
            </a:r>
            <a:r>
              <a:rPr lang="en-US" dirty="0" smtClean="0"/>
              <a:t>acceptance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0283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and Secondary 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also important to identify residual and secondary risks</a:t>
            </a:r>
          </a:p>
          <a:p>
            <a:r>
              <a:rPr lang="en-US" b="1" dirty="0"/>
              <a:t>Residual risks</a:t>
            </a:r>
            <a:r>
              <a:rPr lang="en-US" dirty="0"/>
              <a:t> are risks that remain after all of the response strategies have been implemented</a:t>
            </a:r>
          </a:p>
          <a:p>
            <a:r>
              <a:rPr lang="en-US" b="1" dirty="0"/>
              <a:t>Secondary risks</a:t>
            </a:r>
            <a:r>
              <a:rPr lang="en-US" dirty="0"/>
              <a:t> are a direct result of implementing a risk </a:t>
            </a:r>
            <a:r>
              <a:rPr lang="en-US" dirty="0" smtClean="0"/>
              <a:t>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8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11-1. Benefits from </a:t>
            </a:r>
            <a:r>
              <a:rPr lang="en-US" dirty="0" smtClean="0"/>
              <a:t>Risk </a:t>
            </a:r>
            <a:r>
              <a:rPr lang="en-US" dirty="0"/>
              <a:t>Management </a:t>
            </a:r>
            <a:r>
              <a:rPr lang="en-US" dirty="0" smtClean="0"/>
              <a:t>Practices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88" r="-16688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131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Involves executing the risk management process to respond to risk events and ensuring that risk awareness is an ongoing activity performed by the entire project team throughout the entire project</a:t>
            </a:r>
          </a:p>
          <a:p>
            <a:pPr>
              <a:lnSpc>
                <a:spcPct val="120000"/>
              </a:lnSpc>
            </a:pPr>
            <a:r>
              <a:rPr lang="en-US" b="1" dirty="0"/>
              <a:t>Workarounds </a:t>
            </a:r>
            <a:r>
              <a:rPr lang="en-US" dirty="0"/>
              <a:t>are unplanned responses to risk events that must be done when there are no contingency plans</a:t>
            </a:r>
          </a:p>
          <a:p>
            <a:pPr>
              <a:lnSpc>
                <a:spcPct val="120000"/>
              </a:lnSpc>
            </a:pPr>
            <a:r>
              <a:rPr lang="en-US" dirty="0"/>
              <a:t>Main outputs of risk control are: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Work performance information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change requests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updates to the project management plan, other project documents, and organizational process </a:t>
            </a:r>
            <a:r>
              <a:rPr lang="en-US" sz="2400" dirty="0" smtClean="0"/>
              <a:t>assets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5914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Software to Assist in Project Risk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Risk registers can be created in a simple Word or Excel file or as part of a database</a:t>
            </a:r>
          </a:p>
          <a:p>
            <a:r>
              <a:rPr lang="en-US" dirty="0"/>
              <a:t>More sophisticated risk management software, such as Monte Carlo simulation tools, help in analyzing project risks</a:t>
            </a:r>
          </a:p>
          <a:p>
            <a:r>
              <a:rPr lang="en-US" dirty="0"/>
              <a:t>You can purchase add-ons for Excel and Project 2013 to perform </a:t>
            </a:r>
            <a:r>
              <a:rPr lang="en-US" dirty="0" smtClean="0"/>
              <a:t>simulations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1591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Good Project Risk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crisis management, good project risk management often goes unnoticed</a:t>
            </a:r>
          </a:p>
          <a:p>
            <a:r>
              <a:rPr lang="en-US" dirty="0"/>
              <a:t>Well-run projects appear to be almost effortless, but a lot of work goes into running a project well</a:t>
            </a:r>
          </a:p>
          <a:p>
            <a:r>
              <a:rPr lang="en-US" dirty="0"/>
              <a:t>Project managers should strive to make their jobs look easy to reflect the results of well-run </a:t>
            </a:r>
            <a:r>
              <a:rPr lang="en-US" dirty="0" smtClean="0"/>
              <a:t>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388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Project risk management is the art and science of identifying, analyzing, and responding to risk throughout the life of a project and in the best interests of meeting project objectives</a:t>
            </a:r>
          </a:p>
          <a:p>
            <a:pPr>
              <a:lnSpc>
                <a:spcPct val="110000"/>
              </a:lnSpc>
            </a:pPr>
            <a:r>
              <a:rPr lang="en-US" dirty="0"/>
              <a:t>Main processes include: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Plan risk management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Identify risks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Perform qualitative risk analysis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Perform quantitative risk analysis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Plan risk responses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Control </a:t>
            </a:r>
            <a:r>
              <a:rPr lang="en-US" dirty="0" smtClean="0"/>
              <a:t>risks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8900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&amp; answers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489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dictionary definition of risk is “the possibility of loss or injury”</a:t>
            </a:r>
          </a:p>
          <a:p>
            <a:r>
              <a:rPr lang="en-US" dirty="0"/>
              <a:t>Negative risk involves understanding potential problems that might occur in the project and how they might impede project success</a:t>
            </a:r>
          </a:p>
          <a:p>
            <a:r>
              <a:rPr lang="en-US" dirty="0"/>
              <a:t>Negative risk management is like a form of insurance; it is an </a:t>
            </a:r>
            <a:r>
              <a:rPr lang="en-US" dirty="0" smtClean="0"/>
              <a:t>investment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783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Can Be Positive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Positive risks are risks that result in good things happening; sometimes called opportunities</a:t>
            </a:r>
          </a:p>
          <a:p>
            <a:pPr>
              <a:lnSpc>
                <a:spcPct val="110000"/>
              </a:lnSpc>
            </a:pPr>
            <a:r>
              <a:rPr lang="en-US" dirty="0"/>
              <a:t>A general definition of project risk is an uncertainty that can have a negative or positive effect on meeting project objectives</a:t>
            </a:r>
          </a:p>
          <a:p>
            <a:pPr>
              <a:lnSpc>
                <a:spcPct val="110000"/>
              </a:lnSpc>
            </a:pPr>
            <a:r>
              <a:rPr lang="en-US" dirty="0"/>
              <a:t>The goal of project risk management is to minimize potential negative risks while maximizing potential positive </a:t>
            </a:r>
            <a:r>
              <a:rPr lang="en-US" dirty="0" smtClean="0"/>
              <a:t>risks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655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Utility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Risk utility</a:t>
            </a:r>
            <a:r>
              <a:rPr lang="en-US" dirty="0"/>
              <a:t> or </a:t>
            </a:r>
            <a:r>
              <a:rPr lang="en-US" b="1" dirty="0"/>
              <a:t>risk tolerance</a:t>
            </a:r>
            <a:r>
              <a:rPr lang="en-US" dirty="0"/>
              <a:t> is the amount of satisfaction or pleasure received from a potential payoff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Utility rises at a decreasing rate for people who are risk-averse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Those who are risk-seeking have a higher tolerance for risk and their satisfaction increases when more payoff is at stake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The risk-neutral approach achieves a balance between risk and </a:t>
            </a:r>
            <a:r>
              <a:rPr lang="en-US" dirty="0" smtClean="0"/>
              <a:t>payoff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899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11-2. Risk Utility Function and Risk Preference</a:t>
            </a:r>
          </a:p>
        </p:txBody>
      </p:sp>
      <p:pic>
        <p:nvPicPr>
          <p:cNvPr id="4" name="Content Placeholder 3" descr="86921_11_F02.jpg"/>
          <p:cNvPicPr>
            <a:picLocks noGrp="1" noChangeAspect="1"/>
          </p:cNvPicPr>
          <p:nvPr>
            <p:ph idx="1"/>
          </p:nvPr>
        </p:nvPicPr>
        <p:blipFill>
          <a:blip r:embed="rId2"/>
          <a:srcRect t="-18518" b="-18518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33367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7273</TotalTime>
  <Words>2344</Words>
  <Application>Microsoft Macintosh PowerPoint</Application>
  <PresentationFormat>On-screen Show (4:3)</PresentationFormat>
  <Paragraphs>214</Paragraphs>
  <Slides>54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6" baseType="lpstr">
      <vt:lpstr>UCTI-Template-foundation-level</vt:lpstr>
      <vt:lpstr>Document</vt:lpstr>
      <vt:lpstr>PowerPoint Presentation</vt:lpstr>
      <vt:lpstr>Learning Objectives</vt:lpstr>
      <vt:lpstr>Learning Objectives</vt:lpstr>
      <vt:lpstr>The Importance of Project Risk Management</vt:lpstr>
      <vt:lpstr>Figure 11-1. Benefits from Risk Management Practices</vt:lpstr>
      <vt:lpstr>Negative Risk</vt:lpstr>
      <vt:lpstr>Risk Can Be Positive</vt:lpstr>
      <vt:lpstr>Risk Utility</vt:lpstr>
      <vt:lpstr>Figure 11-2. Risk Utility Function and Risk Preference</vt:lpstr>
      <vt:lpstr>Project Risk Management Processes</vt:lpstr>
      <vt:lpstr>Project Risk Management Processes</vt:lpstr>
      <vt:lpstr>Figure 11-3. Project Risk Management Summary</vt:lpstr>
      <vt:lpstr>Planning Risk Management</vt:lpstr>
      <vt:lpstr>Table 11-2. Topics Addressed in a Risk Management Plan</vt:lpstr>
      <vt:lpstr>Contingency and Fallback Plans, Contingency Reserves</vt:lpstr>
      <vt:lpstr>Common Sources of Risk in Information Technology Projects</vt:lpstr>
      <vt:lpstr>Table 11-3. IT Success Potential Scoring Sheet</vt:lpstr>
      <vt:lpstr>Broad Categories of Risk</vt:lpstr>
      <vt:lpstr>Risk Breakdown Structure</vt:lpstr>
      <vt:lpstr>Figure 11-4. Sample Risk Breakdown Structure</vt:lpstr>
      <vt:lpstr>Table 11-4. Potential Negative Risk Conditions Associated With Each Knowledge Area</vt:lpstr>
      <vt:lpstr>Identifying Risks</vt:lpstr>
      <vt:lpstr>Brainstorming</vt:lpstr>
      <vt:lpstr>Delphi Technique</vt:lpstr>
      <vt:lpstr>Interviewing</vt:lpstr>
      <vt:lpstr>SWOT Analysis</vt:lpstr>
      <vt:lpstr>Risk Register</vt:lpstr>
      <vt:lpstr>Risk Register Contents</vt:lpstr>
      <vt:lpstr>Risk Register Contents</vt:lpstr>
      <vt:lpstr>Table 11-5. Sample Risk Register</vt:lpstr>
      <vt:lpstr>Performing Qualitative Risk Analysis</vt:lpstr>
      <vt:lpstr>Probability/Impact Matrix</vt:lpstr>
      <vt:lpstr>Figure 11-5. Sample Probability/Impact Matrix</vt:lpstr>
      <vt:lpstr>Figure 11-6. Chart Showing High, Medium, &amp; Low Risk Technologies</vt:lpstr>
      <vt:lpstr>Top Ten Risk Item Tracking</vt:lpstr>
      <vt:lpstr>Table 11-6. Example of Top Ten Risk Item Tracking</vt:lpstr>
      <vt:lpstr>Watch List</vt:lpstr>
      <vt:lpstr>Performing Quantitative Risk Analysis</vt:lpstr>
      <vt:lpstr>Decision Trees and Expected Monetary Value (EMV)</vt:lpstr>
      <vt:lpstr>Figure 11-7. Expected Monetary Value (EMV) Example</vt:lpstr>
      <vt:lpstr>Simulation</vt:lpstr>
      <vt:lpstr>Steps of a Monte Carlo Analysis</vt:lpstr>
      <vt:lpstr>Figure 11-8. Sample Monte Carlo Simulation Results for Project Schedule</vt:lpstr>
      <vt:lpstr>Sensitivity Analysis</vt:lpstr>
      <vt:lpstr>Figure 11-9. Sample Sensitivity Analysis for Determining Break-Even Point</vt:lpstr>
      <vt:lpstr>Planning Risk Responses</vt:lpstr>
      <vt:lpstr>Table 11-7. General Risk Mitigation Strategies for Technical, Cost, and Schedule Risks</vt:lpstr>
      <vt:lpstr>Response Strategies for Positive Risks</vt:lpstr>
      <vt:lpstr>Residual and Secondary Risks</vt:lpstr>
      <vt:lpstr>Controlling Risks</vt:lpstr>
      <vt:lpstr>Using Software to Assist in Project Risk Management</vt:lpstr>
      <vt:lpstr>Results of Good Project Risk Management</vt:lpstr>
      <vt:lpstr>Chapter Summary</vt:lpstr>
      <vt:lpstr>Questions &amp; answers</vt:lpstr>
    </vt:vector>
  </TitlesOfParts>
  <Company>APIIT SDN BHD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Technology</dc:title>
  <dc:creator>APIIT</dc:creator>
  <cp:lastModifiedBy>Jerry</cp:lastModifiedBy>
  <cp:revision>537</cp:revision>
  <dcterms:created xsi:type="dcterms:W3CDTF">2003-01-07T08:27:23Z</dcterms:created>
  <dcterms:modified xsi:type="dcterms:W3CDTF">2016-01-06T05:37:09Z</dcterms:modified>
</cp:coreProperties>
</file>