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36"/>
  </p:notesMasterIdLst>
  <p:handoutMasterIdLst>
    <p:handoutMasterId r:id="rId37"/>
  </p:handoutMasterIdLst>
  <p:sldIdLst>
    <p:sldId id="389" r:id="rId2"/>
    <p:sldId id="391" r:id="rId3"/>
    <p:sldId id="39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9" r:id="rId30"/>
    <p:sldId id="450" r:id="rId31"/>
    <p:sldId id="451" r:id="rId32"/>
    <p:sldId id="452" r:id="rId33"/>
    <p:sldId id="421" r:id="rId34"/>
    <p:sldId id="42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2" autoAdjust="0"/>
    <p:restoredTop sz="90141" autoAdjust="0"/>
  </p:normalViewPr>
  <p:slideViewPr>
    <p:cSldViewPr snapToGrid="0">
      <p:cViewPr>
        <p:scale>
          <a:sx n="103" d="100"/>
          <a:sy n="103" d="100"/>
        </p:scale>
        <p:origin x="-1080" y="43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CT050-3-3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CT050-3-3-PROJECT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638554" y="6608339"/>
            <a:ext cx="3920839" cy="2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" dirty="0" smtClean="0"/>
              <a:t>PROJECT PROCUREMENT MANAGEMENT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  <a:p>
            <a:r>
              <a:rPr lang="en-US" dirty="0" smtClean="0"/>
              <a:t>Project Procurement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Procurement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100000"/>
              </a:spcBef>
            </a:pPr>
            <a:r>
              <a:rPr lang="en-US" dirty="0"/>
              <a:t>Identifying which project needs can best be met by using products or services outside the organization</a:t>
            </a:r>
          </a:p>
          <a:p>
            <a:pPr marL="457200" indent="-457200">
              <a:spcBef>
                <a:spcPct val="100000"/>
              </a:spcBef>
            </a:pPr>
            <a:r>
              <a:rPr lang="en-US" dirty="0"/>
              <a:t>If there is no need to buy any products or services from outside the organization, then there is no need to perform any of the other procurement management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8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sz="2600" dirty="0"/>
              <a:t>Different types of contracts can be used in different situations:</a:t>
            </a:r>
          </a:p>
          <a:p>
            <a:pPr marL="1027113" lvl="1" indent="-455613">
              <a:lnSpc>
                <a:spcPct val="110000"/>
              </a:lnSpc>
            </a:pPr>
            <a:r>
              <a:rPr lang="en-US" sz="2200" b="1" dirty="0"/>
              <a:t>Fixed price </a:t>
            </a:r>
            <a:r>
              <a:rPr lang="en-US" sz="2200" dirty="0"/>
              <a:t>or</a:t>
            </a:r>
            <a:r>
              <a:rPr lang="en-US" sz="2200" b="1" dirty="0"/>
              <a:t> lump sum</a:t>
            </a:r>
            <a:r>
              <a:rPr lang="en-US" sz="2200" dirty="0"/>
              <a:t> contracts: Involve a fixed total price for a well-defined product or service</a:t>
            </a:r>
          </a:p>
          <a:p>
            <a:pPr marL="1027113" lvl="1" indent="-455613">
              <a:lnSpc>
                <a:spcPct val="110000"/>
              </a:lnSpc>
            </a:pPr>
            <a:r>
              <a:rPr lang="en-US" sz="2200" b="1" dirty="0"/>
              <a:t>Cost reimbursable</a:t>
            </a:r>
            <a:r>
              <a:rPr lang="en-US" sz="2200" dirty="0"/>
              <a:t> contracts: Involve payment to the seller for direct and indirect costs</a:t>
            </a:r>
          </a:p>
          <a:p>
            <a:pPr marL="1027113" lvl="1" indent="-455613">
              <a:lnSpc>
                <a:spcPct val="110000"/>
              </a:lnSpc>
            </a:pPr>
            <a:r>
              <a:rPr lang="en-US" sz="2200" b="1" dirty="0"/>
              <a:t>Time and material</a:t>
            </a:r>
            <a:r>
              <a:rPr lang="en-US" sz="2200" dirty="0"/>
              <a:t> contracts: Hybrid of both fixed price and cost reimbursable contracts, often used by consultants</a:t>
            </a:r>
          </a:p>
          <a:p>
            <a:pPr marL="1027113" lvl="1" indent="-455613">
              <a:lnSpc>
                <a:spcPct val="110000"/>
              </a:lnSpc>
            </a:pPr>
            <a:r>
              <a:rPr lang="en-US" sz="2200" b="1" dirty="0"/>
              <a:t>Unit price</a:t>
            </a:r>
            <a:r>
              <a:rPr lang="en-US" sz="2200" dirty="0"/>
              <a:t> contracts: Require the buyer to pay the seller a predetermined amount per unit of service</a:t>
            </a:r>
            <a:endParaRPr lang="en-US" dirty="0"/>
          </a:p>
          <a:p>
            <a:pPr marL="457200" indent="-457200">
              <a:lnSpc>
                <a:spcPct val="110000"/>
              </a:lnSpc>
            </a:pPr>
            <a:r>
              <a:rPr lang="en-US" sz="2600" dirty="0"/>
              <a:t>A single contract can actually include all four of these categories, if it makes sense for that particular </a:t>
            </a:r>
            <a:r>
              <a:rPr lang="en-US" sz="2600" dirty="0" smtClean="0"/>
              <a:t>procurement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5543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Total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Point of Total Assumption (PTA) </a:t>
            </a:r>
            <a:r>
              <a:rPr lang="en-US" dirty="0"/>
              <a:t>is the cost at which the contractor assumes total responsibility for each additional dollar of contract cost</a:t>
            </a:r>
          </a:p>
          <a:p>
            <a:pPr>
              <a:lnSpc>
                <a:spcPct val="110000"/>
              </a:lnSpc>
            </a:pPr>
            <a:r>
              <a:rPr lang="en-US" dirty="0"/>
              <a:t>Contractors do not want to reach the point of total assumption, because it hurts them financially, so they have an incentive to prevent cost overruns</a:t>
            </a:r>
          </a:p>
          <a:p>
            <a:pPr>
              <a:lnSpc>
                <a:spcPct val="110000"/>
              </a:lnSpc>
            </a:pPr>
            <a:r>
              <a:rPr lang="en-US" dirty="0"/>
              <a:t>The PTA is calculated with the following formula: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en-US" sz="2400" dirty="0"/>
              <a:t>     PTA = (ceiling price – target price)/government share + target </a:t>
            </a:r>
            <a:r>
              <a:rPr lang="en-US" sz="2400" dirty="0" smtClean="0"/>
              <a:t>cost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70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Reimbursable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US" b="1" dirty="0"/>
              <a:t>Cost plus incentive fee (CPIF)</a:t>
            </a:r>
            <a:r>
              <a:rPr lang="en-US" dirty="0"/>
              <a:t>: The buyer pays the supplier for allowable performance costs plus a predetermined fee and an incentive bonus</a:t>
            </a:r>
          </a:p>
          <a:p>
            <a:pPr marL="457200" indent="-457200">
              <a:lnSpc>
                <a:spcPct val="120000"/>
              </a:lnSpc>
            </a:pPr>
            <a:r>
              <a:rPr lang="en-US" b="1" dirty="0"/>
              <a:t>Cost plus fixed fee (CPFF)</a:t>
            </a:r>
            <a:r>
              <a:rPr lang="en-US" dirty="0"/>
              <a:t>: The buyer pays the supplier for allowable performance costs plus a fixed fee payment usually based on a percentage of estimated costs</a:t>
            </a:r>
          </a:p>
          <a:p>
            <a:pPr marL="457200" indent="-457200">
              <a:lnSpc>
                <a:spcPct val="120000"/>
              </a:lnSpc>
            </a:pPr>
            <a:r>
              <a:rPr lang="en-US" b="1" dirty="0"/>
              <a:t>Cost plus percentage of costs (CPPC)</a:t>
            </a:r>
            <a:r>
              <a:rPr lang="en-US" dirty="0"/>
              <a:t>: The buyer pays the supplier for allowable performance costs plus a predetermined percentage based on total </a:t>
            </a:r>
            <a:r>
              <a:rPr lang="en-US" dirty="0" smtClean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7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12-2. Contract Types Versus Risk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461" b="-4146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0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should include specific clauses to take into account issues unique to the project</a:t>
            </a:r>
          </a:p>
          <a:p>
            <a:r>
              <a:rPr lang="en-US" dirty="0"/>
              <a:t>Can require various educational or work experience for different pay rights</a:t>
            </a:r>
          </a:p>
          <a:p>
            <a:r>
              <a:rPr lang="en-US" dirty="0"/>
              <a:t>A </a:t>
            </a:r>
            <a:r>
              <a:rPr lang="en-US" b="1" dirty="0"/>
              <a:t>termination clause </a:t>
            </a:r>
            <a:r>
              <a:rPr lang="en-US" dirty="0"/>
              <a:t>is a contract clause that allows the buyer or supplier to end the </a:t>
            </a:r>
            <a:r>
              <a:rPr lang="en-US" dirty="0" smtClean="0"/>
              <a:t>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9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smtClean="0"/>
              <a:t>&amp; Techniques </a:t>
            </a:r>
            <a:r>
              <a:rPr lang="en-US" dirty="0"/>
              <a:t>for Planning Purchases </a:t>
            </a:r>
            <a:r>
              <a:rPr lang="en-US" dirty="0" smtClean="0"/>
              <a:t>&amp; Acquisitions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judgment</a:t>
            </a:r>
          </a:p>
          <a:p>
            <a:r>
              <a:rPr lang="en-US" dirty="0"/>
              <a:t>Market research</a:t>
            </a:r>
          </a:p>
          <a:p>
            <a:r>
              <a:rPr lang="en-US" b="1" dirty="0"/>
              <a:t>Make-or-buy analysis</a:t>
            </a:r>
            <a:r>
              <a:rPr lang="en-US" dirty="0"/>
              <a:t>: General management technique used to determine whether an organization should make or perform a particular product or service inside the organization or buy from someone </a:t>
            </a:r>
            <a:r>
              <a:rPr lang="en-US" dirty="0" smtClean="0"/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Make-or-Buy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100000"/>
              </a:spcBef>
            </a:pPr>
            <a:r>
              <a:rPr lang="en-US" dirty="0"/>
              <a:t>Assume you can lease an item you need for a project for $800/day. To purchase the item, the cost is $12,000 plus a daily operational cost of $400/day</a:t>
            </a:r>
          </a:p>
          <a:p>
            <a:pPr marL="457200" indent="-457200">
              <a:spcBef>
                <a:spcPct val="100000"/>
              </a:spcBef>
            </a:pPr>
            <a:r>
              <a:rPr lang="en-US" dirty="0"/>
              <a:t>How long will it take for the purchase cost to be the same as the lease cost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6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Make-or Buy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Set up an equation so both options, purchase and lease, are equal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In this example, use the following equation. Let </a:t>
            </a:r>
            <a:r>
              <a:rPr lang="en-US" sz="2600" i="1" dirty="0"/>
              <a:t>d</a:t>
            </a:r>
            <a:r>
              <a:rPr lang="en-US" sz="2600" dirty="0"/>
              <a:t> be the number of days to use the item: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$12,000 + $400d = $800d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Subtracting $400d from both sides, you get: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$12,000 = $400d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Dividing both sides by $400, you get: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d = 30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If you need the item for more than 30 days, it is more economical to purchase </a:t>
            </a:r>
            <a:r>
              <a:rPr lang="en-US" sz="2600" dirty="0" smtClean="0"/>
              <a:t>it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9411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Describes how the procurement processes will be managed, from developing documentation for making outside purchases or acquisitions to contract closure</a:t>
            </a:r>
          </a:p>
          <a:p>
            <a:pPr>
              <a:spcBef>
                <a:spcPct val="100000"/>
              </a:spcBef>
            </a:pPr>
            <a:r>
              <a:rPr lang="en-US" dirty="0"/>
              <a:t>Contents varies based on project </a:t>
            </a:r>
            <a:r>
              <a:rPr lang="en-US" dirty="0" smtClean="0"/>
              <a:t>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Understand the importance of project procurement management and the increasing use of outsourcing for information technology (IT) projects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the work involved in planning procurements for projects, including determining the proper type of contract to use and preparing a procurement management plan, statement of work, source selection criteria, and make-or-buy analysis</a:t>
            </a:r>
          </a:p>
          <a:p>
            <a:pPr>
              <a:lnSpc>
                <a:spcPct val="120000"/>
              </a:lnSpc>
            </a:pPr>
            <a:r>
              <a:rPr lang="en-US" dirty="0"/>
              <a:t>Discuss how to conduct procurements and strategies for obtaining seller responses, selecting sellers, and awarding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Statement of Work (SOW)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dirty="0"/>
              <a:t>A </a:t>
            </a:r>
            <a:r>
              <a:rPr lang="en-US" b="1" dirty="0"/>
              <a:t>statement of work</a:t>
            </a:r>
            <a:r>
              <a:rPr lang="en-US" dirty="0"/>
              <a:t> is a description of the work required for the procurement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dirty="0"/>
              <a:t>If a SOW is used as part of a contract to describe only the work required for that particular contract, it is called a </a:t>
            </a:r>
            <a:r>
              <a:rPr lang="en-US" b="1" dirty="0"/>
              <a:t>contract statement of work</a:t>
            </a:r>
            <a:endParaRPr lang="en-US" dirty="0"/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dirty="0"/>
              <a:t>A SOW is a type of scope statement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dirty="0"/>
              <a:t>A good SOW gives bidders a better understanding of the buyer’s </a:t>
            </a:r>
            <a:r>
              <a:rPr lang="en-US" dirty="0" smtClean="0"/>
              <a:t>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0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12-3. Statement of Work (SOW) Template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98" r="-2609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1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71525" indent="-455613">
              <a:lnSpc>
                <a:spcPct val="110000"/>
              </a:lnSpc>
            </a:pPr>
            <a:r>
              <a:rPr lang="en-US" b="1" dirty="0"/>
              <a:t>Request for Proposals</a:t>
            </a:r>
            <a:r>
              <a:rPr lang="en-US" dirty="0"/>
              <a:t>: Used to solicit proposals from prospective sellers</a:t>
            </a:r>
          </a:p>
          <a:p>
            <a:pPr marL="1131888" lvl="1">
              <a:lnSpc>
                <a:spcPct val="110000"/>
              </a:lnSpc>
            </a:pPr>
            <a:r>
              <a:rPr lang="en-US" sz="2400" dirty="0"/>
              <a:t>A </a:t>
            </a:r>
            <a:r>
              <a:rPr lang="en-US" sz="2400" b="1" dirty="0"/>
              <a:t>proposal</a:t>
            </a:r>
            <a:r>
              <a:rPr lang="en-US" sz="2400" dirty="0"/>
              <a:t> is a document prepared by a seller when there are different approaches for meeting buyer needs</a:t>
            </a:r>
            <a:r>
              <a:rPr lang="en-US" dirty="0"/>
              <a:t> </a:t>
            </a:r>
          </a:p>
          <a:p>
            <a:pPr marL="771525" indent="-455613">
              <a:lnSpc>
                <a:spcPct val="110000"/>
              </a:lnSpc>
            </a:pPr>
            <a:r>
              <a:rPr lang="en-US" b="1" dirty="0"/>
              <a:t>Requests for Quotes</a:t>
            </a:r>
            <a:r>
              <a:rPr lang="en-US" dirty="0"/>
              <a:t>: Used to solicit quotes or bids from prospective suppliers</a:t>
            </a:r>
          </a:p>
          <a:p>
            <a:pPr marL="1131888" lvl="1">
              <a:lnSpc>
                <a:spcPct val="110000"/>
              </a:lnSpc>
            </a:pPr>
            <a:r>
              <a:rPr lang="en-US" sz="2400" dirty="0"/>
              <a:t>A</a:t>
            </a:r>
            <a:r>
              <a:rPr lang="en-US" sz="2400" b="1" dirty="0"/>
              <a:t> bid</a:t>
            </a:r>
            <a:r>
              <a:rPr lang="en-US" sz="2400" dirty="0"/>
              <a:t>, also called a tender or quote (short for quotation), is a document prepared by sellers providing pricing for standard items that have been clearly defined by the buyer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12-4. Request for Proposal (RFP) Template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61" r="-1746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2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Selection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to prepare some form of evaluation criteria, preferably before issuing a formal RFP or RFQ</a:t>
            </a:r>
          </a:p>
          <a:p>
            <a:r>
              <a:rPr lang="en-US" dirty="0"/>
              <a:t>Beware of proposals that look good on paper; be sure to evaluate factors, such as past performance and management approach</a:t>
            </a:r>
          </a:p>
          <a:p>
            <a:r>
              <a:rPr lang="en-US" dirty="0"/>
              <a:t>Can require a technical presentation as part of a </a:t>
            </a:r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Procurements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Deciding whom to ask to do the work</a:t>
            </a:r>
          </a:p>
          <a:p>
            <a:r>
              <a:rPr lang="en-US" dirty="0"/>
              <a:t>Sending appropriate documentation to </a:t>
            </a:r>
            <a:r>
              <a:rPr lang="en-US" dirty="0" smtClean="0"/>
              <a:t>potential sellers</a:t>
            </a:r>
            <a:endParaRPr lang="en-US" dirty="0"/>
          </a:p>
          <a:p>
            <a:r>
              <a:rPr lang="en-US" dirty="0"/>
              <a:t>Obtaining proposals or bids</a:t>
            </a:r>
          </a:p>
          <a:p>
            <a:r>
              <a:rPr lang="en-US" dirty="0"/>
              <a:t>Selecting a seller</a:t>
            </a:r>
          </a:p>
          <a:p>
            <a:r>
              <a:rPr lang="en-US" dirty="0"/>
              <a:t>Awarding a </a:t>
            </a:r>
            <a:r>
              <a:rPr lang="en-US" dirty="0" smtClean="0"/>
              <a:t>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8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Procurement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600" dirty="0"/>
              <a:t>Organizations can advertise to procure goods and services in several ways:</a:t>
            </a:r>
          </a:p>
          <a:p>
            <a:pPr marL="1027113" lvl="1" indent="-455613"/>
            <a:r>
              <a:rPr lang="en-US" dirty="0"/>
              <a:t>Approaching the preferred vendor</a:t>
            </a:r>
          </a:p>
          <a:p>
            <a:pPr marL="1027113" lvl="1" indent="-455613"/>
            <a:r>
              <a:rPr lang="en-US" dirty="0"/>
              <a:t>Approaching several potential vendors</a:t>
            </a:r>
          </a:p>
          <a:p>
            <a:pPr marL="1027113" lvl="1" indent="-455613"/>
            <a:r>
              <a:rPr lang="en-US" dirty="0"/>
              <a:t>Advertising to anyone interested</a:t>
            </a:r>
          </a:p>
          <a:p>
            <a:pPr marL="457200" indent="-457200"/>
            <a:r>
              <a:rPr lang="en-US" sz="2600" dirty="0"/>
              <a:t>A bidders’ conference can help clarify the buyer’s </a:t>
            </a:r>
            <a:r>
              <a:rPr lang="en-US" sz="2600" dirty="0" smtClean="0"/>
              <a:t>expectations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6861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12-5. Sample Proposal Evaluation Sheet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46" b="-2304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6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often do an initial evaluation of all proposals and bids and then develop a short list of potential sellers for further evaluation</a:t>
            </a:r>
          </a:p>
          <a:p>
            <a:r>
              <a:rPr lang="en-US" dirty="0"/>
              <a:t>Sellers on the short list often prepare a best and final offer (BAFO)</a:t>
            </a:r>
          </a:p>
          <a:p>
            <a:r>
              <a:rPr lang="en-US" dirty="0"/>
              <a:t>Final output is a contract signed by the buyer and the selected </a:t>
            </a:r>
            <a:r>
              <a:rPr lang="en-US" dirty="0" smtClean="0"/>
              <a:t>seller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01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Procurements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Ensures that the seller’s performance meets contractual requirements</a:t>
            </a:r>
          </a:p>
          <a:p>
            <a:pPr>
              <a:lnSpc>
                <a:spcPct val="110000"/>
              </a:lnSpc>
            </a:pPr>
            <a:r>
              <a:rPr lang="en-US" dirty="0"/>
              <a:t>Contracts are legal relationships, so it is important that legal and contracting professionals be involved in writing and administering contracts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critical that project managers and team members watch for </a:t>
            </a:r>
            <a:r>
              <a:rPr lang="en-US" b="1" dirty="0"/>
              <a:t>constructive change orders</a:t>
            </a:r>
            <a:r>
              <a:rPr lang="en-US" dirty="0"/>
              <a:t>, which are oral or written acts or omissions by someone with actual or apparent authority that can be construed to have the same effect as a written change </a:t>
            </a:r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process of controlling procurements by managing procurement relationships and monitoring contract performance</a:t>
            </a:r>
          </a:p>
          <a:p>
            <a:r>
              <a:rPr lang="en-US" dirty="0"/>
              <a:t>Describe the process of closing procurements</a:t>
            </a:r>
          </a:p>
          <a:p>
            <a:r>
              <a:rPr lang="en-US" dirty="0"/>
              <a:t>Discuss types of software that are available to assist in project procurement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Procurements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completing and settling contracts and resolving any open items</a:t>
            </a:r>
          </a:p>
          <a:p>
            <a:r>
              <a:rPr lang="en-US" dirty="0"/>
              <a:t>The project team should: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500" dirty="0"/>
              <a:t>Determine if all work was completed correctly and satisfactorily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500" dirty="0"/>
              <a:t>Update records to reflect final results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500" dirty="0"/>
              <a:t>Archive information for future use</a:t>
            </a:r>
          </a:p>
          <a:p>
            <a:r>
              <a:rPr lang="en-US" dirty="0"/>
              <a:t>The contract itself should include requirements for formal acceptance and </a:t>
            </a:r>
            <a:r>
              <a:rPr lang="en-US" dirty="0" smtClean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5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Assist in Contract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Procurement audits identify lessons learned in the procurement process</a:t>
            </a:r>
          </a:p>
          <a:p>
            <a:r>
              <a:rPr lang="en-US" dirty="0"/>
              <a:t>Negotiated settlements help close contracts more smoothly</a:t>
            </a:r>
          </a:p>
          <a:p>
            <a:r>
              <a:rPr lang="en-US" dirty="0"/>
              <a:t>A records management system provides the ability to easily organize, find, and archive procurement-related </a:t>
            </a:r>
            <a:r>
              <a:rPr lang="en-US" dirty="0" smtClean="0"/>
              <a:t>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Using Software to Assist in Project Procurement </a:t>
            </a:r>
            <a:r>
              <a:rPr lang="en-US" sz="3500" dirty="0" smtClean="0"/>
              <a:t>Management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/>
            <a:r>
              <a:rPr lang="en-US" dirty="0"/>
              <a:t>Word processing software helps write proposals and contracts, spreadsheets help evaluate suppliers, databases help track suppliers, and presentation software helps present procurement-related information</a:t>
            </a:r>
          </a:p>
          <a:p>
            <a:pPr marL="457200" indent="-457200"/>
            <a:r>
              <a:rPr lang="en-US" dirty="0"/>
              <a:t>E-procurement software does many procurement functions electronically</a:t>
            </a:r>
          </a:p>
          <a:p>
            <a:pPr marL="457200" indent="-457200"/>
            <a:r>
              <a:rPr lang="en-US" dirty="0"/>
              <a:t>Organizations also use other Internet tools to find information on suppliers or auction goods and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procurement management involves acquiring goods and services for a project from outside the performing organization</a:t>
            </a:r>
          </a:p>
          <a:p>
            <a:r>
              <a:rPr lang="en-US" dirty="0"/>
              <a:t>Processes include:</a:t>
            </a:r>
          </a:p>
          <a:p>
            <a:pPr lvl="1"/>
            <a:r>
              <a:rPr lang="en-US" dirty="0"/>
              <a:t>Plan procurement management</a:t>
            </a:r>
          </a:p>
          <a:p>
            <a:pPr lvl="1"/>
            <a:r>
              <a:rPr lang="en-US" dirty="0"/>
              <a:t>Conduct procurements</a:t>
            </a:r>
          </a:p>
          <a:p>
            <a:pPr lvl="1"/>
            <a:r>
              <a:rPr lang="en-US" dirty="0"/>
              <a:t>Control procurements</a:t>
            </a:r>
          </a:p>
          <a:p>
            <a:pPr lvl="1"/>
            <a:r>
              <a:rPr lang="en-US" dirty="0"/>
              <a:t>Close procurements</a:t>
            </a:r>
          </a:p>
        </p:txBody>
      </p:sp>
    </p:spTree>
    <p:extLst>
      <p:ext uri="{BB962C8B-B14F-4D97-AF65-F5344CB8AC3E}">
        <p14:creationId xmlns:p14="http://schemas.microsoft.com/office/powerpoint/2010/main" val="3890890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Project Procurement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Procurement</a:t>
            </a:r>
            <a:r>
              <a:rPr lang="en-US" dirty="0"/>
              <a:t> means acquiring goods and/or services from an outside source</a:t>
            </a:r>
          </a:p>
          <a:p>
            <a:pPr>
              <a:lnSpc>
                <a:spcPct val="120000"/>
              </a:lnSpc>
            </a:pPr>
            <a:r>
              <a:rPr lang="en-US" dirty="0"/>
              <a:t>Other terms include purchasing and outsourcing</a:t>
            </a:r>
          </a:p>
          <a:p>
            <a:pPr>
              <a:lnSpc>
                <a:spcPct val="120000"/>
              </a:lnSpc>
            </a:pPr>
            <a:r>
              <a:rPr lang="en-US" dirty="0"/>
              <a:t>Experts predict that global spending on computer software and services will continue to grow</a:t>
            </a:r>
          </a:p>
          <a:p>
            <a:pPr>
              <a:lnSpc>
                <a:spcPct val="120000"/>
              </a:lnSpc>
            </a:pPr>
            <a:r>
              <a:rPr lang="en-US" dirty="0"/>
              <a:t>Garner estimated the value of the global IT industry in 2014 at $3.8 trillion</a:t>
            </a:r>
          </a:p>
          <a:p>
            <a:pPr>
              <a:lnSpc>
                <a:spcPct val="120000"/>
              </a:lnSpc>
            </a:pPr>
            <a:r>
              <a:rPr lang="en-US" dirty="0"/>
              <a:t>People continue to debate whether offshore </a:t>
            </a:r>
            <a:r>
              <a:rPr lang="en-US" dirty="0" smtClean="0"/>
              <a:t>outsourcing </a:t>
            </a:r>
            <a:r>
              <a:rPr lang="en-US" dirty="0"/>
              <a:t>helps their own country or </a:t>
            </a:r>
            <a:r>
              <a:rPr lang="en-US" dirty="0" smtClean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5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Outsourcing Market Continues to Grow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U.S. companies are transferring more work abroad, especially in the areas of IT infrastructure, application development and maintenance, and innovation processes</a:t>
            </a:r>
          </a:p>
          <a:p>
            <a:r>
              <a:rPr lang="en-US" dirty="0"/>
              <a:t>India, China, and the Philippines are the preferred locations for outsourcing, and Latin America is growing in popularity</a:t>
            </a:r>
          </a:p>
          <a:p>
            <a:r>
              <a:rPr lang="en-US" dirty="0"/>
              <a:t>A shortage of qualified personnel, not cost savings, is the top reason for global outsourcing of IT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Outsource?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skills and technologies</a:t>
            </a:r>
          </a:p>
          <a:p>
            <a:r>
              <a:rPr lang="en-US" dirty="0"/>
              <a:t>To reduce both fixed and recurrent costs</a:t>
            </a:r>
          </a:p>
          <a:p>
            <a:r>
              <a:rPr lang="en-US" dirty="0"/>
              <a:t>To allow the client organization to focus on its core business</a:t>
            </a:r>
          </a:p>
          <a:p>
            <a:r>
              <a:rPr lang="en-US" dirty="0"/>
              <a:t>To provide flexibility</a:t>
            </a:r>
          </a:p>
          <a:p>
            <a:r>
              <a:rPr lang="en-US" dirty="0"/>
              <a:t>To increase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36602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dirty="0"/>
              <a:t>A</a:t>
            </a:r>
            <a:r>
              <a:rPr lang="en-US" b="1" dirty="0"/>
              <a:t> contract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a mutually binding agreement that obligates the seller to provide the specified products or services and obligates the buyer to pay for them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dirty="0"/>
              <a:t>Contracts can clarify responsibilities and sharpen focus on key deliverables of a project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dirty="0"/>
              <a:t>Because contracts are legally binding, there is more accountability for delivering the work as stated in the </a:t>
            </a:r>
            <a:r>
              <a:rPr lang="en-US" dirty="0" smtClean="0"/>
              <a:t>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Procurement Management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b="1" dirty="0"/>
              <a:t>Project procurement management</a:t>
            </a:r>
            <a:r>
              <a:rPr lang="en-US" dirty="0"/>
              <a:t>: Acquiring goods and services for a project from outside the performing organization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Processes include:</a:t>
            </a:r>
          </a:p>
          <a:p>
            <a:pPr marL="1027113" lvl="1" indent="-455613">
              <a:lnSpc>
                <a:spcPct val="110000"/>
              </a:lnSpc>
            </a:pPr>
            <a:r>
              <a:rPr lang="en-US" b="1" dirty="0"/>
              <a:t>Planning procurement management</a:t>
            </a:r>
            <a:r>
              <a:rPr lang="en-US" dirty="0"/>
              <a:t>: Determining what to procure and when and how to do it</a:t>
            </a:r>
          </a:p>
          <a:p>
            <a:pPr marL="1027113" lvl="1" indent="-455613">
              <a:lnSpc>
                <a:spcPct val="110000"/>
              </a:lnSpc>
            </a:pPr>
            <a:r>
              <a:rPr lang="en-US" b="1" dirty="0"/>
              <a:t>Conducting procurements</a:t>
            </a:r>
            <a:r>
              <a:rPr lang="en-US" dirty="0"/>
              <a:t>: O</a:t>
            </a:r>
            <a:r>
              <a:rPr lang="en-US" sz="2000" dirty="0"/>
              <a:t>btaining seller responses, selecting sellers, and awarding contracts</a:t>
            </a:r>
          </a:p>
          <a:p>
            <a:pPr marL="1027113" lvl="1" indent="-455613">
              <a:lnSpc>
                <a:spcPct val="110000"/>
              </a:lnSpc>
            </a:pPr>
            <a:r>
              <a:rPr lang="en-US" sz="2000" b="1" dirty="0"/>
              <a:t>Controlling procurements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2000" dirty="0"/>
              <a:t>Managing relationships with sellers, monitoring contract performance, and making changes as needed</a:t>
            </a:r>
          </a:p>
          <a:p>
            <a:pPr marL="1027113" lvl="1" indent="-455613">
              <a:lnSpc>
                <a:spcPct val="110000"/>
              </a:lnSpc>
            </a:pPr>
            <a:r>
              <a:rPr lang="en-US" sz="2000" b="1" dirty="0"/>
              <a:t>Closing procurements</a:t>
            </a:r>
            <a:r>
              <a:rPr lang="en-US" sz="2000" dirty="0"/>
              <a:t>: Completing and settling each contract or agreement, including resolving of any open </a:t>
            </a:r>
            <a:r>
              <a:rPr lang="en-US" sz="2000" dirty="0" smtClean="0"/>
              <a:t>items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52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12-1. Project Procurement Management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7" r="-631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5003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9138</TotalTime>
  <Words>1653</Words>
  <Application>Microsoft Macintosh PowerPoint</Application>
  <PresentationFormat>On-screen Show (4:3)</PresentationFormat>
  <Paragraphs>141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UCTI-Template-foundation-level</vt:lpstr>
      <vt:lpstr>PowerPoint Presentation</vt:lpstr>
      <vt:lpstr>Learning Objectives</vt:lpstr>
      <vt:lpstr>Learning Objectives</vt:lpstr>
      <vt:lpstr>Importance of Project Procurement Management</vt:lpstr>
      <vt:lpstr>IT Outsourcing Market Continues to Grow</vt:lpstr>
      <vt:lpstr>Why Outsource?</vt:lpstr>
      <vt:lpstr>Contracts</vt:lpstr>
      <vt:lpstr>Project Procurement Management Processes</vt:lpstr>
      <vt:lpstr>Figure 12-1. Project Procurement Management Summary</vt:lpstr>
      <vt:lpstr>Planning Procurement Management</vt:lpstr>
      <vt:lpstr>Types of Contracts</vt:lpstr>
      <vt:lpstr>Point of Total Assumption</vt:lpstr>
      <vt:lpstr>Cost Reimbursable Contracts</vt:lpstr>
      <vt:lpstr>Figure 12-2. Contract Types Versus Risk</vt:lpstr>
      <vt:lpstr>Contract Clauses</vt:lpstr>
      <vt:lpstr>Tools &amp; Techniques for Planning Purchases &amp; Acquisitions</vt:lpstr>
      <vt:lpstr>Make-or-Buy Example</vt:lpstr>
      <vt:lpstr>Make-or Buy Solution</vt:lpstr>
      <vt:lpstr>Procurement Management Plan</vt:lpstr>
      <vt:lpstr>Contract Statement of Work (SOW)</vt:lpstr>
      <vt:lpstr>Figure 12-3. Statement of Work (SOW) Template</vt:lpstr>
      <vt:lpstr>Procurement Documents</vt:lpstr>
      <vt:lpstr>Figure 12-4. Request for Proposal (RFP) Template</vt:lpstr>
      <vt:lpstr>Source Selection Criteria</vt:lpstr>
      <vt:lpstr>Conducting Procurements</vt:lpstr>
      <vt:lpstr>Approaches for Procurement</vt:lpstr>
      <vt:lpstr>Figure 12-5. Sample Proposal Evaluation Sheet</vt:lpstr>
      <vt:lpstr>Seller Selection</vt:lpstr>
      <vt:lpstr>Controlling Procurements</vt:lpstr>
      <vt:lpstr>Closing Procurements</vt:lpstr>
      <vt:lpstr>Tools to Assist in Contract Closure</vt:lpstr>
      <vt:lpstr>Using Software to Assist in Project Procurement Management</vt:lpstr>
      <vt:lpstr>Chapter Summary</vt:lpstr>
      <vt:lpstr>Questions &amp; answers</vt:lpstr>
    </vt:vector>
  </TitlesOfParts>
  <Company>APIIT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lastModifiedBy>Jerry</cp:lastModifiedBy>
  <cp:revision>537</cp:revision>
  <dcterms:created xsi:type="dcterms:W3CDTF">2003-01-07T08:27:23Z</dcterms:created>
  <dcterms:modified xsi:type="dcterms:W3CDTF">2016-01-02T16:00:33Z</dcterms:modified>
</cp:coreProperties>
</file>