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25"/>
  </p:notesMasterIdLst>
  <p:handoutMasterIdLst>
    <p:handoutMasterId r:id="rId26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21" r:id="rId23"/>
    <p:sldId id="42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STAKEHOLDER</a:t>
            </a:r>
            <a:r>
              <a:rPr lang="en-US" sz="800" baseline="0" dirty="0" smtClean="0"/>
              <a:t> </a:t>
            </a:r>
            <a:r>
              <a:rPr lang="en-US" sz="800" dirty="0" smtClean="0"/>
              <a:t>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jectstakehold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  <a:p>
            <a:r>
              <a:rPr lang="en-US" smtClean="0"/>
              <a:t>Project Stakeholder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key project stakeholders, you can use different classification models to determine an approach for managing stakeholder relationships</a:t>
            </a:r>
          </a:p>
          <a:p>
            <a:r>
              <a:rPr lang="en-US" dirty="0"/>
              <a:t>A </a:t>
            </a:r>
            <a:r>
              <a:rPr lang="en-US" b="1" dirty="0"/>
              <a:t>power/interest grid </a:t>
            </a:r>
            <a:r>
              <a:rPr lang="en-US" dirty="0"/>
              <a:t>can be used to group stakeholders based on their level of authority (power) and their level of concern (interest) for project </a:t>
            </a:r>
            <a:r>
              <a:rPr lang="en-US" dirty="0" smtClean="0"/>
              <a:t>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13-2. Power/Interest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90" r="-2279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Unaware: Unaware of the project and its potential impacts on them</a:t>
            </a:r>
          </a:p>
          <a:p>
            <a:r>
              <a:rPr lang="en-US" dirty="0"/>
              <a:t>Resistant: Aware of the project yet resistant to change</a:t>
            </a:r>
          </a:p>
          <a:p>
            <a:r>
              <a:rPr lang="en-US" dirty="0"/>
              <a:t>Neutral: Aware of the project yet neither supportive nor resistant</a:t>
            </a:r>
          </a:p>
          <a:p>
            <a:r>
              <a:rPr lang="en-US" dirty="0"/>
              <a:t>Supportive: Aware of the project and supportive of change</a:t>
            </a:r>
          </a:p>
          <a:p>
            <a:r>
              <a:rPr lang="en-US" dirty="0"/>
              <a:t>Leading: Aware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31805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Stakeholder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After identifying and analyzing stakeholders, project teams should develop a plan for management them</a:t>
            </a:r>
          </a:p>
          <a:p>
            <a:pPr>
              <a:lnSpc>
                <a:spcPct val="120000"/>
              </a:lnSpc>
            </a:pPr>
            <a:r>
              <a:rPr lang="en-US" dirty="0"/>
              <a:t>The stakeholder management plan can include: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Current and desired engagement levels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Interrelationships between stakeholders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 requirements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Potential management strategies for each stakeholders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Methods for updating the stakeholder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268762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13-2. Sample Stakeholder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29" r="-12229"/>
          <a:stretch>
            <a:fillRect/>
          </a:stretch>
        </p:blipFill>
        <p:spPr>
          <a:xfrm>
            <a:off x="487363" y="1590675"/>
            <a:ext cx="8229600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0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success is often measured in terms of customer/sponsor satisfaction</a:t>
            </a:r>
          </a:p>
          <a:p>
            <a:r>
              <a:rPr lang="en-US" dirty="0"/>
              <a:t>Project sponsors often rank scope, time, and cost goals in order of importance and provide guidelines on how to balance the triple constraint</a:t>
            </a:r>
          </a:p>
          <a:p>
            <a:r>
              <a:rPr lang="en-US" dirty="0"/>
              <a:t>This ranking can be shown in an expectations management matrix to help clarify </a:t>
            </a:r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3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13-3. Expectations Management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94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5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Understanding the stakeholders’ expectations can help in managing issues</a:t>
            </a:r>
          </a:p>
          <a:p>
            <a:pPr>
              <a:lnSpc>
                <a:spcPct val="110000"/>
              </a:lnSpc>
            </a:pPr>
            <a:r>
              <a:rPr lang="en-US" dirty="0"/>
              <a:t>Issues should be documented 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resolution</a:t>
            </a:r>
          </a:p>
          <a:p>
            <a:pPr>
              <a:lnSpc>
                <a:spcPct val="110000"/>
              </a:lnSpc>
            </a:pPr>
            <a:r>
              <a:rPr lang="en-US" dirty="0"/>
              <a:t>Unresolved issues can be a major source of conflict and result in stakeholder expectations not being met</a:t>
            </a:r>
          </a:p>
          <a:p>
            <a:pPr>
              <a:lnSpc>
                <a:spcPct val="110000"/>
              </a:lnSpc>
            </a:pPr>
            <a:r>
              <a:rPr lang="en-US" dirty="0"/>
              <a:t>Issue logs can address other knowledge areas as </a:t>
            </a:r>
            <a:r>
              <a:rPr lang="en-US" dirty="0" smtClean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3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13-4. Sample Issue Log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67" b="-263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control stakeholders, but you can control their level of engagement</a:t>
            </a:r>
          </a:p>
          <a:p>
            <a:r>
              <a:rPr lang="en-US" dirty="0"/>
              <a:t>Engagement involves a dialogue in which people seek understanding and solutions to issues of mutual concern</a:t>
            </a:r>
          </a:p>
          <a:p>
            <a:r>
              <a:rPr lang="en-US" dirty="0"/>
              <a:t>Many teachers are familiar with various techniques for engaging students</a:t>
            </a:r>
          </a:p>
          <a:p>
            <a:r>
              <a:rPr lang="en-US" dirty="0"/>
              <a:t>It is important to set the proper tone at the start of a class or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importance of project stakeholder management throughout the life of a project</a:t>
            </a:r>
          </a:p>
          <a:p>
            <a:r>
              <a:rPr lang="en-US" dirty="0"/>
              <a:t>Discuss the process of identifying stakeholders, how to create a stakeholder register, and how to perform a stakeholder analysis</a:t>
            </a:r>
          </a:p>
          <a:p>
            <a:r>
              <a:rPr lang="en-US" dirty="0"/>
              <a:t>Describe the contents of a stakeholder management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Stakeholder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Productivity software, communications software, and collaboration tools can promote stakeholder engagement</a:t>
            </a:r>
          </a:p>
          <a:p>
            <a:pPr>
              <a:lnSpc>
                <a:spcPct val="120000"/>
              </a:lnSpc>
            </a:pPr>
            <a:r>
              <a:rPr lang="en-US" dirty="0"/>
              <a:t>Social media can also help engage stakeholders. For example, LinkedIn has thousands of groups for project management professionals</a:t>
            </a:r>
          </a:p>
          <a:p>
            <a:pPr>
              <a:lnSpc>
                <a:spcPct val="120000"/>
              </a:lnSpc>
            </a:pPr>
            <a:r>
              <a:rPr lang="en-US" dirty="0"/>
              <a:t>Some project management software includes functionality like Facebook’s to encourage relationship building on projects, like giving high fives for a job well </a:t>
            </a: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for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Elizabeth </a:t>
            </a:r>
            <a:r>
              <a:rPr lang="en-US" dirty="0" err="1"/>
              <a:t>Harrin</a:t>
            </a:r>
            <a:r>
              <a:rPr lang="en-US" dirty="0"/>
              <a:t>, author of Social Media for Project Managers, describes the pros and cons of several social media </a:t>
            </a:r>
            <a:r>
              <a:rPr lang="en-US" dirty="0" smtClean="0"/>
              <a:t>tools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Including </a:t>
            </a:r>
            <a:r>
              <a:rPr lang="en-US" dirty="0"/>
              <a:t>blogs, collaboration tools, instant messaging, </a:t>
            </a:r>
            <a:r>
              <a:rPr lang="en-US" dirty="0" err="1"/>
              <a:t>microblogs</a:t>
            </a:r>
            <a:r>
              <a:rPr lang="en-US" dirty="0"/>
              <a:t> like Twitter and Facebook, podcasts, RSS, social networks, </a:t>
            </a:r>
            <a:r>
              <a:rPr lang="en-US" dirty="0" err="1"/>
              <a:t>vodcasts</a:t>
            </a:r>
            <a:r>
              <a:rPr lang="en-US" dirty="0"/>
              <a:t> (video podcasts), webinars, and wikis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Harrin</a:t>
            </a:r>
            <a:r>
              <a:rPr lang="en-US" dirty="0"/>
              <a:t> provides advice for when to use social media and when not to use it</a:t>
            </a:r>
          </a:p>
          <a:p>
            <a:pPr>
              <a:lnSpc>
                <a:spcPct val="120000"/>
              </a:lnSpc>
            </a:pPr>
            <a:r>
              <a:rPr lang="en-US" dirty="0"/>
              <a:t>As the saying goes, “A fool with a tool is still just a fool.” A lot of stakeholder engagement requires old-fashioned techniques like talking to someone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0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stakeholders is now the tenth knowledge area in the PMBOK® Guide.</a:t>
            </a:r>
          </a:p>
          <a:p>
            <a:r>
              <a:rPr lang="en-US" dirty="0"/>
              <a:t>Processes include:</a:t>
            </a:r>
          </a:p>
          <a:p>
            <a:pPr lvl="1"/>
            <a:r>
              <a:rPr lang="en-US" dirty="0"/>
              <a:t>Identify stakeholders</a:t>
            </a:r>
          </a:p>
          <a:p>
            <a:pPr lvl="1"/>
            <a:r>
              <a:rPr lang="en-US" dirty="0"/>
              <a:t>Plan stakeholder management</a:t>
            </a:r>
          </a:p>
          <a:p>
            <a:pPr lvl="1"/>
            <a:r>
              <a:rPr lang="en-US" dirty="0"/>
              <a:t>Manage stakeholder engagement</a:t>
            </a:r>
          </a:p>
          <a:p>
            <a:pPr lvl="1"/>
            <a:r>
              <a:rPr lang="en-US" dirty="0"/>
              <a:t>Control stakeholder </a:t>
            </a:r>
            <a:r>
              <a:rPr lang="en-US" dirty="0" smtClean="0"/>
              <a:t>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process of managing stakeholder engagement and how to use an issue log effectively</a:t>
            </a:r>
          </a:p>
          <a:p>
            <a:r>
              <a:rPr lang="en-US" dirty="0"/>
              <a:t>Explain methods for controlling stakeholder engagement</a:t>
            </a:r>
          </a:p>
          <a:p>
            <a:r>
              <a:rPr lang="en-US" dirty="0"/>
              <a:t>Discuss types of software available to assist in project stakeholder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 Management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Identifying stakeholders</a:t>
            </a:r>
            <a:r>
              <a:rPr lang="en-US" dirty="0"/>
              <a:t>: Identifying everyone involved in the project or affected by it, and determining the best ways to manage relationships with them.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Planning stakeholder management</a:t>
            </a:r>
            <a:r>
              <a:rPr lang="en-US" dirty="0"/>
              <a:t>: Determining strategies to effectively engage stakeholders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Managing stakeholder engagement</a:t>
            </a:r>
            <a:r>
              <a:rPr lang="en-US" dirty="0"/>
              <a:t>: Communicating and working with project stakeholders to satisfy their needs and expectations, resolving issues, and fostering engagement in project decisions and activities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Controlling stakeholder engagement</a:t>
            </a:r>
            <a:r>
              <a:rPr lang="en-US" dirty="0"/>
              <a:t>: Monitoring stakeholder relationships and adjusting plans and strategies for engaging stakeholders as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8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13-1. Project Stakeholder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" b="264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5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Internal</a:t>
            </a:r>
            <a:r>
              <a:rPr lang="en-US" dirty="0"/>
              <a:t> project stakeholders generally include the project sponsor, project team, support staff, and internal customers for the </a:t>
            </a:r>
            <a:r>
              <a:rPr lang="en-US" dirty="0" smtClean="0"/>
              <a:t>project.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Other </a:t>
            </a:r>
            <a:r>
              <a:rPr lang="en-US" dirty="0"/>
              <a:t>internal stakeholders include top management, other functional managers, and other project </a:t>
            </a:r>
            <a:r>
              <a:rPr lang="en-US" dirty="0" smtClean="0"/>
              <a:t>managers</a:t>
            </a:r>
          </a:p>
          <a:p>
            <a:pPr>
              <a:lnSpc>
                <a:spcPct val="120000"/>
              </a:lnSpc>
            </a:pPr>
            <a:r>
              <a:rPr lang="en-US" i="1" dirty="0" smtClean="0"/>
              <a:t>External</a:t>
            </a:r>
            <a:r>
              <a:rPr lang="en-US" dirty="0" smtClean="0"/>
              <a:t> </a:t>
            </a:r>
            <a:r>
              <a:rPr lang="en-US" dirty="0"/>
              <a:t>project stakeholders include the project’s customers (if they are external to the organization), competitors, suppliers, and other external groups that are potentially involved in the </a:t>
            </a:r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552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www.projectstakeholder.com</a:t>
            </a:r>
            <a:r>
              <a:rPr lang="en-US" dirty="0"/>
              <a:t> lists other stakeholders including:</a:t>
            </a:r>
          </a:p>
          <a:p>
            <a:pPr lvl="1"/>
            <a:r>
              <a:rPr lang="en-US" dirty="0"/>
              <a:t>Program director</a:t>
            </a:r>
          </a:p>
          <a:p>
            <a:pPr lvl="1"/>
            <a:r>
              <a:rPr lang="en-US" dirty="0"/>
              <a:t>Project manager’s family</a:t>
            </a:r>
          </a:p>
          <a:p>
            <a:pPr lvl="1"/>
            <a:r>
              <a:rPr lang="en-US" dirty="0"/>
              <a:t>Labor unions</a:t>
            </a:r>
          </a:p>
          <a:p>
            <a:pPr lvl="1"/>
            <a:r>
              <a:rPr lang="en-US" dirty="0"/>
              <a:t>Potential customers</a:t>
            </a:r>
          </a:p>
          <a:p>
            <a:r>
              <a:rPr lang="en-US" dirty="0"/>
              <a:t>It is also necessary to focus on stakeholders with the most direct ties to a project, for example only key </a:t>
            </a:r>
            <a:r>
              <a:rPr lang="en-US" dirty="0" smtClean="0"/>
              <a:t>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stakeholder register includes basic information on stakeholders:</a:t>
            </a:r>
          </a:p>
          <a:p>
            <a:pPr lvl="1"/>
            <a:r>
              <a:rPr lang="en-US" sz="2400" dirty="0"/>
              <a:t>Identification information: The stakeholders’ names, positions, locations, roles in the project, and contact information</a:t>
            </a:r>
          </a:p>
          <a:p>
            <a:pPr lvl="1"/>
            <a:r>
              <a:rPr lang="en-US" sz="2400" dirty="0"/>
              <a:t>Assessment information: The stakeholders’ major requirements and expectations, potential influences, and phases of the project in which stakeholders have the most interest</a:t>
            </a:r>
          </a:p>
          <a:p>
            <a:pPr lvl="1"/>
            <a:r>
              <a:rPr lang="en-US" sz="2400" dirty="0"/>
              <a:t>Stakeholder classification: Is the stakeholder internal or </a:t>
            </a:r>
            <a:r>
              <a:rPr lang="en-US" sz="2400" dirty="0" smtClean="0"/>
              <a:t>external, supporter </a:t>
            </a:r>
            <a:r>
              <a:rPr lang="en-US" sz="2400" dirty="0"/>
              <a:t>of the project or resistant to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13-1. Sample Stakeholder 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76" b="-9676"/>
          <a:stretch>
            <a:fillRect/>
          </a:stretch>
        </p:blipFill>
        <p:spPr>
          <a:xfrm>
            <a:off x="487363" y="1590675"/>
            <a:ext cx="8229600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797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6455</TotalTime>
  <Words>933</Words>
  <Application>Microsoft Macintosh PowerPoint</Application>
  <PresentationFormat>On-screen Show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UCTI-Template-foundation-level</vt:lpstr>
      <vt:lpstr>PowerPoint Presentation</vt:lpstr>
      <vt:lpstr>Learning Objectives</vt:lpstr>
      <vt:lpstr>Learning Objectives</vt:lpstr>
      <vt:lpstr>Project Stakeholder Management Processes</vt:lpstr>
      <vt:lpstr>Figure 13-1. Project Stakeholder Management Summary</vt:lpstr>
      <vt:lpstr>Identifying Stakeholders</vt:lpstr>
      <vt:lpstr>Additional Stakeholders</vt:lpstr>
      <vt:lpstr>Stakeholder Register</vt:lpstr>
      <vt:lpstr>Table 13-1. Sample Stakeholder Register</vt:lpstr>
      <vt:lpstr>Classifying Stakeholders</vt:lpstr>
      <vt:lpstr>Figure 13-2. Power/Interest Grid</vt:lpstr>
      <vt:lpstr>Stakeholder Engagement Levels</vt:lpstr>
      <vt:lpstr>Planning Stakeholder Management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Controlling Stakeholder Engagement</vt:lpstr>
      <vt:lpstr>Using Software to Assist in Project Stakeholder Management</vt:lpstr>
      <vt:lpstr>Social Media for Project Managers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538</cp:revision>
  <dcterms:created xsi:type="dcterms:W3CDTF">2003-01-07T08:27:23Z</dcterms:created>
  <dcterms:modified xsi:type="dcterms:W3CDTF">2015-12-31T11:42:25Z</dcterms:modified>
</cp:coreProperties>
</file>