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74" r:id="rId26"/>
    <p:sldId id="296" r:id="rId27"/>
    <p:sldId id="297" r:id="rId28"/>
    <p:sldId id="257" r:id="rId29"/>
    <p:sldId id="258" r:id="rId30"/>
    <p:sldId id="259" r:id="rId31"/>
    <p:sldId id="292" r:id="rId32"/>
    <p:sldId id="293" r:id="rId33"/>
    <p:sldId id="271" r:id="rId34"/>
    <p:sldId id="275" r:id="rId35"/>
    <p:sldId id="294" r:id="rId36"/>
    <p:sldId id="295" r:id="rId37"/>
    <p:sldId id="276"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96395" autoAdjust="0"/>
  </p:normalViewPr>
  <p:slideViewPr>
    <p:cSldViewPr snapToGrid="0">
      <p:cViewPr varScale="1">
        <p:scale>
          <a:sx n="110" d="100"/>
          <a:sy n="110" d="100"/>
        </p:scale>
        <p:origin x="8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(1)</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93610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a:t>
            </a:r>
          </a:p>
          <a:p>
            <a:pPr marL="914400" lvl="1" indent="-457200">
              <a:buFont typeface="Wingdings" panose="05000000000000000000" pitchFamily="2" charset="2"/>
              <a:buChar char="Ø"/>
            </a:pPr>
            <a:r>
              <a:rPr lang="en-US" sz="3200" dirty="0"/>
              <a:t>Pre-Assignment</a:t>
            </a:r>
          </a:p>
          <a:p>
            <a:pPr marL="1371600" lvl="2" indent="-457200">
              <a:buFont typeface="Wingdings" panose="05000000000000000000" pitchFamily="2" charset="2"/>
              <a:buChar char="ü"/>
            </a:pPr>
            <a:r>
              <a:rPr lang="en-US" sz="2400" dirty="0"/>
              <a:t>Assign team members to work on tasks according to the WBS by HRM</a:t>
            </a:r>
          </a:p>
          <a:p>
            <a:pPr marL="1371600" lvl="2" indent="-457200">
              <a:buFont typeface="Wingdings" panose="05000000000000000000" pitchFamily="2" charset="2"/>
              <a:buChar char="ü"/>
            </a:pPr>
            <a:r>
              <a:rPr lang="en-US" sz="2400" dirty="0"/>
              <a:t>Have team members provide regular updates to the project manager</a:t>
            </a:r>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was done separately by each department</a:t>
            </a:r>
            <a:endParaRPr lang="en-US" sz="3200" i="1" dirty="0">
              <a:solidFill>
                <a:sysClr val="windowText" lastClr="000000"/>
              </a:solidFill>
            </a:endParaRPr>
          </a:p>
        </p:txBody>
      </p:sp>
    </p:spTree>
    <p:extLst>
      <p:ext uri="{BB962C8B-B14F-4D97-AF65-F5344CB8AC3E}">
        <p14:creationId xmlns:p14="http://schemas.microsoft.com/office/powerpoint/2010/main" val="17782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495461"/>
            <a:ext cx="1020417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MANAGE</a:t>
            </a:r>
          </a:p>
          <a:p>
            <a:pPr marL="914400" lvl="1" indent="-457200">
              <a:buFont typeface="Wingdings" panose="05000000000000000000" pitchFamily="2" charset="2"/>
              <a:buChar char="Ø"/>
            </a:pPr>
            <a:r>
              <a:rPr lang="en-US" sz="3200" dirty="0"/>
              <a:t>Performance Reviews</a:t>
            </a:r>
          </a:p>
          <a:p>
            <a:pPr marL="1371600" lvl="2" indent="-457200">
              <a:buFont typeface="Wingdings" panose="05000000000000000000" pitchFamily="2" charset="2"/>
              <a:buChar char="ü"/>
            </a:pPr>
            <a:r>
              <a:rPr lang="en-US" sz="2400" dirty="0"/>
              <a:t>Conduct daily check routine on team members</a:t>
            </a:r>
          </a:p>
          <a:p>
            <a:pPr marL="1371600" lvl="2" indent="-457200">
              <a:buFont typeface="Wingdings" panose="05000000000000000000" pitchFamily="2" charset="2"/>
              <a:buChar char="ü"/>
            </a:pPr>
            <a:r>
              <a:rPr lang="en-US" sz="2400" dirty="0"/>
              <a:t>Ensure project plan is followed</a:t>
            </a:r>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1015663"/>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Focusing on daily operation instead of Project Manager’s assigned tasks</a:t>
            </a:r>
            <a:endParaRPr lang="en-US" sz="3200" i="1" dirty="0">
              <a:solidFill>
                <a:sysClr val="windowText" lastClr="000000"/>
              </a:solidFill>
            </a:endParaRPr>
          </a:p>
        </p:txBody>
      </p:sp>
    </p:spTree>
    <p:extLst>
      <p:ext uri="{BB962C8B-B14F-4D97-AF65-F5344CB8AC3E}">
        <p14:creationId xmlns:p14="http://schemas.microsoft.com/office/powerpoint/2010/main" val="30924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Management (3)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204175" cy="1815882"/>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a:t>
            </a:r>
          </a:p>
          <a:p>
            <a:pPr marL="914400" lvl="1" indent="-457200">
              <a:buFont typeface="Wingdings" panose="05000000000000000000" pitchFamily="2" charset="2"/>
              <a:buChar char="Ø"/>
            </a:pPr>
            <a:r>
              <a:rPr lang="en-US" sz="3200" dirty="0"/>
              <a:t>Organization chart</a:t>
            </a:r>
          </a:p>
          <a:p>
            <a:pPr marL="1428750" lvl="2" indent="-514350">
              <a:buFont typeface="Wingdings" panose="05000000000000000000" pitchFamily="2" charset="2"/>
              <a:buChar char="ü"/>
            </a:pPr>
            <a:r>
              <a:rPr lang="en-US" sz="2400" dirty="0"/>
              <a:t>Clear organizational chart</a:t>
            </a:r>
          </a:p>
          <a:p>
            <a:pPr marL="1428750" lvl="2" indent="-514350">
              <a:buFont typeface="Wingdings" panose="05000000000000000000" pitchFamily="2" charset="2"/>
              <a:buChar char="ü"/>
            </a:pPr>
            <a:r>
              <a:rPr lang="en-US" sz="2400" dirty="0"/>
              <a:t>In matrix form</a:t>
            </a:r>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13</a:t>
            </a:r>
            <a:r>
              <a:rPr lang="en-US" sz="3200" dirty="0">
                <a:solidFill>
                  <a:sysClr val="windowText" lastClr="000000"/>
                </a:solidFill>
              </a:rPr>
              <a:t>: </a:t>
            </a:r>
            <a:r>
              <a:rPr lang="en-US" sz="2800" i="1" dirty="0">
                <a:solidFill>
                  <a:sysClr val="windowText" lastClr="000000"/>
                </a:solidFill>
              </a:rPr>
              <a:t>No clear organizational structure</a:t>
            </a:r>
            <a:endParaRPr lang="en-US" sz="3200" i="1" dirty="0">
              <a:solidFill>
                <a:sysClr val="windowText" lastClr="000000"/>
              </a:solidFill>
            </a:endParaRPr>
          </a:p>
        </p:txBody>
      </p:sp>
      <p:pic>
        <p:nvPicPr>
          <p:cNvPr id="5" name="Picture 4"/>
          <p:cNvPicPr/>
          <p:nvPr/>
        </p:nvPicPr>
        <p:blipFill>
          <a:blip r:embed="rId2"/>
          <a:stretch>
            <a:fillRect/>
          </a:stretch>
        </p:blipFill>
        <p:spPr>
          <a:xfrm>
            <a:off x="5671762" y="2411845"/>
            <a:ext cx="6094730" cy="2514600"/>
          </a:xfrm>
          <a:prstGeom prst="rect">
            <a:avLst/>
          </a:prstGeom>
          <a:ln>
            <a:solidFill>
              <a:schemeClr val="tx1"/>
            </a:solidFill>
          </a:ln>
        </p:spPr>
      </p:pic>
    </p:spTree>
    <p:extLst>
      <p:ext uri="{BB962C8B-B14F-4D97-AF65-F5344CB8AC3E}">
        <p14:creationId xmlns:p14="http://schemas.microsoft.com/office/powerpoint/2010/main" val="334159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F7B81-CB77-48CC-82D4-2E8AFF98C015}"/>
              </a:ext>
            </a:extLst>
          </p:cNvPr>
          <p:cNvSpPr txBox="1"/>
          <p:nvPr/>
        </p:nvSpPr>
        <p:spPr>
          <a:xfrm>
            <a:off x="737937" y="2705725"/>
            <a:ext cx="10204175" cy="1446550"/>
          </a:xfrm>
          <a:prstGeom prst="rect">
            <a:avLst/>
          </a:prstGeom>
          <a:noFill/>
        </p:spPr>
        <p:txBody>
          <a:bodyPr wrap="square" rtlCol="0">
            <a:spAutoFit/>
          </a:bodyPr>
          <a:lstStyle/>
          <a:p>
            <a:pPr marL="457200" indent="-457200">
              <a:buFont typeface="Arial" panose="020B0604020202020204" pitchFamily="34" charset="0"/>
              <a:buChar char="•"/>
            </a:pPr>
            <a:r>
              <a:rPr lang="en-US" sz="3200" b="1" dirty="0"/>
              <a:t>EXECUTION</a:t>
            </a:r>
          </a:p>
          <a:p>
            <a:pPr marL="914400" lvl="1" indent="-457200">
              <a:buFont typeface="Wingdings" panose="05000000000000000000" pitchFamily="2" charset="2"/>
              <a:buChar char="Ø"/>
            </a:pPr>
            <a:r>
              <a:rPr lang="en-US" sz="3200" dirty="0"/>
              <a:t>Inspections &amp; Audits</a:t>
            </a:r>
          </a:p>
          <a:p>
            <a:pPr marL="1428750" lvl="2" indent="-514350">
              <a:buFont typeface="Wingdings" panose="05000000000000000000" pitchFamily="2" charset="2"/>
              <a:buChar char="ü"/>
            </a:pPr>
            <a:r>
              <a:rPr lang="en-US" sz="2400" dirty="0"/>
              <a:t>To confirm supplies from the suppliers/sponsors</a:t>
            </a:r>
          </a:p>
        </p:txBody>
      </p:sp>
      <p:sp>
        <p:nvSpPr>
          <p:cNvPr id="6" name="TextBox 5">
            <a:extLst>
              <a:ext uri="{FF2B5EF4-FFF2-40B4-BE49-F238E27FC236}">
                <a16:creationId xmlns:a16="http://schemas.microsoft.com/office/drawing/2014/main" id="{8EF95641-C254-438D-A4F0-2797F52B0D96}"/>
              </a:ext>
            </a:extLst>
          </p:cNvPr>
          <p:cNvSpPr txBox="1"/>
          <p:nvPr/>
        </p:nvSpPr>
        <p:spPr>
          <a:xfrm>
            <a:off x="1771923" y="1545249"/>
            <a:ext cx="8648153" cy="584775"/>
          </a:xfrm>
          <a:prstGeom prst="rect">
            <a:avLst/>
          </a:prstGeom>
          <a:solidFill>
            <a:srgbClr val="FF0000">
              <a:alpha val="8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acquisition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4E0DA815-0CA6-4BD6-A0A8-D17F733D0DAA}"/>
              </a:ext>
            </a:extLst>
          </p:cNvPr>
          <p:cNvSpPr txBox="1"/>
          <p:nvPr/>
        </p:nvSpPr>
        <p:spPr>
          <a:xfrm>
            <a:off x="318049" y="200108"/>
            <a:ext cx="8179406" cy="769441"/>
          </a:xfrm>
          <a:prstGeom prst="rect">
            <a:avLst/>
          </a:prstGeom>
          <a:noFill/>
        </p:spPr>
        <p:txBody>
          <a:bodyPr wrap="square" rtlCol="0">
            <a:spAutoFit/>
          </a:bodyPr>
          <a:lstStyle/>
          <a:p>
            <a:r>
              <a:rPr lang="en-US" sz="4400" u="sng" dirty="0"/>
              <a:t>Procurement Management (1)</a:t>
            </a:r>
          </a:p>
        </p:txBody>
      </p:sp>
    </p:spTree>
    <p:extLst>
      <p:ext uri="{BB962C8B-B14F-4D97-AF65-F5344CB8AC3E}">
        <p14:creationId xmlns:p14="http://schemas.microsoft.com/office/powerpoint/2010/main" val="426667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F36716-A526-4329-B4D5-222087EEDA3A}"/>
              </a:ext>
            </a:extLst>
          </p:cNvPr>
          <p:cNvSpPr txBox="1"/>
          <p:nvPr/>
        </p:nvSpPr>
        <p:spPr>
          <a:xfrm>
            <a:off x="1151074" y="3563854"/>
            <a:ext cx="10806464" cy="1815882"/>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PLANNING</a:t>
            </a:r>
          </a:p>
          <a:p>
            <a:pPr marL="914400" lvl="1" indent="-457200">
              <a:buFont typeface="Wingdings" panose="05000000000000000000" pitchFamily="2" charset="2"/>
              <a:buChar char="Ø"/>
            </a:pPr>
            <a:r>
              <a:rPr lang="en-US" sz="3200" dirty="0"/>
              <a:t>Expert Judgement</a:t>
            </a:r>
          </a:p>
          <a:p>
            <a:pPr marL="1428750" lvl="2" indent="-514350">
              <a:buFont typeface="Wingdings" panose="05000000000000000000" pitchFamily="2" charset="2"/>
              <a:buChar char="ü"/>
            </a:pPr>
            <a:r>
              <a:rPr lang="en-US" sz="2400" dirty="0"/>
              <a:t>Get the latest/most powerful hardware technical specifications computer</a:t>
            </a:r>
          </a:p>
          <a:p>
            <a:pPr marL="1428750" lvl="2" indent="-514350">
              <a:buFont typeface="Wingdings" panose="05000000000000000000" pitchFamily="2" charset="2"/>
              <a:buChar char="ü"/>
            </a:pPr>
            <a:r>
              <a:rPr lang="en-US" sz="2400" dirty="0"/>
              <a:t>Minimize changes for higher specifications/requirements</a:t>
            </a:r>
          </a:p>
        </p:txBody>
      </p:sp>
      <p:sp>
        <p:nvSpPr>
          <p:cNvPr id="7" name="TextBox 6">
            <a:extLst>
              <a:ext uri="{FF2B5EF4-FFF2-40B4-BE49-F238E27FC236}">
                <a16:creationId xmlns:a16="http://schemas.microsoft.com/office/drawing/2014/main" id="{F90BCF12-D81B-4E81-9DF5-5CEC3B1C8E77}"/>
              </a:ext>
            </a:extLst>
          </p:cNvPr>
          <p:cNvSpPr txBox="1"/>
          <p:nvPr/>
        </p:nvSpPr>
        <p:spPr>
          <a:xfrm>
            <a:off x="1679176" y="2131023"/>
            <a:ext cx="9152948" cy="1015663"/>
          </a:xfrm>
          <a:prstGeom prst="rect">
            <a:avLst/>
          </a:prstGeom>
          <a:solidFill>
            <a:srgbClr val="00FF00">
              <a:alpha val="8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10</a:t>
            </a:r>
            <a:r>
              <a:rPr lang="en-US" sz="3200" dirty="0">
                <a:solidFill>
                  <a:sysClr val="windowText" lastClr="000000"/>
                </a:solidFill>
              </a:rPr>
              <a:t>: </a:t>
            </a:r>
            <a:r>
              <a:rPr lang="en-US" sz="2800" i="1" dirty="0">
                <a:solidFill>
                  <a:sysClr val="windowText" lastClr="000000"/>
                </a:solidFill>
              </a:rPr>
              <a:t>Budget overrun due to IT Assets Purchases without proper tendering processes</a:t>
            </a:r>
            <a:endParaRPr lang="en-US" sz="3200" i="1" dirty="0">
              <a:solidFill>
                <a:sysClr val="windowText" lastClr="000000"/>
              </a:solidFill>
            </a:endParaRPr>
          </a:p>
        </p:txBody>
      </p:sp>
      <p:sp>
        <p:nvSpPr>
          <p:cNvPr id="8" name="TextBox 7">
            <a:extLst>
              <a:ext uri="{FF2B5EF4-FFF2-40B4-BE49-F238E27FC236}">
                <a16:creationId xmlns:a16="http://schemas.microsoft.com/office/drawing/2014/main" id="{049CE185-C49D-42DB-9E58-18CF69186EFC}"/>
              </a:ext>
            </a:extLst>
          </p:cNvPr>
          <p:cNvSpPr txBox="1"/>
          <p:nvPr/>
        </p:nvSpPr>
        <p:spPr>
          <a:xfrm>
            <a:off x="2875448" y="944415"/>
            <a:ext cx="8179406" cy="769441"/>
          </a:xfrm>
          <a:prstGeom prst="rect">
            <a:avLst/>
          </a:prstGeom>
          <a:noFill/>
        </p:spPr>
        <p:txBody>
          <a:bodyPr wrap="square" rtlCol="0">
            <a:spAutoFit/>
          </a:bodyPr>
          <a:lstStyle/>
          <a:p>
            <a:r>
              <a:rPr lang="en-US" sz="4400" u="sng" dirty="0"/>
              <a:t>Procurement Management (2)</a:t>
            </a:r>
          </a:p>
        </p:txBody>
      </p:sp>
    </p:spTree>
    <p:extLst>
      <p:ext uri="{BB962C8B-B14F-4D97-AF65-F5344CB8AC3E}">
        <p14:creationId xmlns:p14="http://schemas.microsoft.com/office/powerpoint/2010/main" val="68509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EF7748-2277-4D96-B9EF-441175A5D4A3}"/>
              </a:ext>
            </a:extLst>
          </p:cNvPr>
          <p:cNvSpPr txBox="1"/>
          <p:nvPr/>
        </p:nvSpPr>
        <p:spPr>
          <a:xfrm>
            <a:off x="827657" y="3429000"/>
            <a:ext cx="10806464" cy="2185214"/>
          </a:xfrm>
          <a:prstGeom prst="rect">
            <a:avLst/>
          </a:prstGeom>
          <a:noFill/>
        </p:spPr>
        <p:txBody>
          <a:bodyPr wrap="square" rtlCol="0">
            <a:spAutoFit/>
          </a:bodyPr>
          <a:lstStyle/>
          <a:p>
            <a:pPr marL="457200" indent="-457200">
              <a:buFont typeface="Arial" panose="020B0604020202020204" pitchFamily="34" charset="0"/>
              <a:buChar char="•"/>
            </a:pPr>
            <a:r>
              <a:rPr lang="en-US" sz="3200" b="1" dirty="0"/>
              <a:t>PLANNING</a:t>
            </a:r>
          </a:p>
          <a:p>
            <a:pPr marL="914400" lvl="1" indent="-457200">
              <a:buFont typeface="Wingdings" panose="05000000000000000000" pitchFamily="2" charset="2"/>
              <a:buChar char="Ø"/>
            </a:pPr>
            <a:r>
              <a:rPr lang="en-US" sz="3200" dirty="0"/>
              <a:t>Performance Reporting</a:t>
            </a:r>
          </a:p>
          <a:p>
            <a:pPr marL="1428750" lvl="2" indent="-514350">
              <a:buFont typeface="Wingdings" panose="05000000000000000000" pitchFamily="2" charset="2"/>
              <a:buChar char="ü"/>
            </a:pPr>
            <a:r>
              <a:rPr lang="en-US" sz="2400" dirty="0"/>
              <a:t>Performance updates need to be provided to the project manager, the project manager will be able to handle the issues and updates needed to be provided to the stakeholders and the suppliers for the supplies.</a:t>
            </a:r>
          </a:p>
        </p:txBody>
      </p:sp>
      <p:sp>
        <p:nvSpPr>
          <p:cNvPr id="6" name="TextBox 5">
            <a:extLst>
              <a:ext uri="{FF2B5EF4-FFF2-40B4-BE49-F238E27FC236}">
                <a16:creationId xmlns:a16="http://schemas.microsoft.com/office/drawing/2014/main" id="{B4B35EED-A3D6-46A5-9B68-F93AAC662C96}"/>
              </a:ext>
            </a:extLst>
          </p:cNvPr>
          <p:cNvSpPr txBox="1"/>
          <p:nvPr/>
        </p:nvSpPr>
        <p:spPr>
          <a:xfrm>
            <a:off x="1654415" y="2063596"/>
            <a:ext cx="9152948" cy="1015663"/>
          </a:xfrm>
          <a:prstGeom prst="rect">
            <a:avLst/>
          </a:prstGeom>
          <a:solidFill>
            <a:schemeClr val="accent2">
              <a:lumMod val="75000"/>
              <a:alpha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 while there’s only 4 months left</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FCBDED1B-0EDD-4BAF-B86C-7ED9BB2E5C27}"/>
              </a:ext>
            </a:extLst>
          </p:cNvPr>
          <p:cNvSpPr txBox="1"/>
          <p:nvPr/>
        </p:nvSpPr>
        <p:spPr>
          <a:xfrm>
            <a:off x="2875448" y="944415"/>
            <a:ext cx="8179406" cy="769441"/>
          </a:xfrm>
          <a:prstGeom prst="rect">
            <a:avLst/>
          </a:prstGeom>
          <a:noFill/>
        </p:spPr>
        <p:txBody>
          <a:bodyPr wrap="square" rtlCol="0">
            <a:spAutoFit/>
          </a:bodyPr>
          <a:lstStyle/>
          <a:p>
            <a:r>
              <a:rPr lang="en-US" sz="4400" u="sng" dirty="0"/>
              <a:t>Procurement Management (3)</a:t>
            </a:r>
          </a:p>
        </p:txBody>
      </p:sp>
    </p:spTree>
    <p:extLst>
      <p:ext uri="{BB962C8B-B14F-4D97-AF65-F5344CB8AC3E}">
        <p14:creationId xmlns:p14="http://schemas.microsoft.com/office/powerpoint/2010/main" val="147775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Management(1)</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2">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11</a:t>
            </a:r>
            <a:r>
              <a:rPr lang="en-US" sz="3200" dirty="0">
                <a:solidFill>
                  <a:sysClr val="windowText" lastClr="000000"/>
                </a:solidFill>
              </a:rPr>
              <a:t>: </a:t>
            </a:r>
            <a:r>
              <a:rPr lang="en-US" sz="2800" i="1" dirty="0">
                <a:solidFill>
                  <a:sysClr val="windowText" lastClr="000000"/>
                </a:solidFill>
              </a:rPr>
              <a:t>The testing plan was not developed yet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142655"/>
            <a:ext cx="9260411"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Benchmarking</a:t>
            </a:r>
          </a:p>
          <a:p>
            <a:pPr marL="1371600" lvl="2" indent="-457200">
              <a:buFont typeface="Wingdings" panose="05000000000000000000" pitchFamily="2" charset="2"/>
              <a:buChar char="ü"/>
            </a:pPr>
            <a:r>
              <a:rPr lang="en-US" sz="2400" i="1" dirty="0"/>
              <a:t>Pre-plan white-box testing and black-box testing</a:t>
            </a:r>
          </a:p>
          <a:p>
            <a:pPr marL="1371600" lvl="2" indent="-457200">
              <a:buFont typeface="Wingdings" panose="05000000000000000000" pitchFamily="2" charset="2"/>
              <a:buChar char="ü"/>
            </a:pPr>
            <a:r>
              <a:rPr lang="en-US" sz="2400" i="1" dirty="0"/>
              <a:t>Have multiple testing phases such as alpha phase, beta phase and so on.</a:t>
            </a:r>
          </a:p>
        </p:txBody>
      </p:sp>
    </p:spTree>
    <p:extLst>
      <p:ext uri="{BB962C8B-B14F-4D97-AF65-F5344CB8AC3E}">
        <p14:creationId xmlns:p14="http://schemas.microsoft.com/office/powerpoint/2010/main" val="2112231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5">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12</a:t>
            </a:r>
            <a:r>
              <a:rPr lang="en-US" sz="3200" dirty="0">
                <a:solidFill>
                  <a:sysClr val="windowText" lastClr="000000"/>
                </a:solidFill>
              </a:rPr>
              <a:t>: </a:t>
            </a:r>
            <a:r>
              <a:rPr lang="en-US" sz="2800" i="1" dirty="0">
                <a:solidFill>
                  <a:sysClr val="windowText" lastClr="000000"/>
                </a:solidFill>
              </a:rPr>
              <a:t>There was no clear designated sponsor(s) for the project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Communication Technology</a:t>
            </a:r>
          </a:p>
          <a:p>
            <a:pPr marL="1371600" lvl="2" indent="-457200">
              <a:buFont typeface="Wingdings" panose="05000000000000000000" pitchFamily="2" charset="2"/>
              <a:buChar char="ü"/>
            </a:pPr>
            <a:r>
              <a:rPr lang="en-US" sz="2400" i="1" dirty="0"/>
              <a:t>Ensure the stakeholders for the project before the project starts</a:t>
            </a:r>
          </a:p>
          <a:p>
            <a:pPr marL="1371600" lvl="2" indent="-457200">
              <a:buFont typeface="Wingdings" panose="05000000000000000000" pitchFamily="2" charset="2"/>
              <a:buChar char="ü"/>
            </a:pPr>
            <a:r>
              <a:rPr lang="en-US" sz="2400" i="1" dirty="0"/>
              <a:t>Prepare better proposal or look for other sponsors</a:t>
            </a:r>
          </a:p>
        </p:txBody>
      </p:sp>
    </p:spTree>
    <p:extLst>
      <p:ext uri="{BB962C8B-B14F-4D97-AF65-F5344CB8AC3E}">
        <p14:creationId xmlns:p14="http://schemas.microsoft.com/office/powerpoint/2010/main" val="903378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1465794" y="1248840"/>
            <a:ext cx="9260411" cy="584775"/>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technical skills in network and security areas</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400" i="1" dirty="0"/>
              <a:t>Hiring a professional technical team to assist on the problem.</a:t>
            </a:r>
          </a:p>
          <a:p>
            <a:pPr marL="1371600" lvl="2" indent="-457200">
              <a:buFont typeface="Wingdings" panose="05000000000000000000" pitchFamily="2" charset="2"/>
              <a:buChar char="ü"/>
            </a:pPr>
            <a:r>
              <a:rPr lang="en-US" sz="2400" i="1" dirty="0"/>
              <a:t>Outsource modules to vendors</a:t>
            </a:r>
          </a:p>
        </p:txBody>
      </p:sp>
    </p:spTree>
    <p:extLst>
      <p:ext uri="{BB962C8B-B14F-4D97-AF65-F5344CB8AC3E}">
        <p14:creationId xmlns:p14="http://schemas.microsoft.com/office/powerpoint/2010/main" val="495617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637334" cy="2554545"/>
          </a:xfrm>
          <a:prstGeom prst="rect">
            <a:avLst/>
          </a:prstGeom>
          <a:noFill/>
        </p:spPr>
        <p:txBody>
          <a:bodyPr wrap="square" rtlCol="0">
            <a:spAutoFit/>
          </a:bodyPr>
          <a:lstStyle/>
          <a:p>
            <a:pPr marL="514350" indent="-514350" algn="just">
              <a:buFont typeface="Arial" panose="020B0604020202020204" pitchFamily="34" charset="0"/>
              <a:buChar char="•"/>
            </a:pPr>
            <a:r>
              <a:rPr lang="en-US" sz="3200" dirty="0"/>
              <a:t>By taking over the project half way, with due respected time provided of 4 months, we did our best to </a:t>
            </a:r>
            <a:r>
              <a:rPr lang="en-US" sz="3200" b="1" dirty="0"/>
              <a:t>complete the project by analyzing the issues </a:t>
            </a:r>
            <a:r>
              <a:rPr lang="en-US" sz="3200" dirty="0"/>
              <a:t>that were left by the previous team and the upcoming issues that were foreseen.</a:t>
            </a:r>
          </a:p>
          <a:p>
            <a:pPr marL="971550" lvl="1" indent="-514350" algn="just">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22843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1008</TotalTime>
  <Words>2124</Words>
  <Application>Microsoft Office PowerPoint</Application>
  <PresentationFormat>Widescreen</PresentationFormat>
  <Paragraphs>401</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DengXian</vt:lpstr>
      <vt:lpstr>Arial</vt:lpstr>
      <vt:lpstr>Calibri</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Balram Dhaberia</cp:lastModifiedBy>
  <cp:revision>77</cp:revision>
  <dcterms:created xsi:type="dcterms:W3CDTF">2018-06-10T15:47:11Z</dcterms:created>
  <dcterms:modified xsi:type="dcterms:W3CDTF">2018-09-18T07:14:42Z</dcterms:modified>
</cp:coreProperties>
</file>