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3.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60" r:id="rId5"/>
    <p:sldId id="261" r:id="rId6"/>
    <p:sldId id="270" r:id="rId7"/>
    <p:sldId id="271" r:id="rId8"/>
    <p:sldId id="272" r:id="rId9"/>
    <p:sldId id="269" r:id="rId10"/>
    <p:sldId id="268" r:id="rId11"/>
    <p:sldId id="273" r:id="rId12"/>
    <p:sldId id="276" r:id="rId13"/>
    <p:sldId id="275" r:id="rId14"/>
    <p:sldId id="267"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9/25/2020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9/25/2020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9/25/2020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9/25/2020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9/25/2020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9/25/2020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9/25/2020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9/25/2020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9/25/2020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9/25/2020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9/25/2020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9/25/2020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9/25/2020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9/25/2020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9/25/2020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9/25/2020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9/25/2020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9/25/2020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hyperlink" Target="https://economictimes.indiatimes.com/news/politics-and-nation/road-accidents-claimed-over-1-5-lakh-lives-in-2018-over-speeding-major-killer/articleshow/72127418.cm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Seattle_Police_Department"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3283-24EB-4C80-A2C8-69FF1792F2FA}"/>
              </a:ext>
            </a:extLst>
          </p:cNvPr>
          <p:cNvSpPr>
            <a:spLocks noGrp="1"/>
          </p:cNvSpPr>
          <p:nvPr>
            <p:ph type="ctrTitle"/>
          </p:nvPr>
        </p:nvSpPr>
        <p:spPr>
          <a:xfrm>
            <a:off x="1154954" y="1603513"/>
            <a:ext cx="10255167" cy="2372139"/>
          </a:xfrm>
        </p:spPr>
        <p:txBody>
          <a:bodyPr/>
          <a:lstStyle/>
          <a:p>
            <a:r>
              <a:rPr lang="en-US" dirty="0"/>
              <a:t>Predicting Car Accident Severity.</a:t>
            </a:r>
            <a:endParaRPr lang="en-NG" dirty="0"/>
          </a:p>
        </p:txBody>
      </p:sp>
      <p:sp>
        <p:nvSpPr>
          <p:cNvPr id="3" name="Subtitle 2">
            <a:extLst>
              <a:ext uri="{FF2B5EF4-FFF2-40B4-BE49-F238E27FC236}">
                <a16:creationId xmlns:a16="http://schemas.microsoft.com/office/drawing/2014/main" id="{49597B54-E3B2-4774-9D37-492BD55FB054}"/>
              </a:ext>
            </a:extLst>
          </p:cNvPr>
          <p:cNvSpPr>
            <a:spLocks noGrp="1"/>
          </p:cNvSpPr>
          <p:nvPr>
            <p:ph type="subTitle" idx="1"/>
          </p:nvPr>
        </p:nvSpPr>
        <p:spPr>
          <a:xfrm>
            <a:off x="1154954" y="4777380"/>
            <a:ext cx="10122645" cy="861420"/>
          </a:xfrm>
        </p:spPr>
        <p:txBody>
          <a:bodyPr>
            <a:normAutofit/>
          </a:bodyPr>
          <a:lstStyle/>
          <a:p>
            <a:pPr algn="ctr"/>
            <a:r>
              <a:rPr lang="en-US" sz="2800" b="1" u="sng" dirty="0"/>
              <a:t>A Data science project</a:t>
            </a:r>
            <a:endParaRPr lang="en-NG" sz="2800" b="1" u="sng" dirty="0"/>
          </a:p>
        </p:txBody>
      </p:sp>
    </p:spTree>
    <p:extLst>
      <p:ext uri="{BB962C8B-B14F-4D97-AF65-F5344CB8AC3E}">
        <p14:creationId xmlns:p14="http://schemas.microsoft.com/office/powerpoint/2010/main" val="1364524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AE671-FC3F-4A54-87CE-C559BDB394D4}"/>
              </a:ext>
            </a:extLst>
          </p:cNvPr>
          <p:cNvSpPr>
            <a:spLocks noGrp="1"/>
          </p:cNvSpPr>
          <p:nvPr>
            <p:ph type="title"/>
          </p:nvPr>
        </p:nvSpPr>
        <p:spPr/>
        <p:txBody>
          <a:bodyPr/>
          <a:lstStyle/>
          <a:p>
            <a:r>
              <a:rPr lang="en-US" u="sng" dirty="0"/>
              <a:t>Discussion</a:t>
            </a:r>
            <a:endParaRPr lang="en-NG" u="sng" dirty="0"/>
          </a:p>
        </p:txBody>
      </p:sp>
      <p:sp>
        <p:nvSpPr>
          <p:cNvPr id="3" name="Content Placeholder 2">
            <a:extLst>
              <a:ext uri="{FF2B5EF4-FFF2-40B4-BE49-F238E27FC236}">
                <a16:creationId xmlns:a16="http://schemas.microsoft.com/office/drawing/2014/main" id="{B1BE4C22-8D26-4266-839C-0D150063BFC4}"/>
              </a:ext>
            </a:extLst>
          </p:cNvPr>
          <p:cNvSpPr>
            <a:spLocks noGrp="1"/>
          </p:cNvSpPr>
          <p:nvPr>
            <p:ph idx="1"/>
          </p:nvPr>
        </p:nvSpPr>
        <p:spPr>
          <a:xfrm>
            <a:off x="583096" y="2372139"/>
            <a:ext cx="10747513" cy="3684104"/>
          </a:xfrm>
        </p:spPr>
        <p:txBody>
          <a:bodyPr>
            <a:normAutofit/>
          </a:bodyPr>
          <a:lstStyle/>
          <a:p>
            <a:pPr marL="0" indent="0">
              <a:buNone/>
            </a:pPr>
            <a:r>
              <a:rPr lang="en-US" sz="2800" b="1" dirty="0">
                <a:solidFill>
                  <a:schemeClr val="tx1"/>
                </a:solidFill>
              </a:rPr>
              <a:t>Observation: </a:t>
            </a:r>
            <a:endParaRPr lang="en-US" sz="2000" dirty="0">
              <a:solidFill>
                <a:schemeClr val="tx1"/>
              </a:solidFill>
            </a:endParaRPr>
          </a:p>
          <a:p>
            <a:pPr marL="0" indent="0">
              <a:buNone/>
            </a:pPr>
            <a:r>
              <a:rPr lang="en-US" sz="2400" dirty="0">
                <a:solidFill>
                  <a:schemeClr val="tx1"/>
                </a:solidFill>
              </a:rPr>
              <a:t>I was able to deduce, thanks to the plots, that most of the accidents occurred when the weather was clear, when the road was dry and then during daylight. Left to me, these conditions are really odd because I expect traffic to be at the smoothest when these conditions hold.</a:t>
            </a:r>
          </a:p>
          <a:p>
            <a:pPr marL="0" indent="0">
              <a:buNone/>
            </a:pPr>
            <a:endParaRPr lang="en-US" sz="2400" dirty="0">
              <a:solidFill>
                <a:schemeClr val="tx1"/>
              </a:solidFill>
            </a:endParaRPr>
          </a:p>
          <a:p>
            <a:pPr marL="0" indent="0">
              <a:buNone/>
            </a:pPr>
            <a:r>
              <a:rPr lang="en-US" sz="2400" dirty="0">
                <a:solidFill>
                  <a:schemeClr val="tx1"/>
                </a:solidFill>
              </a:rPr>
              <a:t>Plots are shown on the next slides…</a:t>
            </a:r>
          </a:p>
        </p:txBody>
      </p:sp>
    </p:spTree>
    <p:extLst>
      <p:ext uri="{BB962C8B-B14F-4D97-AF65-F5344CB8AC3E}">
        <p14:creationId xmlns:p14="http://schemas.microsoft.com/office/powerpoint/2010/main" val="2717351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AE671-FC3F-4A54-87CE-C559BDB394D4}"/>
              </a:ext>
            </a:extLst>
          </p:cNvPr>
          <p:cNvSpPr>
            <a:spLocks noGrp="1"/>
          </p:cNvSpPr>
          <p:nvPr>
            <p:ph type="title"/>
          </p:nvPr>
        </p:nvSpPr>
        <p:spPr/>
        <p:txBody>
          <a:bodyPr/>
          <a:lstStyle/>
          <a:p>
            <a:r>
              <a:rPr lang="en-US" u="sng" dirty="0"/>
              <a:t>Discussion</a:t>
            </a:r>
            <a:endParaRPr lang="en-NG" u="sng" dirty="0"/>
          </a:p>
        </p:txBody>
      </p:sp>
      <p:pic>
        <p:nvPicPr>
          <p:cNvPr id="11" name="Picture 10">
            <a:extLst>
              <a:ext uri="{FF2B5EF4-FFF2-40B4-BE49-F238E27FC236}">
                <a16:creationId xmlns:a16="http://schemas.microsoft.com/office/drawing/2014/main" id="{4844402B-00D4-441E-AC3E-6CAF260AC7D1}"/>
              </a:ext>
            </a:extLst>
          </p:cNvPr>
          <p:cNvPicPr>
            <a:picLocks noChangeAspect="1"/>
          </p:cNvPicPr>
          <p:nvPr/>
        </p:nvPicPr>
        <p:blipFill>
          <a:blip r:embed="rId2"/>
          <a:stretch>
            <a:fillRect/>
          </a:stretch>
        </p:blipFill>
        <p:spPr>
          <a:xfrm>
            <a:off x="215834" y="2320995"/>
            <a:ext cx="5880165" cy="4203835"/>
          </a:xfrm>
          <a:prstGeom prst="rect">
            <a:avLst/>
          </a:prstGeom>
        </p:spPr>
      </p:pic>
      <p:pic>
        <p:nvPicPr>
          <p:cNvPr id="13" name="Picture 12">
            <a:extLst>
              <a:ext uri="{FF2B5EF4-FFF2-40B4-BE49-F238E27FC236}">
                <a16:creationId xmlns:a16="http://schemas.microsoft.com/office/drawing/2014/main" id="{36D3A9E4-E49F-440E-A7A1-9371C4D0F98A}"/>
              </a:ext>
            </a:extLst>
          </p:cNvPr>
          <p:cNvPicPr>
            <a:picLocks noChangeAspect="1"/>
          </p:cNvPicPr>
          <p:nvPr/>
        </p:nvPicPr>
        <p:blipFill>
          <a:blip r:embed="rId3"/>
          <a:stretch>
            <a:fillRect/>
          </a:stretch>
        </p:blipFill>
        <p:spPr>
          <a:xfrm>
            <a:off x="6095999" y="2320995"/>
            <a:ext cx="5880165" cy="4203835"/>
          </a:xfrm>
          <a:prstGeom prst="rect">
            <a:avLst/>
          </a:prstGeom>
        </p:spPr>
      </p:pic>
    </p:spTree>
    <p:extLst>
      <p:ext uri="{BB962C8B-B14F-4D97-AF65-F5344CB8AC3E}">
        <p14:creationId xmlns:p14="http://schemas.microsoft.com/office/powerpoint/2010/main" val="1254071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AE671-FC3F-4A54-87CE-C559BDB394D4}"/>
              </a:ext>
            </a:extLst>
          </p:cNvPr>
          <p:cNvSpPr>
            <a:spLocks noGrp="1"/>
          </p:cNvSpPr>
          <p:nvPr>
            <p:ph type="title"/>
          </p:nvPr>
        </p:nvSpPr>
        <p:spPr/>
        <p:txBody>
          <a:bodyPr/>
          <a:lstStyle/>
          <a:p>
            <a:r>
              <a:rPr lang="en-US" u="sng" dirty="0"/>
              <a:t>Discussion</a:t>
            </a:r>
            <a:endParaRPr lang="en-NG" u="sng" dirty="0"/>
          </a:p>
        </p:txBody>
      </p:sp>
      <p:pic>
        <p:nvPicPr>
          <p:cNvPr id="6" name="Picture 5">
            <a:extLst>
              <a:ext uri="{FF2B5EF4-FFF2-40B4-BE49-F238E27FC236}">
                <a16:creationId xmlns:a16="http://schemas.microsoft.com/office/drawing/2014/main" id="{637271FE-3274-43D4-9015-13F50F91D923}"/>
              </a:ext>
            </a:extLst>
          </p:cNvPr>
          <p:cNvPicPr>
            <a:picLocks noChangeAspect="1"/>
          </p:cNvPicPr>
          <p:nvPr/>
        </p:nvPicPr>
        <p:blipFill>
          <a:blip r:embed="rId2"/>
          <a:stretch>
            <a:fillRect/>
          </a:stretch>
        </p:blipFill>
        <p:spPr>
          <a:xfrm>
            <a:off x="3155917" y="2462857"/>
            <a:ext cx="5880165" cy="4088477"/>
          </a:xfrm>
          <a:prstGeom prst="rect">
            <a:avLst/>
          </a:prstGeom>
        </p:spPr>
      </p:pic>
    </p:spTree>
    <p:extLst>
      <p:ext uri="{BB962C8B-B14F-4D97-AF65-F5344CB8AC3E}">
        <p14:creationId xmlns:p14="http://schemas.microsoft.com/office/powerpoint/2010/main" val="993232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AE671-FC3F-4A54-87CE-C559BDB394D4}"/>
              </a:ext>
            </a:extLst>
          </p:cNvPr>
          <p:cNvSpPr>
            <a:spLocks noGrp="1"/>
          </p:cNvSpPr>
          <p:nvPr>
            <p:ph type="title"/>
          </p:nvPr>
        </p:nvSpPr>
        <p:spPr/>
        <p:txBody>
          <a:bodyPr/>
          <a:lstStyle/>
          <a:p>
            <a:r>
              <a:rPr lang="en-US" u="sng" dirty="0"/>
              <a:t>Discussion</a:t>
            </a:r>
            <a:endParaRPr lang="en-NG" u="sng" dirty="0"/>
          </a:p>
        </p:txBody>
      </p:sp>
      <p:sp>
        <p:nvSpPr>
          <p:cNvPr id="3" name="Content Placeholder 2">
            <a:extLst>
              <a:ext uri="{FF2B5EF4-FFF2-40B4-BE49-F238E27FC236}">
                <a16:creationId xmlns:a16="http://schemas.microsoft.com/office/drawing/2014/main" id="{B1BE4C22-8D26-4266-839C-0D150063BFC4}"/>
              </a:ext>
            </a:extLst>
          </p:cNvPr>
          <p:cNvSpPr>
            <a:spLocks noGrp="1"/>
          </p:cNvSpPr>
          <p:nvPr>
            <p:ph idx="1"/>
          </p:nvPr>
        </p:nvSpPr>
        <p:spPr>
          <a:xfrm>
            <a:off x="583096" y="2372139"/>
            <a:ext cx="10614991" cy="4081669"/>
          </a:xfrm>
        </p:spPr>
        <p:txBody>
          <a:bodyPr>
            <a:normAutofit/>
          </a:bodyPr>
          <a:lstStyle/>
          <a:p>
            <a:pPr marL="0" indent="0">
              <a:buNone/>
            </a:pPr>
            <a:r>
              <a:rPr lang="en-US" sz="2800" b="1" dirty="0">
                <a:solidFill>
                  <a:schemeClr val="tx1"/>
                </a:solidFill>
              </a:rPr>
              <a:t>Observation: </a:t>
            </a:r>
            <a:endParaRPr lang="en-US" dirty="0">
              <a:solidFill>
                <a:schemeClr val="tx1"/>
              </a:solidFill>
            </a:endParaRPr>
          </a:p>
          <a:p>
            <a:pPr marL="0" indent="0">
              <a:buNone/>
            </a:pPr>
            <a:r>
              <a:rPr lang="en-US" sz="2400" dirty="0">
                <a:solidFill>
                  <a:schemeClr val="tx1"/>
                </a:solidFill>
              </a:rPr>
              <a:t>I also noticed that for the first three machine learning models I used (Logistic Regression, Support Vector Machine, Decision Tree), they all achieved the same accuracy score and f1-score. They also couldn't predict any instance where there was as an 'Injury Collision’.</a:t>
            </a:r>
          </a:p>
          <a:p>
            <a:pPr marL="0" indent="0">
              <a:buNone/>
            </a:pPr>
            <a:endParaRPr lang="en-US" sz="2400" dirty="0">
              <a:solidFill>
                <a:schemeClr val="tx1"/>
              </a:solidFill>
            </a:endParaRPr>
          </a:p>
          <a:p>
            <a:pPr marL="0" indent="0">
              <a:buNone/>
            </a:pPr>
            <a:r>
              <a:rPr lang="en-US" sz="2400" dirty="0">
                <a:solidFill>
                  <a:schemeClr val="tx1"/>
                </a:solidFill>
              </a:rPr>
              <a:t>Only with the k Nearest Neighbor model was a different accuracy score and f1-score achieved and also with slight matches in Injury Collision prediction. </a:t>
            </a:r>
            <a:endParaRPr lang="en-NG" sz="2400"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3846765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AE671-FC3F-4A54-87CE-C559BDB394D4}"/>
              </a:ext>
            </a:extLst>
          </p:cNvPr>
          <p:cNvSpPr>
            <a:spLocks noGrp="1"/>
          </p:cNvSpPr>
          <p:nvPr>
            <p:ph type="title"/>
          </p:nvPr>
        </p:nvSpPr>
        <p:spPr/>
        <p:txBody>
          <a:bodyPr/>
          <a:lstStyle/>
          <a:p>
            <a:r>
              <a:rPr lang="en-US" u="sng" dirty="0"/>
              <a:t>Conclusion</a:t>
            </a:r>
            <a:endParaRPr lang="en-NG" u="sng" dirty="0"/>
          </a:p>
        </p:txBody>
      </p:sp>
      <p:sp>
        <p:nvSpPr>
          <p:cNvPr id="3" name="Content Placeholder 2">
            <a:extLst>
              <a:ext uri="{FF2B5EF4-FFF2-40B4-BE49-F238E27FC236}">
                <a16:creationId xmlns:a16="http://schemas.microsoft.com/office/drawing/2014/main" id="{B1BE4C22-8D26-4266-839C-0D150063BFC4}"/>
              </a:ext>
            </a:extLst>
          </p:cNvPr>
          <p:cNvSpPr>
            <a:spLocks noGrp="1"/>
          </p:cNvSpPr>
          <p:nvPr>
            <p:ph idx="1"/>
          </p:nvPr>
        </p:nvSpPr>
        <p:spPr>
          <a:xfrm>
            <a:off x="762000" y="2884375"/>
            <a:ext cx="10668000" cy="2252870"/>
          </a:xfrm>
        </p:spPr>
        <p:txBody>
          <a:bodyPr>
            <a:normAutofit/>
          </a:bodyPr>
          <a:lstStyle/>
          <a:p>
            <a:pPr marL="0" indent="0">
              <a:buNone/>
            </a:pPr>
            <a:r>
              <a:rPr lang="en-US" sz="2400" dirty="0">
                <a:solidFill>
                  <a:schemeClr val="tx1"/>
                </a:solidFill>
              </a:rPr>
              <a:t>The best machine learning model for the project was found to be the </a:t>
            </a:r>
            <a:r>
              <a:rPr lang="en-US" sz="2400" b="1" dirty="0">
                <a:solidFill>
                  <a:schemeClr val="tx1"/>
                </a:solidFill>
              </a:rPr>
              <a:t>k Nearest Neighbor </a:t>
            </a:r>
            <a:r>
              <a:rPr lang="en-US" sz="2400" dirty="0">
                <a:solidFill>
                  <a:schemeClr val="tx1"/>
                </a:solidFill>
              </a:rPr>
              <a:t>with total percentage match of 63%, accuracy of 0.63 and f1-score of 0.60. The whole process takes approximately 20 to 30 minutes to conclude.</a:t>
            </a:r>
            <a:endParaRPr lang="en-NG" sz="2400" dirty="0">
              <a:solidFill>
                <a:schemeClr val="tx1"/>
              </a:solidFill>
            </a:endParaRPr>
          </a:p>
        </p:txBody>
      </p:sp>
    </p:spTree>
    <p:extLst>
      <p:ext uri="{BB962C8B-B14F-4D97-AF65-F5344CB8AC3E}">
        <p14:creationId xmlns:p14="http://schemas.microsoft.com/office/powerpoint/2010/main" val="4273185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C60CB-E8CF-4CFC-8981-81F122162F3E}"/>
              </a:ext>
            </a:extLst>
          </p:cNvPr>
          <p:cNvSpPr>
            <a:spLocks noGrp="1"/>
          </p:cNvSpPr>
          <p:nvPr>
            <p:ph type="title"/>
          </p:nvPr>
        </p:nvSpPr>
        <p:spPr/>
        <p:txBody>
          <a:bodyPr/>
          <a:lstStyle/>
          <a:p>
            <a:r>
              <a:rPr lang="en-US" u="sng" dirty="0"/>
              <a:t>Car Accident Severity</a:t>
            </a:r>
            <a:endParaRPr lang="en-NG" u="sng" dirty="0"/>
          </a:p>
        </p:txBody>
      </p:sp>
      <p:sp>
        <p:nvSpPr>
          <p:cNvPr id="3" name="Content Placeholder 2">
            <a:extLst>
              <a:ext uri="{FF2B5EF4-FFF2-40B4-BE49-F238E27FC236}">
                <a16:creationId xmlns:a16="http://schemas.microsoft.com/office/drawing/2014/main" id="{9253BB4B-5709-48F4-AEA1-D0C481CD0387}"/>
              </a:ext>
            </a:extLst>
          </p:cNvPr>
          <p:cNvSpPr>
            <a:spLocks noGrp="1"/>
          </p:cNvSpPr>
          <p:nvPr>
            <p:ph idx="1"/>
          </p:nvPr>
        </p:nvSpPr>
        <p:spPr>
          <a:xfrm>
            <a:off x="702366" y="3074504"/>
            <a:ext cx="10548730" cy="1815548"/>
          </a:xfrm>
        </p:spPr>
        <p:txBody>
          <a:bodyPr>
            <a:normAutofit/>
          </a:bodyPr>
          <a:lstStyle/>
          <a:p>
            <a:pPr marL="0" indent="0" algn="ctr">
              <a:buNone/>
            </a:pPr>
            <a:endParaRPr lang="en-US" sz="3200" b="1" dirty="0">
              <a:solidFill>
                <a:schemeClr val="tx1"/>
              </a:solidFill>
            </a:endParaRPr>
          </a:p>
          <a:p>
            <a:pPr marL="0" indent="0" algn="ctr">
              <a:buNone/>
            </a:pPr>
            <a:r>
              <a:rPr lang="en-US" sz="3200" b="1" dirty="0">
                <a:solidFill>
                  <a:schemeClr val="tx1"/>
                </a:solidFill>
              </a:rPr>
              <a:t>Many Thanks for Reading Through!</a:t>
            </a:r>
            <a:endParaRPr lang="en-NG" sz="3200" b="1" dirty="0">
              <a:solidFill>
                <a:schemeClr val="tx1"/>
              </a:solidFill>
            </a:endParaRPr>
          </a:p>
        </p:txBody>
      </p:sp>
    </p:spTree>
    <p:extLst>
      <p:ext uri="{BB962C8B-B14F-4D97-AF65-F5344CB8AC3E}">
        <p14:creationId xmlns:p14="http://schemas.microsoft.com/office/powerpoint/2010/main" val="1358449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C6613-1F28-486C-80C8-7A11D53F1976}"/>
              </a:ext>
            </a:extLst>
          </p:cNvPr>
          <p:cNvSpPr>
            <a:spLocks noGrp="1"/>
          </p:cNvSpPr>
          <p:nvPr>
            <p:ph type="title"/>
          </p:nvPr>
        </p:nvSpPr>
        <p:spPr/>
        <p:txBody>
          <a:bodyPr/>
          <a:lstStyle/>
          <a:p>
            <a:r>
              <a:rPr lang="en-US" u="sng" dirty="0"/>
              <a:t>Table of Contents</a:t>
            </a:r>
            <a:endParaRPr lang="en-NG" u="sng" dirty="0"/>
          </a:p>
        </p:txBody>
      </p:sp>
      <p:sp>
        <p:nvSpPr>
          <p:cNvPr id="3" name="Content Placeholder 2">
            <a:extLst>
              <a:ext uri="{FF2B5EF4-FFF2-40B4-BE49-F238E27FC236}">
                <a16:creationId xmlns:a16="http://schemas.microsoft.com/office/drawing/2014/main" id="{4F9524F9-23A4-4281-B4A9-9A9E278E6751}"/>
              </a:ext>
            </a:extLst>
          </p:cNvPr>
          <p:cNvSpPr>
            <a:spLocks noGrp="1"/>
          </p:cNvSpPr>
          <p:nvPr>
            <p:ph idx="1"/>
          </p:nvPr>
        </p:nvSpPr>
        <p:spPr>
          <a:xfrm>
            <a:off x="821636" y="2478157"/>
            <a:ext cx="10084904" cy="3935895"/>
          </a:xfrm>
        </p:spPr>
        <p:txBody>
          <a:bodyPr>
            <a:normAutofit/>
          </a:bodyPr>
          <a:lstStyle/>
          <a:p>
            <a:r>
              <a:rPr lang="en-US" sz="2800" b="1" dirty="0"/>
              <a:t>Introduction </a:t>
            </a:r>
          </a:p>
          <a:p>
            <a:r>
              <a:rPr lang="en-US" sz="2800" b="1" dirty="0"/>
              <a:t>Data</a:t>
            </a:r>
          </a:p>
          <a:p>
            <a:r>
              <a:rPr lang="en-US" sz="2800" b="1" dirty="0"/>
              <a:t>Methodology </a:t>
            </a:r>
          </a:p>
          <a:p>
            <a:r>
              <a:rPr lang="en-US" sz="2800" b="1" dirty="0"/>
              <a:t>Results </a:t>
            </a:r>
          </a:p>
          <a:p>
            <a:r>
              <a:rPr lang="en-US" sz="2800" b="1" dirty="0"/>
              <a:t>Discussion </a:t>
            </a:r>
          </a:p>
          <a:p>
            <a:r>
              <a:rPr lang="en-US" sz="2800" b="1" dirty="0"/>
              <a:t>Conclusion</a:t>
            </a:r>
            <a:endParaRPr lang="en-NG" sz="2800" b="1" dirty="0"/>
          </a:p>
        </p:txBody>
      </p:sp>
    </p:spTree>
    <p:extLst>
      <p:ext uri="{BB962C8B-B14F-4D97-AF65-F5344CB8AC3E}">
        <p14:creationId xmlns:p14="http://schemas.microsoft.com/office/powerpoint/2010/main" val="774121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3EA18-078D-4CA6-8F8E-3B748B302CC9}"/>
              </a:ext>
            </a:extLst>
          </p:cNvPr>
          <p:cNvSpPr>
            <a:spLocks noGrp="1"/>
          </p:cNvSpPr>
          <p:nvPr>
            <p:ph type="title"/>
          </p:nvPr>
        </p:nvSpPr>
        <p:spPr/>
        <p:txBody>
          <a:bodyPr/>
          <a:lstStyle/>
          <a:p>
            <a:r>
              <a:rPr lang="en-US" u="sng" dirty="0"/>
              <a:t>Introduction</a:t>
            </a:r>
            <a:endParaRPr lang="en-NG" u="sng" dirty="0"/>
          </a:p>
        </p:txBody>
      </p:sp>
      <p:sp>
        <p:nvSpPr>
          <p:cNvPr id="3" name="Content Placeholder 2">
            <a:extLst>
              <a:ext uri="{FF2B5EF4-FFF2-40B4-BE49-F238E27FC236}">
                <a16:creationId xmlns:a16="http://schemas.microsoft.com/office/drawing/2014/main" id="{0B52876A-F1B1-44F7-BC1F-9E972EACEFBB}"/>
              </a:ext>
            </a:extLst>
          </p:cNvPr>
          <p:cNvSpPr>
            <a:spLocks noGrp="1"/>
          </p:cNvSpPr>
          <p:nvPr>
            <p:ph idx="1"/>
          </p:nvPr>
        </p:nvSpPr>
        <p:spPr>
          <a:xfrm>
            <a:off x="622853" y="2385391"/>
            <a:ext cx="10840278" cy="4200939"/>
          </a:xfrm>
        </p:spPr>
        <p:txBody>
          <a:bodyPr>
            <a:normAutofit/>
          </a:bodyPr>
          <a:lstStyle/>
          <a:p>
            <a:pPr marL="0" indent="0">
              <a:buNone/>
            </a:pPr>
            <a:r>
              <a:rPr lang="en-US" sz="2000" dirty="0">
                <a:solidFill>
                  <a:schemeClr val="tx1"/>
                </a:solidFill>
              </a:rPr>
              <a:t>With the advent of technology, it is no news that humans have for themselves found ways to make movement easier through time. While there are several means of transportation around, some are more preferred by certain persons.</a:t>
            </a:r>
          </a:p>
          <a:p>
            <a:pPr marL="0" indent="0">
              <a:buNone/>
            </a:pPr>
            <a:r>
              <a:rPr lang="en-US" sz="2000" dirty="0">
                <a:solidFill>
                  <a:schemeClr val="tx1"/>
                </a:solidFill>
              </a:rPr>
              <a:t>But here, we want to talk about cars and how we can help those who use it travel safely.</a:t>
            </a:r>
          </a:p>
          <a:p>
            <a:pPr marL="0" indent="0">
              <a:buNone/>
            </a:pPr>
            <a:r>
              <a:rPr lang="en-US" sz="2000" dirty="0">
                <a:solidFill>
                  <a:schemeClr val="tx1"/>
                </a:solidFill>
              </a:rPr>
              <a:t>This project is aimed at helping car users predict ahead of a travel the probability of an accident happening on a route they desire to take and the severity of that accident. This machine learning model can help suggest safer roads to the user in case of emergencies or matters of urgency by predicting the occurrence of an accident on roads based on the weather of the day and conditions of the road.</a:t>
            </a:r>
          </a:p>
        </p:txBody>
      </p:sp>
    </p:spTree>
    <p:extLst>
      <p:ext uri="{BB962C8B-B14F-4D97-AF65-F5344CB8AC3E}">
        <p14:creationId xmlns:p14="http://schemas.microsoft.com/office/powerpoint/2010/main" val="1701106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3EA18-078D-4CA6-8F8E-3B748B302CC9}"/>
              </a:ext>
            </a:extLst>
          </p:cNvPr>
          <p:cNvSpPr>
            <a:spLocks noGrp="1"/>
          </p:cNvSpPr>
          <p:nvPr>
            <p:ph type="title"/>
          </p:nvPr>
        </p:nvSpPr>
        <p:spPr/>
        <p:txBody>
          <a:bodyPr/>
          <a:lstStyle/>
          <a:p>
            <a:r>
              <a:rPr lang="en-US" u="sng" dirty="0"/>
              <a:t>Introduction</a:t>
            </a:r>
            <a:endParaRPr lang="en-NG" u="sng" dirty="0"/>
          </a:p>
        </p:txBody>
      </p:sp>
      <p:pic>
        <p:nvPicPr>
          <p:cNvPr id="5" name="Content Placeholder 4">
            <a:extLst>
              <a:ext uri="{FF2B5EF4-FFF2-40B4-BE49-F238E27FC236}">
                <a16:creationId xmlns:a16="http://schemas.microsoft.com/office/drawing/2014/main" id="{6383309B-D637-4E6C-B35C-FD0A5A54B844}"/>
              </a:ext>
            </a:extLst>
          </p:cNvPr>
          <p:cNvPicPr>
            <a:picLocks noGrp="1" noChangeAspect="1"/>
          </p:cNvPicPr>
          <p:nvPr>
            <p:ph idx="1"/>
          </p:nvPr>
        </p:nvPicPr>
        <p:blipFill>
          <a:blip r:embed="rId2"/>
          <a:stretch>
            <a:fillRect/>
          </a:stretch>
        </p:blipFill>
        <p:spPr>
          <a:xfrm>
            <a:off x="766514" y="2468032"/>
            <a:ext cx="5223470" cy="2872594"/>
          </a:xfrm>
        </p:spPr>
      </p:pic>
      <p:sp>
        <p:nvSpPr>
          <p:cNvPr id="6" name="TextBox 5">
            <a:extLst>
              <a:ext uri="{FF2B5EF4-FFF2-40B4-BE49-F238E27FC236}">
                <a16:creationId xmlns:a16="http://schemas.microsoft.com/office/drawing/2014/main" id="{ED6B1244-09C6-4F79-90BE-5ED117622456}"/>
              </a:ext>
            </a:extLst>
          </p:cNvPr>
          <p:cNvSpPr txBox="1"/>
          <p:nvPr/>
        </p:nvSpPr>
        <p:spPr>
          <a:xfrm>
            <a:off x="766514" y="5528252"/>
            <a:ext cx="4797287" cy="677108"/>
          </a:xfrm>
          <a:prstGeom prst="rect">
            <a:avLst/>
          </a:prstGeom>
          <a:noFill/>
        </p:spPr>
        <p:txBody>
          <a:bodyPr wrap="square" rtlCol="0">
            <a:spAutoFit/>
          </a:bodyPr>
          <a:lstStyle/>
          <a:p>
            <a:r>
              <a:rPr lang="en-US" b="1" dirty="0"/>
              <a:t>Cars on a highway.</a:t>
            </a:r>
          </a:p>
          <a:p>
            <a:r>
              <a:rPr lang="en-US" sz="1000" dirty="0"/>
              <a:t>Creator: </a:t>
            </a:r>
            <a:r>
              <a:rPr lang="en-US" sz="1000" dirty="0" err="1"/>
              <a:t>XXLPhoto</a:t>
            </a:r>
            <a:r>
              <a:rPr lang="en-US" sz="1000" dirty="0"/>
              <a:t> | Credit: Getty Images/</a:t>
            </a:r>
            <a:r>
              <a:rPr lang="en-US" sz="1000" dirty="0" err="1"/>
              <a:t>iStockphoto</a:t>
            </a:r>
            <a:endParaRPr lang="en-US" sz="1000" dirty="0"/>
          </a:p>
          <a:p>
            <a:r>
              <a:rPr lang="en-US" sz="1000" dirty="0"/>
              <a:t>Copyright: </a:t>
            </a:r>
            <a:r>
              <a:rPr lang="en-US" sz="1000" dirty="0" err="1"/>
              <a:t>XXLPhoto</a:t>
            </a:r>
            <a:endParaRPr lang="en-NG" sz="1000" dirty="0"/>
          </a:p>
        </p:txBody>
      </p:sp>
      <p:pic>
        <p:nvPicPr>
          <p:cNvPr id="8" name="Picture 7">
            <a:extLst>
              <a:ext uri="{FF2B5EF4-FFF2-40B4-BE49-F238E27FC236}">
                <a16:creationId xmlns:a16="http://schemas.microsoft.com/office/drawing/2014/main" id="{AD8189ED-8AF5-41D7-AFDA-31742BBB85D0}"/>
              </a:ext>
            </a:extLst>
          </p:cNvPr>
          <p:cNvPicPr>
            <a:picLocks noChangeAspect="1"/>
          </p:cNvPicPr>
          <p:nvPr/>
        </p:nvPicPr>
        <p:blipFill>
          <a:blip r:embed="rId3"/>
          <a:stretch>
            <a:fillRect/>
          </a:stretch>
        </p:blipFill>
        <p:spPr>
          <a:xfrm>
            <a:off x="6523671" y="2468032"/>
            <a:ext cx="5182712" cy="2872594"/>
          </a:xfrm>
          <a:prstGeom prst="rect">
            <a:avLst/>
          </a:prstGeom>
        </p:spPr>
      </p:pic>
      <p:sp>
        <p:nvSpPr>
          <p:cNvPr id="10" name="TextBox 9">
            <a:extLst>
              <a:ext uri="{FF2B5EF4-FFF2-40B4-BE49-F238E27FC236}">
                <a16:creationId xmlns:a16="http://schemas.microsoft.com/office/drawing/2014/main" id="{B38FBEE2-E715-436F-89D6-8F0FA038DE71}"/>
              </a:ext>
            </a:extLst>
          </p:cNvPr>
          <p:cNvSpPr txBox="1"/>
          <p:nvPr/>
        </p:nvSpPr>
        <p:spPr>
          <a:xfrm>
            <a:off x="6523671" y="5528252"/>
            <a:ext cx="4952712" cy="830997"/>
          </a:xfrm>
          <a:prstGeom prst="rect">
            <a:avLst/>
          </a:prstGeom>
          <a:noFill/>
        </p:spPr>
        <p:txBody>
          <a:bodyPr wrap="square" rtlCol="0">
            <a:spAutoFit/>
          </a:bodyPr>
          <a:lstStyle/>
          <a:p>
            <a:r>
              <a:rPr lang="en-US" b="1" dirty="0"/>
              <a:t>Car accident.</a:t>
            </a:r>
          </a:p>
          <a:p>
            <a:r>
              <a:rPr lang="en-US" sz="1000" dirty="0"/>
              <a:t>Image Source: </a:t>
            </a:r>
            <a:r>
              <a:rPr lang="en-US" sz="1000" dirty="0">
                <a:hlinkClick r:id="rId4"/>
              </a:rPr>
              <a:t>https://economictimes.indiatimes.com/news/politics-and-nation/road-accidents-claimed-over-1-5-lakh-lives-in-2018-over-speeding-major-killer/articleshow/72127418.cms</a:t>
            </a:r>
            <a:endParaRPr lang="en-NG" sz="1000" dirty="0"/>
          </a:p>
        </p:txBody>
      </p:sp>
    </p:spTree>
    <p:extLst>
      <p:ext uri="{BB962C8B-B14F-4D97-AF65-F5344CB8AC3E}">
        <p14:creationId xmlns:p14="http://schemas.microsoft.com/office/powerpoint/2010/main" val="2137488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AE671-FC3F-4A54-87CE-C559BDB394D4}"/>
              </a:ext>
            </a:extLst>
          </p:cNvPr>
          <p:cNvSpPr>
            <a:spLocks noGrp="1"/>
          </p:cNvSpPr>
          <p:nvPr>
            <p:ph type="title"/>
          </p:nvPr>
        </p:nvSpPr>
        <p:spPr/>
        <p:txBody>
          <a:bodyPr/>
          <a:lstStyle/>
          <a:p>
            <a:r>
              <a:rPr lang="en-US" u="sng" dirty="0"/>
              <a:t>Data</a:t>
            </a:r>
            <a:endParaRPr lang="en-NG" u="sng" dirty="0"/>
          </a:p>
        </p:txBody>
      </p:sp>
      <p:pic>
        <p:nvPicPr>
          <p:cNvPr id="5" name="Content Placeholder 4">
            <a:extLst>
              <a:ext uri="{FF2B5EF4-FFF2-40B4-BE49-F238E27FC236}">
                <a16:creationId xmlns:a16="http://schemas.microsoft.com/office/drawing/2014/main" id="{9310A308-8357-4CE2-9F0A-C3BD00CD6EBC}"/>
              </a:ext>
            </a:extLst>
          </p:cNvPr>
          <p:cNvPicPr>
            <a:picLocks noGrp="1" noChangeAspect="1"/>
          </p:cNvPicPr>
          <p:nvPr>
            <p:ph idx="1"/>
          </p:nvPr>
        </p:nvPicPr>
        <p:blipFill>
          <a:blip r:embed="rId2"/>
          <a:stretch>
            <a:fillRect/>
          </a:stretch>
        </p:blipFill>
        <p:spPr>
          <a:xfrm>
            <a:off x="8481391" y="2425148"/>
            <a:ext cx="3340826" cy="3459183"/>
          </a:xfrm>
        </p:spPr>
      </p:pic>
      <p:sp>
        <p:nvSpPr>
          <p:cNvPr id="7" name="TextBox 6">
            <a:extLst>
              <a:ext uri="{FF2B5EF4-FFF2-40B4-BE49-F238E27FC236}">
                <a16:creationId xmlns:a16="http://schemas.microsoft.com/office/drawing/2014/main" id="{9C6FE3A2-728C-4087-BDFB-9BE5CE629EE6}"/>
              </a:ext>
            </a:extLst>
          </p:cNvPr>
          <p:cNvSpPr txBox="1"/>
          <p:nvPr/>
        </p:nvSpPr>
        <p:spPr>
          <a:xfrm>
            <a:off x="369783" y="2600467"/>
            <a:ext cx="7805530" cy="3108543"/>
          </a:xfrm>
          <a:prstGeom prst="rect">
            <a:avLst/>
          </a:prstGeom>
          <a:noFill/>
        </p:spPr>
        <p:txBody>
          <a:bodyPr wrap="square" rtlCol="0">
            <a:spAutoFit/>
          </a:bodyPr>
          <a:lstStyle/>
          <a:p>
            <a:r>
              <a:rPr lang="en-US" sz="2800" dirty="0"/>
              <a:t>The data is from the </a:t>
            </a:r>
            <a:r>
              <a:rPr lang="en-US" sz="2800" b="1" dirty="0"/>
              <a:t>Seattle City Police Department</a:t>
            </a:r>
            <a:r>
              <a:rPr lang="en-US" sz="2800" dirty="0"/>
              <a:t>. It contains every collision record and also relevant information recorded at the scene of accident. It has 38 columns and about 195,000 rows of different incidents from January 2004 to May 2020.</a:t>
            </a:r>
            <a:endParaRPr lang="en-NG" sz="2800" dirty="0"/>
          </a:p>
        </p:txBody>
      </p:sp>
      <p:sp>
        <p:nvSpPr>
          <p:cNvPr id="8" name="TextBox 7">
            <a:extLst>
              <a:ext uri="{FF2B5EF4-FFF2-40B4-BE49-F238E27FC236}">
                <a16:creationId xmlns:a16="http://schemas.microsoft.com/office/drawing/2014/main" id="{FEBA020C-7747-44C1-80D3-FB5B4BED8109}"/>
              </a:ext>
            </a:extLst>
          </p:cNvPr>
          <p:cNvSpPr txBox="1"/>
          <p:nvPr/>
        </p:nvSpPr>
        <p:spPr>
          <a:xfrm>
            <a:off x="8481391" y="5884331"/>
            <a:ext cx="3340826" cy="830997"/>
          </a:xfrm>
          <a:prstGeom prst="rect">
            <a:avLst/>
          </a:prstGeom>
          <a:noFill/>
        </p:spPr>
        <p:txBody>
          <a:bodyPr wrap="square" rtlCol="0">
            <a:spAutoFit/>
          </a:bodyPr>
          <a:lstStyle/>
          <a:p>
            <a:r>
              <a:rPr lang="en-US" b="1" dirty="0"/>
              <a:t>Seattle Police Logo</a:t>
            </a:r>
          </a:p>
          <a:p>
            <a:r>
              <a:rPr lang="en-US" sz="1000" dirty="0"/>
              <a:t>Image source: </a:t>
            </a:r>
            <a:r>
              <a:rPr lang="en-US" sz="1000" dirty="0">
                <a:hlinkClick r:id="rId3"/>
              </a:rPr>
              <a:t>https://en.wikipedia.org/wiki/Seattle_Police_Department</a:t>
            </a:r>
            <a:endParaRPr lang="en-US" sz="1000" dirty="0"/>
          </a:p>
        </p:txBody>
      </p:sp>
    </p:spTree>
    <p:extLst>
      <p:ext uri="{BB962C8B-B14F-4D97-AF65-F5344CB8AC3E}">
        <p14:creationId xmlns:p14="http://schemas.microsoft.com/office/powerpoint/2010/main" val="2333900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AE671-FC3F-4A54-87CE-C559BDB394D4}"/>
              </a:ext>
            </a:extLst>
          </p:cNvPr>
          <p:cNvSpPr>
            <a:spLocks noGrp="1"/>
          </p:cNvSpPr>
          <p:nvPr>
            <p:ph type="title"/>
          </p:nvPr>
        </p:nvSpPr>
        <p:spPr/>
        <p:txBody>
          <a:bodyPr/>
          <a:lstStyle/>
          <a:p>
            <a:r>
              <a:rPr lang="en-US" u="sng" dirty="0"/>
              <a:t>Methodology</a:t>
            </a:r>
            <a:endParaRPr lang="en-NG" u="sng" dirty="0"/>
          </a:p>
        </p:txBody>
      </p:sp>
      <p:sp>
        <p:nvSpPr>
          <p:cNvPr id="3" name="Content Placeholder 2">
            <a:extLst>
              <a:ext uri="{FF2B5EF4-FFF2-40B4-BE49-F238E27FC236}">
                <a16:creationId xmlns:a16="http://schemas.microsoft.com/office/drawing/2014/main" id="{B1BE4C22-8D26-4266-839C-0D150063BFC4}"/>
              </a:ext>
            </a:extLst>
          </p:cNvPr>
          <p:cNvSpPr>
            <a:spLocks noGrp="1"/>
          </p:cNvSpPr>
          <p:nvPr>
            <p:ph idx="1"/>
          </p:nvPr>
        </p:nvSpPr>
        <p:spPr>
          <a:xfrm>
            <a:off x="609600" y="2544417"/>
            <a:ext cx="10774017" cy="4187687"/>
          </a:xfrm>
        </p:spPr>
        <p:txBody>
          <a:bodyPr>
            <a:normAutofit/>
          </a:bodyPr>
          <a:lstStyle/>
          <a:p>
            <a:pPr marL="0" indent="0">
              <a:buNone/>
            </a:pPr>
            <a:r>
              <a:rPr lang="en-US" sz="2400" dirty="0">
                <a:solidFill>
                  <a:schemeClr val="tx1"/>
                </a:solidFill>
              </a:rPr>
              <a:t>To achieve all that was written in the Introduction Section:</a:t>
            </a:r>
          </a:p>
          <a:p>
            <a:r>
              <a:rPr lang="en-US" sz="2400" dirty="0">
                <a:solidFill>
                  <a:schemeClr val="tx1"/>
                </a:solidFill>
              </a:rPr>
              <a:t>The data was first trimmed to cut off columns that have very little or no importance to the model that will be used for the predictions.</a:t>
            </a:r>
          </a:p>
          <a:p>
            <a:r>
              <a:rPr lang="en-US" sz="2400" dirty="0">
                <a:solidFill>
                  <a:schemeClr val="tx1"/>
                </a:solidFill>
              </a:rPr>
              <a:t>Then all rows with nan values were removed as they also have no importance to every model that will be used,</a:t>
            </a:r>
          </a:p>
          <a:p>
            <a:r>
              <a:rPr lang="en-US" sz="2400" dirty="0">
                <a:solidFill>
                  <a:schemeClr val="tx1"/>
                </a:solidFill>
              </a:rPr>
              <a:t>Next, the predictor variables and target variable were set.</a:t>
            </a:r>
          </a:p>
        </p:txBody>
      </p:sp>
    </p:spTree>
    <p:extLst>
      <p:ext uri="{BB962C8B-B14F-4D97-AF65-F5344CB8AC3E}">
        <p14:creationId xmlns:p14="http://schemas.microsoft.com/office/powerpoint/2010/main" val="317403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AE671-FC3F-4A54-87CE-C559BDB394D4}"/>
              </a:ext>
            </a:extLst>
          </p:cNvPr>
          <p:cNvSpPr>
            <a:spLocks noGrp="1"/>
          </p:cNvSpPr>
          <p:nvPr>
            <p:ph type="title"/>
          </p:nvPr>
        </p:nvSpPr>
        <p:spPr/>
        <p:txBody>
          <a:bodyPr/>
          <a:lstStyle/>
          <a:p>
            <a:r>
              <a:rPr lang="en-US" u="sng" dirty="0"/>
              <a:t>Methodology</a:t>
            </a:r>
            <a:endParaRPr lang="en-NG" u="sng" dirty="0"/>
          </a:p>
        </p:txBody>
      </p:sp>
      <p:sp>
        <p:nvSpPr>
          <p:cNvPr id="3" name="Content Placeholder 2">
            <a:extLst>
              <a:ext uri="{FF2B5EF4-FFF2-40B4-BE49-F238E27FC236}">
                <a16:creationId xmlns:a16="http://schemas.microsoft.com/office/drawing/2014/main" id="{B1BE4C22-8D26-4266-839C-0D150063BFC4}"/>
              </a:ext>
            </a:extLst>
          </p:cNvPr>
          <p:cNvSpPr>
            <a:spLocks noGrp="1"/>
          </p:cNvSpPr>
          <p:nvPr>
            <p:ph idx="1"/>
          </p:nvPr>
        </p:nvSpPr>
        <p:spPr>
          <a:xfrm>
            <a:off x="609600" y="2544418"/>
            <a:ext cx="10774017" cy="3564834"/>
          </a:xfrm>
        </p:spPr>
        <p:txBody>
          <a:bodyPr>
            <a:normAutofit/>
          </a:bodyPr>
          <a:lstStyle/>
          <a:p>
            <a:pPr marL="0" indent="0">
              <a:buNone/>
            </a:pPr>
            <a:r>
              <a:rPr lang="en-US" sz="2800" dirty="0">
                <a:solidFill>
                  <a:schemeClr val="tx1"/>
                </a:solidFill>
              </a:rPr>
              <a:t>Models used for this project were:</a:t>
            </a:r>
          </a:p>
          <a:p>
            <a:pPr marL="0" indent="0">
              <a:buNone/>
            </a:pPr>
            <a:r>
              <a:rPr lang="en-US" sz="2800" dirty="0">
                <a:solidFill>
                  <a:schemeClr val="tx1"/>
                </a:solidFill>
              </a:rPr>
              <a:t>1. Logistic Regression</a:t>
            </a:r>
          </a:p>
          <a:p>
            <a:pPr marL="0" indent="0">
              <a:buNone/>
            </a:pPr>
            <a:r>
              <a:rPr lang="en-US" sz="2800" dirty="0">
                <a:solidFill>
                  <a:schemeClr val="tx1"/>
                </a:solidFill>
              </a:rPr>
              <a:t>2. Support Vector Machine</a:t>
            </a:r>
          </a:p>
          <a:p>
            <a:pPr marL="0" indent="0">
              <a:buNone/>
            </a:pPr>
            <a:r>
              <a:rPr lang="en-US" sz="2800" dirty="0">
                <a:solidFill>
                  <a:schemeClr val="tx1"/>
                </a:solidFill>
              </a:rPr>
              <a:t>3. Decision Tree</a:t>
            </a:r>
          </a:p>
          <a:p>
            <a:pPr marL="0" indent="0">
              <a:buNone/>
            </a:pPr>
            <a:r>
              <a:rPr lang="en-US" sz="2800" dirty="0">
                <a:solidFill>
                  <a:schemeClr val="tx1"/>
                </a:solidFill>
              </a:rPr>
              <a:t>4. K Nearest Neighbor</a:t>
            </a:r>
            <a:endParaRPr lang="en-NG" sz="2800" dirty="0">
              <a:solidFill>
                <a:schemeClr val="tx1"/>
              </a:solidFill>
            </a:endParaRPr>
          </a:p>
        </p:txBody>
      </p:sp>
    </p:spTree>
    <p:extLst>
      <p:ext uri="{BB962C8B-B14F-4D97-AF65-F5344CB8AC3E}">
        <p14:creationId xmlns:p14="http://schemas.microsoft.com/office/powerpoint/2010/main" val="645880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AE671-FC3F-4A54-87CE-C559BDB394D4}"/>
              </a:ext>
            </a:extLst>
          </p:cNvPr>
          <p:cNvSpPr>
            <a:spLocks noGrp="1"/>
          </p:cNvSpPr>
          <p:nvPr>
            <p:ph type="title"/>
          </p:nvPr>
        </p:nvSpPr>
        <p:spPr/>
        <p:txBody>
          <a:bodyPr/>
          <a:lstStyle/>
          <a:p>
            <a:r>
              <a:rPr lang="en-US" u="sng" dirty="0"/>
              <a:t>Methodology</a:t>
            </a:r>
            <a:endParaRPr lang="en-NG" u="sng" dirty="0"/>
          </a:p>
        </p:txBody>
      </p:sp>
      <p:sp>
        <p:nvSpPr>
          <p:cNvPr id="3" name="Content Placeholder 2">
            <a:extLst>
              <a:ext uri="{FF2B5EF4-FFF2-40B4-BE49-F238E27FC236}">
                <a16:creationId xmlns:a16="http://schemas.microsoft.com/office/drawing/2014/main" id="{B1BE4C22-8D26-4266-839C-0D150063BFC4}"/>
              </a:ext>
            </a:extLst>
          </p:cNvPr>
          <p:cNvSpPr>
            <a:spLocks noGrp="1"/>
          </p:cNvSpPr>
          <p:nvPr>
            <p:ph idx="1"/>
          </p:nvPr>
        </p:nvSpPr>
        <p:spPr>
          <a:xfrm>
            <a:off x="556591" y="2438400"/>
            <a:ext cx="10972799" cy="4147930"/>
          </a:xfrm>
        </p:spPr>
        <p:txBody>
          <a:bodyPr>
            <a:normAutofit fontScale="92500" lnSpcReduction="10000"/>
          </a:bodyPr>
          <a:lstStyle/>
          <a:p>
            <a:r>
              <a:rPr lang="en-US" sz="2400" dirty="0">
                <a:solidFill>
                  <a:schemeClr val="tx1"/>
                </a:solidFill>
              </a:rPr>
              <a:t>These models were used because the data was categorical. I also used Ordinal and Label Encoders from </a:t>
            </a:r>
            <a:r>
              <a:rPr lang="en-US" sz="2400" dirty="0" err="1">
                <a:solidFill>
                  <a:schemeClr val="tx1"/>
                </a:solidFill>
              </a:rPr>
              <a:t>sklearn.preprocessing</a:t>
            </a:r>
            <a:r>
              <a:rPr lang="en-US" sz="2400" dirty="0">
                <a:solidFill>
                  <a:schemeClr val="tx1"/>
                </a:solidFill>
              </a:rPr>
              <a:t> to map the categories to numbers as models can only be predicted based on relationship with numbers.</a:t>
            </a:r>
          </a:p>
          <a:p>
            <a:r>
              <a:rPr lang="en-US" sz="2400" dirty="0">
                <a:solidFill>
                  <a:schemeClr val="tx1"/>
                </a:solidFill>
              </a:rPr>
              <a:t>Then, I used </a:t>
            </a:r>
            <a:r>
              <a:rPr lang="en-US" sz="2400" dirty="0" err="1">
                <a:solidFill>
                  <a:schemeClr val="tx1"/>
                </a:solidFill>
              </a:rPr>
              <a:t>train_test_split</a:t>
            </a:r>
            <a:r>
              <a:rPr lang="en-US" sz="2400" dirty="0">
                <a:solidFill>
                  <a:schemeClr val="tx1"/>
                </a:solidFill>
              </a:rPr>
              <a:t> from </a:t>
            </a:r>
            <a:r>
              <a:rPr lang="en-US" sz="2400" dirty="0" err="1">
                <a:solidFill>
                  <a:schemeClr val="tx1"/>
                </a:solidFill>
              </a:rPr>
              <a:t>sklearn</a:t>
            </a:r>
            <a:r>
              <a:rPr lang="en-US" sz="2400" dirty="0">
                <a:solidFill>
                  <a:schemeClr val="tx1"/>
                </a:solidFill>
              </a:rPr>
              <a:t> to split the encoded dataset into training and testing subsets so as to test for each of the model used.</a:t>
            </a:r>
          </a:p>
          <a:p>
            <a:r>
              <a:rPr lang="en-US" sz="2400" dirty="0">
                <a:solidFill>
                  <a:schemeClr val="tx1"/>
                </a:solidFill>
              </a:rPr>
              <a:t>While testing, I was able to determine the accuracy of each model tested and also the f1-score. </a:t>
            </a:r>
          </a:p>
          <a:p>
            <a:r>
              <a:rPr lang="en-US" sz="2400" dirty="0">
                <a:solidFill>
                  <a:schemeClr val="tx1"/>
                </a:solidFill>
              </a:rPr>
              <a:t>And out of these four models, the k Nearest Neighbor (</a:t>
            </a:r>
            <a:r>
              <a:rPr lang="en-US" sz="2400" dirty="0" err="1">
                <a:solidFill>
                  <a:schemeClr val="tx1"/>
                </a:solidFill>
              </a:rPr>
              <a:t>kNN</a:t>
            </a:r>
            <a:r>
              <a:rPr lang="en-US" sz="2400" dirty="0">
                <a:solidFill>
                  <a:schemeClr val="tx1"/>
                </a:solidFill>
              </a:rPr>
              <a:t>) model gave the highest accuracy and was further used on all of the data to improve its accuracy for prediction and also improve the probability of its outcome.</a:t>
            </a:r>
            <a:endParaRPr lang="en-NG" sz="2400" dirty="0">
              <a:solidFill>
                <a:schemeClr val="tx1"/>
              </a:solidFill>
            </a:endParaRPr>
          </a:p>
        </p:txBody>
      </p:sp>
    </p:spTree>
    <p:extLst>
      <p:ext uri="{BB962C8B-B14F-4D97-AF65-F5344CB8AC3E}">
        <p14:creationId xmlns:p14="http://schemas.microsoft.com/office/powerpoint/2010/main" val="1479829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AE671-FC3F-4A54-87CE-C559BDB394D4}"/>
              </a:ext>
            </a:extLst>
          </p:cNvPr>
          <p:cNvSpPr>
            <a:spLocks noGrp="1"/>
          </p:cNvSpPr>
          <p:nvPr>
            <p:ph type="title"/>
          </p:nvPr>
        </p:nvSpPr>
        <p:spPr/>
        <p:txBody>
          <a:bodyPr/>
          <a:lstStyle/>
          <a:p>
            <a:r>
              <a:rPr lang="en-US" u="sng" dirty="0"/>
              <a:t>Results</a:t>
            </a:r>
            <a:endParaRPr lang="en-NG" u="sng" dirty="0"/>
          </a:p>
        </p:txBody>
      </p:sp>
      <p:sp>
        <p:nvSpPr>
          <p:cNvPr id="3" name="Content Placeholder 2">
            <a:extLst>
              <a:ext uri="{FF2B5EF4-FFF2-40B4-BE49-F238E27FC236}">
                <a16:creationId xmlns:a16="http://schemas.microsoft.com/office/drawing/2014/main" id="{B1BE4C22-8D26-4266-839C-0D150063BFC4}"/>
              </a:ext>
            </a:extLst>
          </p:cNvPr>
          <p:cNvSpPr>
            <a:spLocks noGrp="1"/>
          </p:cNvSpPr>
          <p:nvPr>
            <p:ph idx="1"/>
          </p:nvPr>
        </p:nvSpPr>
        <p:spPr>
          <a:xfrm>
            <a:off x="742122" y="2438400"/>
            <a:ext cx="10694503" cy="2146852"/>
          </a:xfrm>
        </p:spPr>
        <p:txBody>
          <a:bodyPr>
            <a:normAutofit/>
          </a:bodyPr>
          <a:lstStyle/>
          <a:p>
            <a:pPr marL="0" indent="0">
              <a:buNone/>
            </a:pPr>
            <a:r>
              <a:rPr lang="en-US" sz="2400" dirty="0">
                <a:solidFill>
                  <a:schemeClr val="tx1"/>
                </a:solidFill>
              </a:rPr>
              <a:t>After using all of the data for machine learning processing with the </a:t>
            </a:r>
            <a:r>
              <a:rPr lang="en-US" sz="2400" b="1" dirty="0">
                <a:solidFill>
                  <a:schemeClr val="tx1"/>
                </a:solidFill>
              </a:rPr>
              <a:t>k Nearest Neighbor </a:t>
            </a:r>
            <a:r>
              <a:rPr lang="en-US" sz="2400" dirty="0">
                <a:solidFill>
                  <a:schemeClr val="tx1"/>
                </a:solidFill>
              </a:rPr>
              <a:t>model where k = 4, I achieved an </a:t>
            </a:r>
            <a:r>
              <a:rPr lang="en-US" sz="2400" b="1" dirty="0">
                <a:solidFill>
                  <a:schemeClr val="tx1"/>
                </a:solidFill>
              </a:rPr>
              <a:t>accuracy of 0.67 </a:t>
            </a:r>
            <a:r>
              <a:rPr lang="en-US" sz="2400" dirty="0">
                <a:solidFill>
                  <a:schemeClr val="tx1"/>
                </a:solidFill>
              </a:rPr>
              <a:t>and </a:t>
            </a:r>
            <a:r>
              <a:rPr lang="en-US" sz="2400" b="1" dirty="0">
                <a:solidFill>
                  <a:schemeClr val="tx1"/>
                </a:solidFill>
              </a:rPr>
              <a:t>f1-score of 0.46</a:t>
            </a:r>
            <a:r>
              <a:rPr lang="en-US" sz="2400" dirty="0">
                <a:solidFill>
                  <a:schemeClr val="tx1"/>
                </a:solidFill>
              </a:rPr>
              <a:t>. I also inputted random data to test this new model and an </a:t>
            </a:r>
            <a:r>
              <a:rPr lang="en-US" sz="2400" b="1" dirty="0">
                <a:solidFill>
                  <a:schemeClr val="tx1"/>
                </a:solidFill>
              </a:rPr>
              <a:t>accuracy of 0.63</a:t>
            </a:r>
            <a:r>
              <a:rPr lang="en-US" sz="2400" dirty="0">
                <a:solidFill>
                  <a:schemeClr val="tx1"/>
                </a:solidFill>
              </a:rPr>
              <a:t> and </a:t>
            </a:r>
            <a:r>
              <a:rPr lang="en-US" sz="2400" b="1" dirty="0">
                <a:solidFill>
                  <a:schemeClr val="tx1"/>
                </a:solidFill>
              </a:rPr>
              <a:t>f1-score of 0.49 </a:t>
            </a:r>
            <a:r>
              <a:rPr lang="en-US" sz="2400" dirty="0">
                <a:solidFill>
                  <a:schemeClr val="tx1"/>
                </a:solidFill>
              </a:rPr>
              <a:t>was achieved.</a:t>
            </a:r>
            <a:endParaRPr lang="en-NG" sz="2400" dirty="0">
              <a:solidFill>
                <a:schemeClr val="tx1"/>
              </a:solidFill>
            </a:endParaRPr>
          </a:p>
        </p:txBody>
      </p:sp>
    </p:spTree>
    <p:extLst>
      <p:ext uri="{BB962C8B-B14F-4D97-AF65-F5344CB8AC3E}">
        <p14:creationId xmlns:p14="http://schemas.microsoft.com/office/powerpoint/2010/main" val="32850420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235</TotalTime>
  <Words>740</Words>
  <Application>Microsoft Office PowerPoint</Application>
  <PresentationFormat>Widescreen</PresentationFormat>
  <Paragraphs>58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 Boardroom</vt:lpstr>
      <vt:lpstr>Predicting Car Accident Severity.</vt:lpstr>
      <vt:lpstr>Table of Contents</vt:lpstr>
      <vt:lpstr>Introduction</vt:lpstr>
      <vt:lpstr>Introduction</vt:lpstr>
      <vt:lpstr>Data</vt:lpstr>
      <vt:lpstr>Methodology</vt:lpstr>
      <vt:lpstr>Methodology</vt:lpstr>
      <vt:lpstr>Methodology</vt:lpstr>
      <vt:lpstr>Results</vt:lpstr>
      <vt:lpstr>Discussion</vt:lpstr>
      <vt:lpstr>Discussion</vt:lpstr>
      <vt:lpstr>Discussion</vt:lpstr>
      <vt:lpstr>Discussion</vt:lpstr>
      <vt:lpstr>Conclusion</vt:lpstr>
      <vt:lpstr>Car Accident Severity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Car Accident Severity</dc:title>
  <dc:creator>Xtretchy</dc:creator>
  <cp:lastModifiedBy>Xtretchy</cp:lastModifiedBy>
  <cp:revision>20</cp:revision>
  <dcterms:created xsi:type="dcterms:W3CDTF">2020-09-25T07:54:16Z</dcterms:created>
  <dcterms:modified xsi:type="dcterms:W3CDTF">2020-09-25T12:02:41Z</dcterms:modified>
  <cp:contentStatus/>
</cp:coreProperties>
</file>