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C5B675-5E8E-4DC4-B6C9-C1EF932A1894}">
  <a:tblStyle styleId="{EAC5B675-5E8E-4DC4-B6C9-C1EF932A18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9f5aafcb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9f5aafcb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c9f5aafcbb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c9f5aafcbb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c9f5aafcbb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c9f5aafcbb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c9f5aafcbb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c9f5aafcbb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c9f5aafcbb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c9f5aafcbb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9f1c595f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9f1c595f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9f1c595f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9f1c595f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9f1c595f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9f1c595f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9f1c595f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9f1c595f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9f5aafc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9f5aafc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9f5aafcb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9f5aafcb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9f5aafcb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9f5aafcb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9f5aafcb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9f5aafcb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209925"/>
            <a:ext cx="8520600" cy="5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Ложные друзья переводчика</a:t>
            </a:r>
            <a:endParaRPr sz="4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427700" y="4493750"/>
            <a:ext cx="44115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Стецук Максим, ИВТ 3 курс 1гр.2п.гр.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ctrTitle"/>
          </p:nvPr>
        </p:nvSpPr>
        <p:spPr>
          <a:xfrm>
            <a:off x="311700" y="195200"/>
            <a:ext cx="8520600" cy="5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Переведите</a:t>
            </a:r>
            <a:endParaRPr sz="3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519750" y="951100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Desert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4278238" y="951100"/>
            <a:ext cx="764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5042650" y="951100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Пустыня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523100" y="1404075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Ditch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4281588" y="1404075"/>
            <a:ext cx="764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5046000" y="1404075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Канава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519750" y="1865500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Dome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4278238" y="1865500"/>
            <a:ext cx="764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5042650" y="1865500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Купол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523100" y="2318475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Dynamic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4281588" y="2318475"/>
            <a:ext cx="764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5046000" y="2318475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Динамический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519750" y="2779900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Focus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4278238" y="2779900"/>
            <a:ext cx="764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5042650" y="2779900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Сосредоточить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523100" y="3232875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Herb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4281588" y="3232875"/>
            <a:ext cx="764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5046000" y="3232875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Трава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519750" y="3694300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Insult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4278238" y="3694300"/>
            <a:ext cx="764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5042650" y="3694300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Оскорбление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523100" y="4147275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Kit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4281588" y="4147275"/>
            <a:ext cx="764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5046000" y="4147275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Комплект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ctrTitle"/>
          </p:nvPr>
        </p:nvSpPr>
        <p:spPr>
          <a:xfrm>
            <a:off x="311700" y="195200"/>
            <a:ext cx="8520600" cy="5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Переведите</a:t>
            </a:r>
            <a:endParaRPr sz="3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519750" y="951100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Lack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4278238" y="951100"/>
            <a:ext cx="764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5042650" y="951100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Отсутствие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523100" y="1404075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Launch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4281588" y="1404075"/>
            <a:ext cx="764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5046000" y="1404075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Запуск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519750" y="1865500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Mayor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4278238" y="1865500"/>
            <a:ext cx="764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5042650" y="1865500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Мэр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523100" y="2318475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Mode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4281588" y="2318475"/>
            <a:ext cx="764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5046000" y="2318475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Режим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519750" y="2779900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Multiplication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4278238" y="2779900"/>
            <a:ext cx="764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5042650" y="2779900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Умножение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523100" y="3232875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Noisy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4281588" y="3232875"/>
            <a:ext cx="764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5046000" y="3232875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Шумный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519750" y="3694300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Royal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4278238" y="3694300"/>
            <a:ext cx="764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5042650" y="3694300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Королевский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523100" y="4147275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Spectacles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4281588" y="4147275"/>
            <a:ext cx="764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1" name="Google Shape;211;p23"/>
          <p:cNvSpPr txBox="1"/>
          <p:nvPr/>
        </p:nvSpPr>
        <p:spPr>
          <a:xfrm>
            <a:off x="5046000" y="4147275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Очки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ctrTitle"/>
          </p:nvPr>
        </p:nvSpPr>
        <p:spPr>
          <a:xfrm>
            <a:off x="311700" y="195200"/>
            <a:ext cx="8520600" cy="5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Немного про IT</a:t>
            </a:r>
            <a:endParaRPr sz="3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519750" y="951100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Address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4278238" y="951100"/>
            <a:ext cx="764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5042650" y="951100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URL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523100" y="1404075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Cell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4281588" y="1404075"/>
            <a:ext cx="764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5046000" y="1404075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Ячейка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519750" y="1865500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Key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4278238" y="1865500"/>
            <a:ext cx="764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5" name="Google Shape;225;p24"/>
          <p:cNvSpPr txBox="1"/>
          <p:nvPr/>
        </p:nvSpPr>
        <p:spPr>
          <a:xfrm>
            <a:off x="5042650" y="1865500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Клавиша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523100" y="2318475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Shell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7" name="Google Shape;227;p24"/>
          <p:cNvSpPr txBox="1"/>
          <p:nvPr/>
        </p:nvSpPr>
        <p:spPr>
          <a:xfrm>
            <a:off x="4281588" y="2318475"/>
            <a:ext cx="764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5046000" y="2318475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Командная строка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519750" y="2779900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Table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4278238" y="2779900"/>
            <a:ext cx="764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5042650" y="2779900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Таблица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523100" y="3232875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Window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4281588" y="3232875"/>
            <a:ext cx="764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5046000" y="3232875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Окно программы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519750" y="3694300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Cookie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6" name="Google Shape;236;p24"/>
          <p:cNvSpPr txBox="1"/>
          <p:nvPr/>
        </p:nvSpPr>
        <p:spPr>
          <a:xfrm>
            <a:off x="4278238" y="3694300"/>
            <a:ext cx="764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7" name="Google Shape;237;p24"/>
          <p:cNvSpPr txBox="1"/>
          <p:nvPr/>
        </p:nvSpPr>
        <p:spPr>
          <a:xfrm>
            <a:off x="5042650" y="3694300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Куки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8" name="Google Shape;238;p24"/>
          <p:cNvSpPr txBox="1"/>
          <p:nvPr/>
        </p:nvSpPr>
        <p:spPr>
          <a:xfrm>
            <a:off x="523100" y="4147275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Daemon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9" name="Google Shape;239;p24"/>
          <p:cNvSpPr txBox="1"/>
          <p:nvPr/>
        </p:nvSpPr>
        <p:spPr>
          <a:xfrm>
            <a:off x="4281588" y="4147275"/>
            <a:ext cx="764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0" name="Google Shape;240;p24"/>
          <p:cNvSpPr txBox="1"/>
          <p:nvPr/>
        </p:nvSpPr>
        <p:spPr>
          <a:xfrm>
            <a:off x="5046000" y="4147275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Фоновый процесс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>
            <p:ph type="ctrTitle"/>
          </p:nvPr>
        </p:nvSpPr>
        <p:spPr>
          <a:xfrm>
            <a:off x="311708" y="7563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ic Sans MS"/>
                <a:ea typeface="Comic Sans MS"/>
                <a:cs typeface="Comic Sans MS"/>
                <a:sym typeface="Comic Sans MS"/>
              </a:rPr>
              <a:t>Спасибо за внимание!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>
            <p:ph type="ctrTitle"/>
          </p:nvPr>
        </p:nvSpPr>
        <p:spPr>
          <a:xfrm>
            <a:off x="311700" y="6170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200">
                <a:latin typeface="Comic Sans MS"/>
                <a:ea typeface="Comic Sans MS"/>
                <a:cs typeface="Comic Sans MS"/>
                <a:sym typeface="Comic Sans MS"/>
              </a:rPr>
              <a:t>Использованные источники</a:t>
            </a:r>
            <a:endParaRPr sz="4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1" name="Google Shape;251;p26"/>
          <p:cNvSpPr txBox="1"/>
          <p:nvPr>
            <p:ph idx="1" type="subTitle"/>
          </p:nvPr>
        </p:nvSpPr>
        <p:spPr>
          <a:xfrm>
            <a:off x="311700" y="1764050"/>
            <a:ext cx="8520600" cy="25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227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20"/>
              <a:buFont typeface="Comic Sans MS"/>
              <a:buAutoNum type="arabicPeriod"/>
            </a:pPr>
            <a:r>
              <a:rPr lang="ru" sz="242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Краснов К. В. Англо-русский словарь" ложных друзей переводчика". – 2004.</a:t>
            </a:r>
            <a:endParaRPr sz="242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227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20"/>
              <a:buFont typeface="Comic Sans MS"/>
              <a:buAutoNum type="arabicPeriod"/>
            </a:pPr>
            <a:r>
              <a:rPr lang="ru" sz="242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Моторина С. С., Ивлева А. Ю. Ложные друзья переводчика. – 2002.</a:t>
            </a:r>
            <a:endParaRPr sz="242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227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20"/>
              <a:buFont typeface="Comic Sans MS"/>
              <a:buAutoNum type="arabicPeriod"/>
            </a:pPr>
            <a:r>
              <a:rPr lang="ru" sz="242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Виолина М. И. К вопросу об определении и систематизации" ложных" друзей переводчика //Наука и образование сегодня. – 2016. – №. 6 (7). – С. 85-87.</a:t>
            </a:r>
            <a:endParaRPr sz="242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1209925"/>
            <a:ext cx="8520600" cy="5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False equivalence</a:t>
            </a:r>
            <a:endParaRPr sz="4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298250" y="4505500"/>
            <a:ext cx="56034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Stecuk Maksim, Computer Science 3rd course 1.2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406875"/>
            <a:ext cx="8520600" cy="5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Что это?</a:t>
            </a:r>
            <a:endParaRPr sz="3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466350" y="1113525"/>
            <a:ext cx="8211300" cy="3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Ложные эквиваленты (или ложные друзья переводчика) - это слова или выражения в двух различных языках, которые звучат или выглядят сходно, но имеют разные значения или употребление.</a:t>
            </a:r>
            <a:endParaRPr sz="3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0" y="406875"/>
            <a:ext cx="8520600" cy="5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Первое детальное изучение</a:t>
            </a:r>
            <a:endParaRPr sz="3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2522100" y="1677825"/>
            <a:ext cx="40998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М. Кеслер и Ж. Дерокинь</a:t>
            </a:r>
            <a:r>
              <a:rPr lang="ru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и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3943200" y="2215725"/>
            <a:ext cx="1257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1928 г.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2544450" y="2760000"/>
            <a:ext cx="40551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«faux amis du traducteur»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311700" y="406875"/>
            <a:ext cx="8520600" cy="5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Причины возникновения</a:t>
            </a:r>
            <a:endParaRPr sz="3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948600" y="944775"/>
            <a:ext cx="7246800" cy="27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 независимое развитие языков</a:t>
            </a:r>
            <a:br>
              <a:rPr lang="ru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ru" sz="24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ex:</a:t>
            </a:r>
            <a:r>
              <a:rPr lang="ru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"der Zentner"</a:t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 параллельное заимствование</a:t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ex:</a:t>
            </a:r>
            <a:r>
              <a:rPr lang="ru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лат. "Angina tonsillitis" и "angina pectoris"</a:t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 результат совпадений</a:t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ex:</a:t>
            </a:r>
            <a:r>
              <a:rPr lang="ru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франц. coin-угол и анг. coin-монета</a:t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 расхождение реалий в двух языках</a:t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ctrTitle"/>
          </p:nvPr>
        </p:nvSpPr>
        <p:spPr>
          <a:xfrm>
            <a:off x="311700" y="406875"/>
            <a:ext cx="8520600" cy="5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Какими они бывают?</a:t>
            </a:r>
            <a:endParaRPr sz="3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4724400" y="1155250"/>
            <a:ext cx="4260300" cy="27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2021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Некоторые лексические значения совпадают полностью либо частично</a:t>
            </a:r>
            <a:endParaRPr sz="2400">
              <a:solidFill>
                <a:srgbClr val="202122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24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</a:t>
            </a:r>
            <a:r>
              <a:rPr lang="ru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i="1" lang="ru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stress </a:t>
            </a:r>
            <a:r>
              <a:rPr lang="ru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 не только </a:t>
            </a:r>
            <a:r>
              <a:rPr i="1" lang="ru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стресс</a:t>
            </a:r>
            <a:r>
              <a:rPr lang="ru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но и </a:t>
            </a:r>
            <a:r>
              <a:rPr i="1" lang="ru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давление</a:t>
            </a:r>
            <a:r>
              <a:rPr lang="ru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i="1" lang="ru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ударение</a:t>
            </a:r>
            <a:r>
              <a:rPr lang="ru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i="1" lang="ru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напряжение</a:t>
            </a:r>
            <a:endParaRPr i="1"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159300" y="1155250"/>
            <a:ext cx="4260300" cy="27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2021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С абсолютно разным набором лексических значений</a:t>
            </a:r>
            <a:endParaRPr sz="2400">
              <a:solidFill>
                <a:srgbClr val="202122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2400" u="sng">
                <a:solidFill>
                  <a:srgbClr val="2021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ex</a:t>
            </a:r>
            <a:r>
              <a:rPr lang="ru" sz="2400">
                <a:solidFill>
                  <a:srgbClr val="2021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i="1" lang="ru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polygon</a:t>
            </a:r>
            <a:r>
              <a:rPr lang="ru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</a:t>
            </a:r>
            <a:r>
              <a:rPr i="1" lang="ru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многоугольник</a:t>
            </a:r>
            <a:r>
              <a:rPr lang="ru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а не </a:t>
            </a:r>
            <a:r>
              <a:rPr i="1" lang="ru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полигон</a:t>
            </a:r>
            <a:endParaRPr i="1" sz="2400">
              <a:solidFill>
                <a:srgbClr val="202122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9" name="Google Shape;89;p18"/>
          <p:cNvCxnSpPr/>
          <p:nvPr/>
        </p:nvCxnSpPr>
        <p:spPr>
          <a:xfrm>
            <a:off x="4564950" y="1004250"/>
            <a:ext cx="0" cy="37746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ctrTitle"/>
          </p:nvPr>
        </p:nvSpPr>
        <p:spPr>
          <a:xfrm>
            <a:off x="311700" y="406875"/>
            <a:ext cx="8520600" cy="5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Немного примеров</a:t>
            </a:r>
            <a:endParaRPr sz="3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95" name="Google Shape;95;p19"/>
          <p:cNvGraphicFramePr/>
          <p:nvPr/>
        </p:nvGraphicFramePr>
        <p:xfrm>
          <a:off x="631050" y="1188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{EAC5B675-5E8E-4DC4-B6C9-C1EF932A1894}</a:tableStyleId>
              </a:tblPr>
              <a:tblGrid>
                <a:gridCol w="2627300"/>
                <a:gridCol w="2627300"/>
                <a:gridCol w="2627300"/>
              </a:tblGrid>
              <a:tr h="38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Английское слово</a:t>
                      </a:r>
                      <a:endParaRPr b="1" i="1"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Ложный перевод</a:t>
                      </a:r>
                      <a:endParaRPr b="1" i="1"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Правильный перевод</a:t>
                      </a:r>
                      <a:endParaRPr b="1" i="1"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63500" marB="63500" marR="63500" marL="63500"/>
                </a:tc>
              </a:tr>
              <a:tr h="444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Accurate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А</a:t>
                      </a:r>
                      <a:r>
                        <a:rPr lang="ru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ккуратный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Т</a:t>
                      </a:r>
                      <a:r>
                        <a:rPr lang="ru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очный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63500" marB="63500" marR="63500" marL="63500"/>
                </a:tc>
              </a:tr>
              <a:tr h="444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Complexion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К</a:t>
                      </a:r>
                      <a:r>
                        <a:rPr lang="ru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омплекция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Ц</a:t>
                      </a:r>
                      <a:r>
                        <a:rPr lang="ru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вет лица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63500" marB="63500" marR="63500" marL="63500"/>
                </a:tc>
              </a:tr>
              <a:tr h="444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Fabric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Ф</a:t>
                      </a:r>
                      <a:r>
                        <a:rPr lang="ru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абрика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Т</a:t>
                      </a:r>
                      <a:r>
                        <a:rPr lang="ru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кань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63500" marB="63500" marR="63500" marL="63500"/>
                </a:tc>
              </a:tr>
              <a:tr h="444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Magazine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М</a:t>
                      </a:r>
                      <a:r>
                        <a:rPr lang="ru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агазин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Ж</a:t>
                      </a:r>
                      <a:r>
                        <a:rPr lang="ru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урнал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63500" marB="63500" marR="63500" marL="63500"/>
                </a:tc>
              </a:tr>
              <a:tr h="42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Prospect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П</a:t>
                      </a:r>
                      <a:r>
                        <a:rPr lang="ru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роспект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П</a:t>
                      </a:r>
                      <a:r>
                        <a:rPr lang="ru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ерспектива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63500" marB="63500" marR="63500" marL="63500"/>
                </a:tc>
              </a:tr>
              <a:tr h="42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Speculate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Спекулировать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Рассуждать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63500" marB="63500" marR="63500" marL="63500"/>
                </a:tc>
              </a:tr>
              <a:tr h="42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Repetition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Репетиция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Повторение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ctrTitle"/>
          </p:nvPr>
        </p:nvSpPr>
        <p:spPr>
          <a:xfrm>
            <a:off x="311700" y="195200"/>
            <a:ext cx="8520600" cy="5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Переведите</a:t>
            </a:r>
            <a:endParaRPr sz="3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519750" y="951100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Absent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4278238" y="951100"/>
            <a:ext cx="764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5042650" y="951100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Отсутствующий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523100" y="1404075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Accord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4281588" y="1404075"/>
            <a:ext cx="764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5046000" y="1404075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Согласие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519750" y="1865500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Attraction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4278238" y="1865500"/>
            <a:ext cx="764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5042650" y="1865500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Привлечение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523100" y="2318475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Application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4281588" y="2318475"/>
            <a:ext cx="764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5046000" y="2318475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Приложение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519750" y="2779900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Baton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4278238" y="2779900"/>
            <a:ext cx="764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5042650" y="2779900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Дубинка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523100" y="3232875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Bog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4281588" y="3232875"/>
            <a:ext cx="764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5046000" y="3232875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Болото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519750" y="3694300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Cartoon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4278238" y="3694300"/>
            <a:ext cx="764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5042650" y="3694300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Мультфильм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523100" y="4147275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Сhore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4281588" y="4147275"/>
            <a:ext cx="764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5046000" y="4147275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Рутина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ctrTitle"/>
          </p:nvPr>
        </p:nvSpPr>
        <p:spPr>
          <a:xfrm>
            <a:off x="311700" y="195200"/>
            <a:ext cx="8520600" cy="5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Переведите</a:t>
            </a:r>
            <a:endParaRPr sz="3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519750" y="951100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Concurrent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4278238" y="951100"/>
            <a:ext cx="764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5042650" y="951100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Одновременно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523100" y="1404075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Confusion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4281588" y="1404075"/>
            <a:ext cx="764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5046000" y="1404075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Путаница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519750" y="1865500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Convert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4278238" y="1865500"/>
            <a:ext cx="764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5042650" y="1865500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Преобразовывать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523100" y="2318475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Cover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4281588" y="2318475"/>
            <a:ext cx="764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5046000" y="2318475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Крышка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519750" y="2779900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Curse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4278238" y="2779900"/>
            <a:ext cx="764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5042650" y="2779900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Проклятие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523100" y="3232875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Cursive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4281588" y="3232875"/>
            <a:ext cx="764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5046000" y="3232875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Скоропись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519750" y="3694300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Data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4278238" y="3694300"/>
            <a:ext cx="764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5042650" y="3694300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Данные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523100" y="4147275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Debris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4281588" y="4147275"/>
            <a:ext cx="764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5046000" y="4147275"/>
            <a:ext cx="3751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Обломки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