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5174-34C1-4652-B574-91BB22164933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753-FDE7-487C-B170-0C301A6D6D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5174-34C1-4652-B574-91BB22164933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753-FDE7-487C-B170-0C301A6D6D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5174-34C1-4652-B574-91BB22164933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753-FDE7-487C-B170-0C301A6D6D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5174-34C1-4652-B574-91BB22164933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753-FDE7-487C-B170-0C301A6D6D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5174-34C1-4652-B574-91BB22164933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753-FDE7-487C-B170-0C301A6D6D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5174-34C1-4652-B574-91BB22164933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753-FDE7-487C-B170-0C301A6D6D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5174-34C1-4652-B574-91BB22164933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753-FDE7-487C-B170-0C301A6D6D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5174-34C1-4652-B574-91BB22164933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753-FDE7-487C-B170-0C301A6D6D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5174-34C1-4652-B574-91BB22164933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753-FDE7-487C-B170-0C301A6D6D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5174-34C1-4652-B574-91BB22164933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753-FDE7-487C-B170-0C301A6D6D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35174-34C1-4652-B574-91BB22164933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A753-FDE7-487C-B170-0C301A6D6DB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35174-34C1-4652-B574-91BB22164933}" type="datetimeFigureOut">
              <a:rPr lang="ru-RU" smtClean="0"/>
              <a:t>05.01.2022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1A753-FDE7-487C-B170-0C301A6D6DB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412776"/>
            <a:ext cx="7342584" cy="1470025"/>
          </a:xfrm>
        </p:spPr>
        <p:txBody>
          <a:bodyPr>
            <a:noAutofit/>
          </a:bodyPr>
          <a:lstStyle/>
          <a:p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Правовые аспекты использования ПО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68144" y="5733256"/>
            <a:ext cx="3056384" cy="838944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Работу выполнил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algn="r"/>
            <a:r>
              <a:rPr lang="ru-RU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Стецук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Максим 2гр.1п.гр.</a:t>
            </a:r>
            <a:endParaRPr lang="ru-RU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260648"/>
            <a:ext cx="4032448" cy="2534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400" i="1" dirty="0">
                <a:latin typeface="Arial" pitchFamily="34" charset="0"/>
                <a:ea typeface="Calibri"/>
                <a:cs typeface="Arial" pitchFamily="34" charset="0"/>
              </a:rPr>
              <a:t>Открытое программное обеспечение 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(англ. </a:t>
            </a:r>
            <a:r>
              <a:rPr lang="ru-RU" dirty="0" err="1">
                <a:latin typeface="Arial" pitchFamily="34" charset="0"/>
                <a:ea typeface="Calibri"/>
                <a:cs typeface="Arial" pitchFamily="34" charset="0"/>
              </a:rPr>
              <a:t>open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ea typeface="Calibri"/>
                <a:cs typeface="Arial" pitchFamily="34" charset="0"/>
              </a:rPr>
              <a:t>source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ea typeface="Calibri"/>
                <a:cs typeface="Arial" pitchFamily="34" charset="0"/>
              </a:rPr>
              <a:t>software</a:t>
            </a:r>
            <a:r>
              <a:rPr lang="ru-RU" dirty="0">
                <a:latin typeface="Arial" pitchFamily="34" charset="0"/>
                <a:ea typeface="Calibri"/>
                <a:cs typeface="Arial" pitchFamily="34" charset="0"/>
              </a:rPr>
              <a:t>) — это программное обеспечение с открытым исходным кодом. Исходный код создаваемых программ открыт, то есть доступен для просмотра и изменения.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427984" y="260648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i="1" dirty="0">
                <a:latin typeface="Arial" pitchFamily="34" charset="0"/>
                <a:cs typeface="Arial" pitchFamily="34" charset="0"/>
              </a:rPr>
              <a:t>Свободное программное обеспечение</a:t>
            </a:r>
            <a:r>
              <a:rPr lang="ru-RU" dirty="0">
                <a:latin typeface="Arial" pitchFamily="34" charset="0"/>
                <a:cs typeface="Arial" pitchFamily="34" charset="0"/>
              </a:rPr>
              <a:t>, свободный софт — программное обеспечение, пользователи которого имеют права («свободы») на его неограниченную установку, запуск, свободное использование, изучение, распространение и изменение , а также распространение копий и результатов изменения.</a:t>
            </a:r>
          </a:p>
        </p:txBody>
      </p:sp>
      <p:pic>
        <p:nvPicPr>
          <p:cNvPr id="1026" name="Picture 2" descr="Открытое программное обеспечение — Википед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244398"/>
            <a:ext cx="3024336" cy="34642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548680"/>
            <a:ext cx="84249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smtClean="0">
                <a:latin typeface="Arial" pitchFamily="34" charset="0"/>
                <a:cs typeface="Arial" pitchFamily="34" charset="0"/>
              </a:rPr>
              <a:t>Лицензия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 – документ установленной государством формы, позволяющий заниматься тем или иным специфическим видом предпринимательской деятельности, которая требует дополнительного контроля со стороны государства.</a:t>
            </a:r>
          </a:p>
          <a:p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Виды лицензий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1)Исключительная лицензия(управление имуществом, невозможность передачи третьему лицу)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  <a:endParaRPr lang="ru-RU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2)Простая лицензия(привязывается к территории)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3)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Перекрёстная лицензия(патентные права)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4)Полная лицензия(использование нематериальных благ и прав)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5)Электронная лицензия(не имеет бумажного дубликата)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6)Сублицензия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интеллектуальная собственность)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7)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Патент(научно-техническая сфера)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ru-RU" sz="2000" dirty="0" smtClean="0">
                <a:latin typeface="Arial" pitchFamily="34" charset="0"/>
                <a:cs typeface="Arial" pitchFamily="34" charset="0"/>
              </a:rPr>
              <a:t>8)Лицензионный договор(составляется между двумя субъектами)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9)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Открытая лицензия(получение любых видов благ от конкретного объекта).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7544" y="260648"/>
            <a:ext cx="79928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GNU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General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Public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dirty="0" err="1">
                <a:latin typeface="Arial" pitchFamily="34" charset="0"/>
                <a:cs typeface="Arial" pitchFamily="34" charset="0"/>
              </a:rPr>
              <a:t>License</a:t>
            </a:r>
            <a:r>
              <a:rPr lang="ru-RU" dirty="0">
                <a:latin typeface="Arial" pitchFamily="34" charset="0"/>
                <a:cs typeface="Arial" pitchFamily="34" charset="0"/>
              </a:rPr>
              <a:t> - лицензия на свободное программное обеспечение, созданная в рамках проекта GNU в 1988 г., по которой автор передаёт программное обеспечение в общественную собственность.</a:t>
            </a:r>
          </a:p>
          <a:p>
            <a:r>
              <a:rPr lang="ru-RU" dirty="0">
                <a:latin typeface="Arial" pitchFamily="34" charset="0"/>
                <a:cs typeface="Arial" pitchFamily="34" charset="0"/>
              </a:rPr>
              <a:t>Её также сокращённо называют GNU GPL или даже просто GPL</a:t>
            </a:r>
          </a:p>
        </p:txBody>
      </p:sp>
      <p:pic>
        <p:nvPicPr>
          <p:cNvPr id="15362" name="Picture 2" descr="https://upload.wikimedia.org/wikipedia/commons/thumb/9/93/GPLv3_Logo.svg/1200px-GPLv3_Logo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6713984" cy="3340207"/>
          </a:xfrm>
          <a:prstGeom prst="rect">
            <a:avLst/>
          </a:prstGeom>
          <a:noFill/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611560" y="5589240"/>
            <a:ext cx="748883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Цель GNU GPL — предоставить пользователю права копировать, модифицировать и распространять (в том числе на коммерческой основе) программы.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5536" y="212447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Фонд свободного программного обеспечения (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Free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Software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Foundation</a:t>
            </a:r>
            <a:r>
              <a:rPr lang="ru-RU" dirty="0">
                <a:latin typeface="Arial" pitchFamily="34" charset="0"/>
                <a:cs typeface="Arial" pitchFamily="34" charset="0"/>
              </a:rPr>
              <a:t>) - некоммерческая организация, основанная в октябре 1985 года в Бостоне, штат Массачусетс Ричардом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Столлманом</a:t>
            </a:r>
            <a:r>
              <a:rPr lang="ru-RU" dirty="0">
                <a:latin typeface="Arial" pitchFamily="34" charset="0"/>
                <a:cs typeface="Arial" pitchFamily="34" charset="0"/>
              </a:rPr>
              <a:t> для поддержки движения свободного программного обеспечения и, в особенности, проекта GNU.</a:t>
            </a:r>
          </a:p>
        </p:txBody>
      </p:sp>
      <p:pic>
        <p:nvPicPr>
          <p:cNvPr id="17410" name="Picture 2" descr="https://fsfe.org/graphics/FSF-Network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412775"/>
            <a:ext cx="6048672" cy="3672409"/>
          </a:xfrm>
          <a:prstGeom prst="rect">
            <a:avLst/>
          </a:prstGeom>
          <a:noFill/>
        </p:spPr>
      </p:pic>
      <p:sp>
        <p:nvSpPr>
          <p:cNvPr id="4" name="Прямоугольник 3"/>
          <p:cNvSpPr/>
          <p:nvPr/>
        </p:nvSpPr>
        <p:spPr>
          <a:xfrm>
            <a:off x="395536" y="5013176"/>
            <a:ext cx="82809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Согласно подготовленным Фондом разъяснениям по применению лицензии GNU GPL к конкретным лицензируемым программам, лицензия должна в электронной форме присоединяться к компьютерной программе. Лицензируя работу на условиях GNU GPL, автор сохраняет за собой авторство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3528" y="404664"/>
            <a:ext cx="856895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err="1">
                <a:latin typeface="Arial" pitchFamily="34" charset="0"/>
                <a:cs typeface="Arial" pitchFamily="34" charset="0"/>
              </a:rPr>
              <a:t>Creative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i="1" dirty="0" err="1">
                <a:latin typeface="Arial" pitchFamily="34" charset="0"/>
                <a:cs typeface="Arial" pitchFamily="34" charset="0"/>
              </a:rPr>
              <a:t>Commons</a:t>
            </a:r>
            <a:r>
              <a:rPr lang="ru-RU" sz="2400" i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>
                <a:latin typeface="Arial" pitchFamily="34" charset="0"/>
                <a:cs typeface="Arial" pitchFamily="34" charset="0"/>
              </a:rPr>
              <a:t>- некоммерческая организация, которая создала бесплатные для использования типовые договоры - свободные и несвободные публичные лицензии, с помощью которых авторы и правообладатели могут выразить свою волю и распространять свои произведения более широко и свободно, а потребители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контента</a:t>
            </a:r>
            <a:r>
              <a:rPr lang="ru-RU" dirty="0">
                <a:latin typeface="Arial" pitchFamily="34" charset="0"/>
                <a:cs typeface="Arial" pitchFamily="34" charset="0"/>
              </a:rPr>
              <a:t> — легально и проще пользоваться этими произведениями.</a:t>
            </a:r>
          </a:p>
        </p:txBody>
      </p:sp>
      <p:sp>
        <p:nvSpPr>
          <p:cNvPr id="18434" name="AutoShape 2" descr="data:image/png;base64,iVBORw0KGgoAAAANSUhEUgAAAcwAAABtCAMAAAAbMqFLAAAAe1BMVEX///8AAAA0NDTy8vKCgoJSUlLn5+fe3t4dHR1ISEj4+Pi4uLgTExP8/PzKysqamprDw8M9PT1fX18mJibr6+utra3a2tpWVlbU1NTOzs6kpKS7u7twcHBCQkKqqqqRkZGNjY1nZ2d+fn52dnYrKysgICCenp4QEBA3NzfCywe9AAAXqElEQVR4nO1daYPiqhK1jSYat7jvmqij/f9/4TMb1CkKEpee672v68tMBwKkDhS1gY3GL1VR94uQ/0+P5pdeol8w/30U+JpmtOAXzH8fUciWtOAXzH8f/YL5H6JfMP9D9Avmf4h+wfwPkRXM/S+Y/zqygpk0vxWNZ7bXf+mTyArmL/376P8LTG/mL1arwJ95//RIfoT+X8D0osO5O+2Xn9q/dM+H6CVI/VXUm/d629XghUbCYL29t7IdVmsl3r2/3iHtMVqEcpWfB9MLhvl4/7GN1+u1+l8idVq9pwANe2fazGmLgN65rkkVzaIDdrYaNSn3D3YGsf7u1L2uzUlkBRMGFDYC+ifnwKKHlTWtjx3SQTL/++LN601kIEuaPIxnkJittAJSAcy6rPXZfJf+n6w/72g2kqzk/jiSBcUKfT8+3mlEC5vHjOKsyTEt8RsraOaKvS1p2R/12G+ZAzgHjb9JCwsfkHYyE2XyLU2e9cJq0+d3MBc7xceCBlfLSMzVORjJVVMaFXWG9iqHtJw7Df5An9Cdd5E6CIWpl9Lp763OdcWi1LQc1m2zZ23jNi/rAJihl1A+ZjTr8pdL6kesv9nYVjUbd85MB5jZoDiYCA30F0BRsfSC5peFpo+sgxfIt3JMou96oxKEjaa4qARgbsl+XYAZ8BcpzaE/b+oedjur9SiYImI5bWjJNH8WuUbAZ99PUOhku0RJDQ2tYn4UEqttK8/BXNmKczo80GExgR4FE/170GFCSzbZIyeWfwPNnkV/ddKmqtVdVQtxVs0Npl/VCBH58+pBp4L2YTBhH07IF4YgCbLpvagaweI9kNlocJI67Xd3p9bxujnGp127I9VouxfnRnpH4J0TzEG19NdaBT6/nI69+THBh6ky+jCYKGfJJ0JBN30SgrYkUdNi9r6HAlNpGMfbmUctM8+LYoGtLpnhYJmmdDo4wTT02IuxLSZyj9di/D4IiKl7ZKI2y56QTRPmayapjHVxMdA9vgU1mba8s/HBMnfCnoFnbG12YKh0rUOvt2FPU43EBaaHT3LT0j+AQfBVKmPAyJEeCmjpg9S/lRJAOo5yMqHLnsCUIjoXzJN0YjIhe8pkarC5ffGKP0MH7P4WO11lsxETuDube44tqUu5iFfUzO6kUs8KZsCsgovebmAXK903dM1eyLhAhdLrSmoiIxNMEKdk06SPJ+kDsKr3mpWgX55dHH6F0Mb+M6o0a8MDLq62vIzZ3pEQ3iqAOtfsXQuYl66P3NrTsYGuUwBEH1HbfkYLtL4EX0HHLmQa0EcdVRGUsznvCdoEPv/QrokWSauWh4L5Y77Fl1Cx7EJZnD8sJ44JZru1WflpKfgcUGTQNZCLVGDtllT1qK6ut3kr4wUwYXNUAgI+MhWeFLI+QkZlfa8Glx8nkGL72krzLKHvfUuSFhGamYWxJ1e9ay56dlDVjDlF6SLYZ08GHiHQ3l4HEyaKwoJumamUHdC9nE6nBsr6duMHCOZb/MiboDV1TTRRceFN++ClRDCp2A5pARcACSlzu7DD18EEv0EitZAiTCfYhctSOjF/wEdLhVi/trs1J3CCJkYx+mQNnQpWKoBJFRewIYyII52JI16oKfQWoOM9CSaVqM1ijFQtunms0okPJCaF75ezdOHvH1eX6abV4oWwF+/dDQGY4Cyjm/OoMQACpHdSu14wHJ0Nd8eTYIKoKQQBnbEJ/+o5Hy+tbfDrVRoQ4dN+Zt3TqcY2iAZovBVDBzBh36ZWzGXM6JsU/uFtzobHpex0fxJMGGWxsBLOAPrVTT5eup+iQvgGIkN5MmmCCjo2G4B/FU5cABMkhDWUZBDs2t7c4QN8FkwqQgtDkc6WgfHVLrrUZ3ItIiLs6XlC0BxDAWguXxXhMh6c1q1UBLQIrfVbQ6sTIqNnwaSf9J0pN3TLzOT8oPZwKzS2R4mMZP+8DUskLXgcZ4+M3ArmrH4sR2kUazeUz4PZSPhDuglmrVYGeDS9N0itbdjpK65C4g6lKqsjnGuSFUxnVBqp0JsG1XkvT4NJscvmDrUysxoVkVdK68YbidiJL00SEqGi9gnCUJEYaQWzMjSoKd+W7fklmp4Gk0qb1O4YjPHvyrC0PIrXiWiy1+raLvLFAb5HzD4w0zNDU96zTtHsDU6DBsjZJn55sdDsCU8GYbbLa6TdeJNXm9Jr/Js8hZE/CyaszNufjp1ucVof0h4z6m7Svt/gzsMvzYZJoJvmyjSszL5rvK8uISCZec9RIvAJweRGKKN6e2Z13IhlNkx3ZQ7+m8CkzfTAaVIY0iBJfjIEDaQ/+1BduYq0SCXmCeihsbuBetpstS0MVmmHRNhB6D8PZiOh8NEtcyX0Y7jzfogGysVV4WirRyP+UQ3GD9N1C2QFE4IQzaphrGkzE2puwQp/AUwiRvsUORU2ou+JHsYfIC3t36Iha21Kb8AY83bLciuYwsEFpA0VLNRS6EM1EH8vgEkVrJBsmXFZgWaHGFGTOx1/IJCpuPems09aaiuGoyJq6G6zJtlf7WDClDC1+XsnnZ7YDO4elmYeBpPOl4j4S5Q/GcILptq3Jdkz7yKtUz8Y9rKR1gw0awHMKX/j/tVd9Vl2MEFyGsLayzJTvgv1KqRbJn4YgPMKmETOtnSAU2vxYJsY4YWc7903Mb0g5ZUVd0x/sV4FslwMg9V64QtlapbqpY7nVli8Mbc52gVf7WCi4cj3hLKLfdbOjMo4YBhMCQuYIBTtt43ox0Q303orhuS5r6QM87TfCacaq6nKRrvct92/JFy8h/NJrjd1mifO1oX5AcyABunilQpYPkvtYGIqI8seTnRJCieokhCnwbRgGUyI1tjBFL2FRJ6CpcvWCvnM9ttcs/qr+RrrYSCXcoQdUpsy0a9kjnrOM7vJtumTYMj3zAkmuq67FM2EMdSDwVsr2sCkZqwdTCl9moazUAhMSGBu4EyKeppUYI45f0LDsfmtPmRhxC8SiCAqFahlPipoGWVQhD6NaWf7jQPMRoKNKCQCOMuTSroBLEB1coJVtIL5NRnOZosoExWOS50wmzkjkAII2UWJsBWGZt9g3uekAh0oSH0peFjoaUbS+xcLnCk5qxUJM6O9s9ztlpiLnokoF5g8cDKO10Gw2LCTpFniEHt27i3Mil/UHcVhTinb9B1gCoflYJFxX3v3uLqP98ocjW8x7zNSoAHfQjmqn9WRoxdg16iVqz+tzlmTbIa6wGxYziAjZVtQjSNgKWkwpeNSmbRygLk23mDA1Dp7/rbzCUrj6sBjy6npNAkhlIvA+6heJ1t7bHlPUy6UnWAK3nOD8v24ZmhYyyMJ/Sowwwt/g+fE1Eh1eZ82q+ZWTJ9q8XA5LLxg0yEda9HS3gbeSmNEGK8YQ/0DScVHSYdtDTA98TQhpXJS1TsvrAfoCaVVYJqd8AHPeAXHCF4mke16/yi0ujBfauk1Enp0xbYdZIL6NqKbppKpMW01cX5UqSy5wWz4FXNdRZNsEuQuCqXq4mHgSjB5jNUMIS4qZt87XXrKt0VtHYWFzu26m7i7zIJSu1ZcFqUCLUauK8QxUuWStEo+VYDZCJ2SlvDGFszu0tVCHOBCWkolmFyvE5aZM9/h0WRzNyVls3RhKabrtNXFsvh/ObSOfmFzMrZwxTh8HNlysr61qV0FpmtOTIDXct5GElIrhCos5q5ZCSYfi6TLhHYtaPfegwkKG2ooltu64UQleoU7Olz6CC783Ak7/1kQndDVYLLTz4qa3G3tC+bGtgHw9GkPxkn9ajBXZn2TAlmYdN+ax9XQ2hac3Sp7i836SmFy+/tLLvbNQ0RzzuEuyqbl102RNVoWnLkd3E8kidVD590+72qju0Bd0meZmRk4bTKgm5GN1iSF9iSK1Y5vnZ3z+6+mKHlC5aFafUKugxJFbmGvpqJ0vm82PLX3l36ayNM99zh7QnoUz9HF3fbuNlMW3VtJRsJleDmtrpO01q3ZTbalEKSn/ViccbFZfmdipT9tdtvH6gHVHW5jdSzG2592k+uPXOdUOqSogFCrT3AzKYXJPa8SF5gZhTP/9ctO743UuDI1rTWrn9o98O6N3lv9gQPN9cb7NJVMp2kNSnEQ1GZlWLndFmrP/9GLUX4JybkyhSM+yjKpuTJ/wfyLVKqdf3PP/KUfIkmbVRF9wfxQ/gS356LUWG8ymLPVdhOfWvEo8iu8zF4wnF/vVUfzaFF7r/Gj9JXrdsF79xa9e0m8iYJKiREG89G96iEyz3kPD6PWfUBr5zkLL4jmo9YpHs2HlkwNsdPeKP3Yw8r+inf/uuO94c124bPvK7kOdmZp2t9oP/k/yk2SmGWESiV5KoC5GlEDoL+8WlPcF4cJ9WR3liNDCYxGhDLuLk7a9hkfSdvhPNH2zCUhRh5t45CNuJfojpf0RufgSAa/t92SdFehaTR+OtmYu9KVdLrJeogS7U/qT8TV4vUm1CYb73qUeSq+QQFR0SAiSyeFC6g03G56SYXNM19fqjdjOJFgyC9FozWS/GBN5jCDwNWQXRKVkso32vBI8l7xgT5N03/YlV86qmx6KyTfSU+65XbMbVBamLou5t/8DWPm+onQ8LfO71YKDX1TZexoF1CqFGVwKj1Vf0baBnr0VASC5/6u+YgL6hqrs2c9WgsGE4Qt1lL8MP9dGSmgrhQ8qN4IBNd4HgWQQp59PvKDzWX5B9carTYNxfgBvmC/N7a8IVyMmgyUjChTwQuv1SQgoelyzhceOnoFlHJyxfihjtgyZuzNXN70JpFZ8IFbKVvg6+JZO56bYO5lj+7J7jGHaSxcI6mpS6UyBbNpOf5HJZZvxE4J5U5ppdBAXqd2Ul4OdwN6ReWujlu3t74fDNXf5KPU0oZVFCaO4cC1e2YEH0nPPABTSMlJaU/uBme0MsC0RaxGC9tto/TeI1EAECLoUDBti/mmF8jK8nElpXErFQ6CTANL1shX3LAfYKazSEm7VY1GS9KJJ1UsIUbTw1dWI+0NMJ8gPbWq79TVdWsd6o/L2tVB7jSRWAEOyrCMWJ6fJR8iBTGpJjEVQVXXC6gNtmpdplRudy+CmWe5vtiGSlurc7xW6UG1wJyWyk31IfA0k1MtItxtpfyr0ksk/bwEYKm8DtQVUYPto7qT8Esp2q+C2XoDmGXec72j3aXCVO+6jbWd5UjZSlABRnZsKDC0Se0PMsUg6t1KqyKnEmsdCs8+VNRiDCoCka+CuXwHmPnXDyp2tYLKTPx6YBaLBMH47k7ae9SHzriKuOs8HEF3S7r9+aikczNTCVS9jxqJWMvNcLGImN2WpoPzfWd62q6CRRRzNfFkAXO5201ERvUnu8TM7BbBvCRC1YzG9xJjml/FoTTjaBEsti2uhY4sYE4nu52xFeVbD8jJJP8BtTCY71QbxarRaonhVvcOJa//tLgHwx+VxsN4xN0gen7oEpZe0S6FzYxahukhEY/N73m5awyGjIkLiYP5b2yFwu8/ZA0NuNmfuahYze4q63NmTpR25iAMhwyfTFYzNaMflUrugAsyTwJzvM47ZYzKHW0740mB0CZvRUlA9Ta9UUJXX0SRxVE4mK2ioeH+bJBzZTqhneUxUjtIyeT8xAruDhfoGrN5dyaYfTV7uAanS/CNTtqBxD9zLKTEQzMl+xwUVnAQJkSpEmcPEUy9yR2E5/R9FuG4flF26s+uuDmiLunMYK2H423ReLYyH33hH8ETRn02jczjNggNMY+YtNYlmFBngkkTn9CYItYbKtwpM1FtG+McH6DjK3sGYNJ7ouEjs/UACd3cybeA4JZSON50uaJOctNbKSo1zDGf3DlYehdQi+YZT8ixdF+wXn7KToyREphYJph0t8EZQT0gMOdaDZ7ax318eKQjWzUAJsUDVMUMTBAzxu0IoLDoj3vPoWw1nbXoQBD43b6zr42CF8Axk90AiDGvH4vD4F2CBWGCSTUAnFqUa7C1pWDCFmDeLQLjzCQTgElVEhifCaahbgLp/ewtV2XqKRoJzzhTMiIrFVQLMwCOs6LBmASmMggDcHLSAhNMOjrkIhUosGZbXG8zI2OwNLMLM/q2F8zfXGDnZm7J1h5K1V7oN1w9pE8FkM0HlAPX/fJwpqAjKFcJrTBkYIJkAVc9lddwqZMB5pRCBgfvYR+E6dlisEv32sDcSqUw+GZhfhvMEn5tsL87yFm3hIPVv95cRVqLJvoUrDfXTdAg16RYIayIOQMTVjLIPdjDKGsMML9hQ6clIPRhoC0GrrQmjFkHITBQ9GjNfObbfuvlfJgZE1539PK5T3J+zDI857En4Il0bz5sKK3nwKS7qQFmsx6YIDZbLMYmfSEYm6kq9QiYjsOm+5ilDBMr8MW73329dZCFiQeyXHl9oOBI+hiIs+U/ByaMo8U2EikPBoyZVEF6BEzP6ftrbgBOgvxrxqb2gVFXL27grlstQUmUUPepotH9HDDBsSQ5WWApp+bFI2BW3V37B76cCOVXjkAQ3xxlX/3Lg09VFWfUx/v9OWBCbxKYAW/qITArwyZ0m6bz5nklqCU3/gCY56qKcLVl83PABN35B8CsvKMhJg2Qzarz7FkIMntQkULPrEvMVlw3xyT2/nPATOjfEgNBc0u9Bg+CKafmWT6efPuTd+7T/Y61AL26wARpIhlSwMT254AJIkXin2F0PQrmvU/x96NVG6QmtY9vz/zOBlUBXDmizlx4MCOlu45AKTx/DpiguUlqOHhc003ocTDvIK2P9hw96oEHdethL61HY7kxL4XItMv62VZVhKW7+RwwYRZKV67D0k0n+zNgpuRF16WYQgjsAvX3QcfekFoM5q3HoB64rrWFLVGK4iSMJ58CJuYCCAMHd166gTwLZs6nKG7z1E9kFyhM3Uc2TvB/CAf7MZRktqwZCBVNddbjDX0KmDgw8/CN6bJ/CcyMF8MEGmU3UKAxU/v3GYYQSBd+C5WF84z8FP+mfBgwPlM8oILe+BwwB5AyZPrzYLpnJ3AeBVM6+42+BFaIaDZrHbzHHym2RLihinFo86473QqEMWmC6/gDY/P9FDBZkpPBJCjNvvVBMBdfTUFW0l77vJCZpu3Ky00CdlTH8isBmEbFNJtifmWH6VBccYmNSSIr/uSfBBOFD9fdEijNUHkMzG35wSLrMjKj0dwJ2N46XAghk9r23yxhzYLRofgyTQ+nuWDHZZsJq48Bk4WpcI/CZZsD9BCYhdIx4jKNNiyoXSvjgp3dUMQzXBkZofboFr+WLNZF9Nauvs/TwskdVgOW+pjZq58DJkuobOl2PJbemYu7R8BU3gJ2b5VPtx1Jx/HM60n77dEQNMvZ+iD87O/F4WvgCe3NTdZgGEFvqdWSsL7jXLgEI9ZhHvj/HDB5Jv70mIcsVjGLXxWmWX0wB/RTxhu9dUbAEpn7lrNMzcmuNRq1zhPLEUT3BWxCgvjUmA/pNwlHTW4XIZ6Xz+8PAlM4bHVrCkcWggfBnPHTc+N43ot68zO2LaY9p8Oq8cOTnIyL63ibNdrIm6j3U4Vx49PArHG6J6VSX6gNpuWwOSe7l3ReeUcvo2vlHTHyFYiUSvvT6U8uqNTyPgnMRlJj4Ep+1QbTfUa5JNcvrHkPHa/a1YmBVt3rrV0E8qWVlJRM+SgwB9WXjutGHlCAatxM/8cdt+RHWOx0qhnOdjdI/UJVa7Ot5MBHgVm9iMj6eUSbrT5KXpkfwg71yXQ71o9luyRtVLsmWJ+fBWbVIqLWw0N2pu+696JuBHp9sl3LkFHn/Ni11IHtKHzCZwS/+ZXQnrqlPg3MxsJ+VrgNo3jQnbdxLKxd3UvtwnVs4esyXj+eYDKUGltKXsNVInMEl/CrYPbfDeb9E+XfEZkwZxw1LP5YwdSubu9qiUsnj6XgzYbXFr0/bDppXZ8AsvjWM1vsxg/DlRTEfJY3W7zu8dJUNAV2nUnJBXb1ti5oZr+URP5utgHMPmkD3M5Bh5Tw6M6qZdy2ZZxWbuxJp11gJm0abrUbmndW7Y/PZIXcdbWB5y8Wvjd4+aZKf95KutPbbTreHaxXOGcURqPdctz56jfbu9jlJv408rbHXfu789X5Xu6O0fsuavXno9142r999S/j3SaCvfJ/0HJTh5ML65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36" name="AutoShape 4" descr="data:image/png;base64,iVBORw0KGgoAAAANSUhEUgAAAcwAAABtCAMAAAAbMqFLAAAAe1BMVEX///8AAAA0NDTy8vKCgoJSUlLn5+fe3t4dHR1ISEj4+Pi4uLgTExP8/PzKysqamprDw8M9PT1fX18mJibr6+utra3a2tpWVlbU1NTOzs6kpKS7u7twcHBCQkKqqqqRkZGNjY1nZ2d+fn52dnYrKysgICCenp4QEBA3NzfCywe9AAAXqElEQVR4nO1daYPiqhK1jSYat7jvmqij/f9/4TMb1CkKEpee672v68tMBwKkDhS1gY3GL1VR94uQ/0+P5pdeol8w/30U+JpmtOAXzH8fUciWtOAXzH8f/YL5H6JfMP9D9Avmf4h+wfwPkRXM/S+Y/zqygpk0vxWNZ7bXf+mTyArmL/376P8LTG/mL1arwJ95//RIfoT+X8D0osO5O+2Xn9q/dM+H6CVI/VXUm/d629XghUbCYL29t7IdVmsl3r2/3iHtMVqEcpWfB9MLhvl4/7GN1+u1+l8idVq9pwANe2fazGmLgN65rkkVzaIDdrYaNSn3D3YGsf7u1L2uzUlkBRMGFDYC+ifnwKKHlTWtjx3SQTL/++LN601kIEuaPIxnkJittAJSAcy6rPXZfJf+n6w/72g2kqzk/jiSBcUKfT8+3mlEC5vHjOKsyTEt8RsraOaKvS1p2R/12G+ZAzgHjb9JCwsfkHYyE2XyLU2e9cJq0+d3MBc7xceCBlfLSMzVORjJVVMaFXWG9iqHtJw7Df5An9Cdd5E6CIWpl9Lp763OdcWi1LQc1m2zZ23jNi/rAJihl1A+ZjTr8pdL6kesv9nYVjUbd85MB5jZoDiYCA30F0BRsfSC5peFpo+sgxfIt3JMou96oxKEjaa4qARgbsl+XYAZ8BcpzaE/b+oedjur9SiYImI5bWjJNH8WuUbAZ99PUOhku0RJDQ2tYn4UEqttK8/BXNmKczo80GExgR4FE/170GFCSzbZIyeWfwPNnkV/ddKmqtVdVQtxVs0Npl/VCBH58+pBp4L2YTBhH07IF4YgCbLpvagaweI9kNlocJI67Xd3p9bxujnGp127I9VouxfnRnpH4J0TzEG19NdaBT6/nI69+THBh6ky+jCYKGfJJ0JBN30SgrYkUdNi9r6HAlNpGMfbmUctM8+LYoGtLpnhYJmmdDo4wTT02IuxLSZyj9di/D4IiKl7ZKI2y56QTRPmayapjHVxMdA9vgU1mba8s/HBMnfCnoFnbG12YKh0rUOvt2FPU43EBaaHT3LT0j+AQfBVKmPAyJEeCmjpg9S/lRJAOo5yMqHLnsCUIjoXzJN0YjIhe8pkarC5ffGKP0MH7P4WO11lsxETuDube44tqUu5iFfUzO6kUs8KZsCsgovebmAXK903dM1eyLhAhdLrSmoiIxNMEKdk06SPJ+kDsKr3mpWgX55dHH6F0Mb+M6o0a8MDLq62vIzZ3pEQ3iqAOtfsXQuYl66P3NrTsYGuUwBEH1HbfkYLtL4EX0HHLmQa0EcdVRGUsznvCdoEPv/QrokWSauWh4L5Y77Fl1Cx7EJZnD8sJ44JZru1WflpKfgcUGTQNZCLVGDtllT1qK6ut3kr4wUwYXNUAgI+MhWeFLI+QkZlfa8Glx8nkGL72krzLKHvfUuSFhGamYWxJ1e9ay56dlDVjDlF6SLYZ08GHiHQ3l4HEyaKwoJumamUHdC9nE6nBsr6duMHCOZb/MiboDV1TTRRceFN++ClRDCp2A5pARcACSlzu7DD18EEv0EitZAiTCfYhctSOjF/wEdLhVi/trs1J3CCJkYx+mQNnQpWKoBJFRewIYyII52JI16oKfQWoOM9CSaVqM1ijFQtunms0okPJCaF75ezdOHvH1eX6abV4oWwF+/dDQGY4Cyjm/OoMQACpHdSu14wHJ0Nd8eTYIKoKQQBnbEJ/+o5Hy+tbfDrVRoQ4dN+Zt3TqcY2iAZovBVDBzBh36ZWzGXM6JsU/uFtzobHpex0fxJMGGWxsBLOAPrVTT5eup+iQvgGIkN5MmmCCjo2G4B/FU5cABMkhDWUZBDs2t7c4QN8FkwqQgtDkc6WgfHVLrrUZ3ItIiLs6XlC0BxDAWguXxXhMh6c1q1UBLQIrfVbQ6sTIqNnwaSf9J0pN3TLzOT8oPZwKzS2R4mMZP+8DUskLXgcZ4+M3ArmrH4sR2kUazeUz4PZSPhDuglmrVYGeDS9N0itbdjpK65C4g6lKqsjnGuSFUxnVBqp0JsG1XkvT4NJscvmDrUysxoVkVdK68YbidiJL00SEqGi9gnCUJEYaQWzMjSoKd+W7fklmp4Gk0qb1O4YjPHvyrC0PIrXiWiy1+raLvLFAb5HzD4w0zNDU96zTtHsDU6DBsjZJn55sdDsCU8GYbbLa6TdeJNXm9Jr/Js8hZE/CyaszNufjp1ucVof0h4z6m7Svt/gzsMvzYZJoJvmyjSszL5rvK8uISCZec9RIvAJweRGKKN6e2Z13IhlNkx3ZQ7+m8CkzfTAaVIY0iBJfjIEDaQ/+1BduYq0SCXmCeihsbuBetpstS0MVmmHRNhB6D8PZiOh8NEtcyX0Y7jzfogGysVV4WirRyP+UQ3GD9N1C2QFE4IQzaphrGkzE2puwQp/AUwiRvsUORU2ou+JHsYfIC3t36Iha21Kb8AY83bLciuYwsEFpA0VLNRS6EM1EH8vgEkVrJBsmXFZgWaHGFGTOx1/IJCpuPems09aaiuGoyJq6G6zJtlf7WDClDC1+XsnnZ7YDO4elmYeBpPOl4j4S5Q/GcILptq3Jdkz7yKtUz8Y9rKR1gw0awHMKX/j/tVd9Vl2MEFyGsLayzJTvgv1KqRbJn4YgPMKmETOtnSAU2vxYJsY4YWc7903Mb0g5ZUVd0x/sV4FslwMg9V64QtlapbqpY7nVli8Mbc52gVf7WCi4cj3hLKLfdbOjMo4YBhMCQuYIBTtt43ox0Q303orhuS5r6QM87TfCacaq6nKRrvct92/JFy8h/NJrjd1mifO1oX5AcyABunilQpYPkvtYGIqI8seTnRJCieokhCnwbRgGUyI1tjBFL2FRJ6CpcvWCvnM9ttcs/qr+RrrYSCXcoQdUpsy0a9kjnrOM7vJtumTYMj3zAkmuq67FM2EMdSDwVsr2sCkZqwdTCl9moazUAhMSGBu4EyKeppUYI45f0LDsfmtPmRhxC8SiCAqFahlPipoGWVQhD6NaWf7jQPMRoKNKCQCOMuTSroBLEB1coJVtIL5NRnOZosoExWOS50wmzkjkAII2UWJsBWGZt9g3uekAh0oSH0peFjoaUbS+xcLnCk5qxUJM6O9s9ztlpiLnokoF5g8cDKO10Gw2LCTpFniEHt27i3Mil/UHcVhTinb9B1gCoflYJFxX3v3uLqP98ocjW8x7zNSoAHfQjmqn9WRoxdg16iVqz+tzlmTbIa6wGxYziAjZVtQjSNgKWkwpeNSmbRygLk23mDA1Dp7/rbzCUrj6sBjy6npNAkhlIvA+6heJ1t7bHlPUy6UnWAK3nOD8v24ZmhYyyMJ/Sowwwt/g+fE1Eh1eZ82q+ZWTJ9q8XA5LLxg0yEda9HS3gbeSmNEGK8YQ/0DScVHSYdtDTA98TQhpXJS1TsvrAfoCaVVYJqd8AHPeAXHCF4mke16/yi0ujBfauk1Enp0xbYdZIL6NqKbppKpMW01cX5UqSy5wWz4FXNdRZNsEuQuCqXq4mHgSjB5jNUMIS4qZt87XXrKt0VtHYWFzu26m7i7zIJSu1ZcFqUCLUauK8QxUuWStEo+VYDZCJ2SlvDGFszu0tVCHOBCWkolmFyvE5aZM9/h0WRzNyVls3RhKabrtNXFsvh/ObSOfmFzMrZwxTh8HNlysr61qV0FpmtOTIDXct5GElIrhCos5q5ZCSYfi6TLhHYtaPfegwkKG2ooltu64UQleoU7Olz6CC783Ak7/1kQndDVYLLTz4qa3G3tC+bGtgHw9GkPxkn9ajBXZn2TAlmYdN+ax9XQ2hac3Sp7i836SmFy+/tLLvbNQ0RzzuEuyqbl102RNVoWnLkd3E8kidVD590+72qju0Bd0meZmRk4bTKgm5GN1iSF9iSK1Y5vnZ3z+6+mKHlC5aFafUKugxJFbmGvpqJ0vm82PLX3l36ayNM99zh7QnoUz9HF3fbuNlMW3VtJRsJleDmtrpO01q3ZTbalEKSn/ViccbFZfmdipT9tdtvH6gHVHW5jdSzG2592k+uPXOdUOqSogFCrT3AzKYXJPa8SF5gZhTP/9ctO743UuDI1rTWrn9o98O6N3lv9gQPN9cb7NJVMp2kNSnEQ1GZlWLndFmrP/9GLUX4JybkyhSM+yjKpuTJ/wfyLVKqdf3PP/KUfIkmbVRF9wfxQ/gS356LUWG8ymLPVdhOfWvEo8iu8zF4wnF/vVUfzaFF7r/Gj9JXrdsF79xa9e0m8iYJKiREG89G96iEyz3kPD6PWfUBr5zkLL4jmo9YpHs2HlkwNsdPeKP3Yw8r+inf/uuO94c124bPvK7kOdmZp2t9oP/k/yk2SmGWESiV5KoC5GlEDoL+8WlPcF4cJ9WR3liNDCYxGhDLuLk7a9hkfSdvhPNH2zCUhRh5t45CNuJfojpf0RufgSAa/t92SdFehaTR+OtmYu9KVdLrJeogS7U/qT8TV4vUm1CYb73qUeSq+QQFR0SAiSyeFC6g03G56SYXNM19fqjdjOJFgyC9FozWS/GBN5jCDwNWQXRKVkso32vBI8l7xgT5N03/YlV86qmx6KyTfSU+65XbMbVBamLou5t/8DWPm+onQ8LfO71YKDX1TZexoF1CqFGVwKj1Vf0baBnr0VASC5/6u+YgL6hqrs2c9WgsGE4Qt1lL8MP9dGSmgrhQ8qN4IBNd4HgWQQp59PvKDzWX5B9carTYNxfgBvmC/N7a8IVyMmgyUjChTwQuv1SQgoelyzhceOnoFlHJyxfihjtgyZuzNXN70JpFZ8IFbKVvg6+JZO56bYO5lj+7J7jGHaSxcI6mpS6UyBbNpOf5HJZZvxE4J5U5ppdBAXqd2Ul4OdwN6ReWujlu3t74fDNXf5KPU0oZVFCaO4cC1e2YEH0nPPABTSMlJaU/uBme0MsC0RaxGC9tto/TeI1EAECLoUDBti/mmF8jK8nElpXErFQ6CTANL1shX3LAfYKazSEm7VY1GS9KJJ1UsIUbTw1dWI+0NMJ8gPbWq79TVdWsd6o/L2tVB7jSRWAEOyrCMWJ6fJR8iBTGpJjEVQVXXC6gNtmpdplRudy+CmWe5vtiGSlurc7xW6UG1wJyWyk31IfA0k1MtItxtpfyr0ksk/bwEYKm8DtQVUYPto7qT8Esp2q+C2XoDmGXec72j3aXCVO+6jbWd5UjZSlABRnZsKDC0Se0PMsUg6t1KqyKnEmsdCs8+VNRiDCoCka+CuXwHmPnXDyp2tYLKTPx6YBaLBMH47k7ae9SHzriKuOs8HEF3S7r9+aikczNTCVS9jxqJWMvNcLGImN2WpoPzfWd62q6CRRRzNfFkAXO5201ERvUnu8TM7BbBvCRC1YzG9xJjml/FoTTjaBEsti2uhY4sYE4nu52xFeVbD8jJJP8BtTCY71QbxarRaonhVvcOJa//tLgHwx+VxsN4xN0gen7oEpZe0S6FzYxahukhEY/N73m5awyGjIkLiYP5b2yFwu8/ZA0NuNmfuahYze4q63NmTpR25iAMhwyfTFYzNaMflUrugAsyTwJzvM47ZYzKHW0740mB0CZvRUlA9Ta9UUJXX0SRxVE4mK2ioeH+bJBzZTqhneUxUjtIyeT8xAruDhfoGrN5dyaYfTV7uAanS/CNTtqBxD9zLKTEQzMl+xwUVnAQJkSpEmcPEUy9yR2E5/R9FuG4flF26s+uuDmiLunMYK2H423ReLYyH33hH8ETRn02jczjNggNMY+YtNYlmFBngkkTn9CYItYbKtwpM1FtG+McH6DjK3sGYNJ7ouEjs/UACd3cybeA4JZSON50uaJOctNbKSo1zDGf3DlYehdQi+YZT8ixdF+wXn7KToyREphYJph0t8EZQT0gMOdaDZ7ax318eKQjWzUAJsUDVMUMTBAzxu0IoLDoj3vPoWw1nbXoQBD43b6zr42CF8Axk90AiDGvH4vD4F2CBWGCSTUAnFqUa7C1pWDCFmDeLQLjzCQTgElVEhifCaahbgLp/ewtV2XqKRoJzzhTMiIrFVQLMwCOs6LBmASmMggDcHLSAhNMOjrkIhUosGZbXG8zI2OwNLMLM/q2F8zfXGDnZm7J1h5K1V7oN1w9pE8FkM0HlAPX/fJwpqAjKFcJrTBkYIJkAVc9lddwqZMB5pRCBgfvYR+E6dlisEv32sDcSqUw+GZhfhvMEn5tsL87yFm3hIPVv95cRVqLJvoUrDfXTdAg16RYIayIOQMTVjLIPdjDKGsMML9hQ6clIPRhoC0GrrQmjFkHITBQ9GjNfObbfuvlfJgZE1539PK5T3J+zDI857En4Il0bz5sKK3nwKS7qQFmsx6YIDZbLMYmfSEYm6kq9QiYjsOm+5ilDBMr8MW73329dZCFiQeyXHl9oOBI+hiIs+U/ByaMo8U2EikPBoyZVEF6BEzP6ftrbgBOgvxrxqb2gVFXL27grlstQUmUUPepotH9HDDBsSQ5WWApp+bFI2BW3V37B76cCOVXjkAQ3xxlX/3Lg09VFWfUx/v9OWBCbxKYAW/qITArwyZ0m6bz5nklqCU3/gCY56qKcLVl83PABN35B8CsvKMhJg2Qzarz7FkIMntQkULPrEvMVlw3xyT2/nPATOjfEgNBc0u9Bg+CKafmWT6efPuTd+7T/Y61AL26wARpIhlSwMT254AJIkXin2F0PQrmvU/x96NVG6QmtY9vz/zOBlUBXDmizlx4MCOlu45AKTx/DpiguUlqOHhc003ocTDvIK2P9hw96oEHdethL61HY7kxL4XItMv62VZVhKW7+RwwYRZKV67D0k0n+zNgpuRF16WYQgjsAvX3QcfekFoM5q3HoB64rrWFLVGK4iSMJ58CJuYCCAMHd166gTwLZs6nKG7z1E9kFyhM3Uc2TvB/CAf7MZRktqwZCBVNddbjDX0KmDgw8/CN6bJ/CcyMF8MEGmU3UKAxU/v3GYYQSBd+C5WF84z8FP+mfBgwPlM8oILe+BwwB5AyZPrzYLpnJ3AeBVM6+42+BFaIaDZrHbzHHym2RLihinFo86473QqEMWmC6/gDY/P9FDBZkpPBJCjNvvVBMBdfTUFW0l77vJCZpu3Ky00CdlTH8isBmEbFNJtifmWH6VBccYmNSSIr/uSfBBOFD9fdEijNUHkMzG35wSLrMjKj0dwJ2N46XAghk9r23yxhzYLRofgyTQ+nuWDHZZsJq48Bk4WpcI/CZZsD9BCYhdIx4jKNNiyoXSvjgp3dUMQzXBkZofboFr+WLNZF9Nauvs/TwskdVgOW+pjZq58DJkuobOl2PJbemYu7R8BU3gJ2b5VPtx1Jx/HM60n77dEQNMvZ+iD87O/F4WvgCe3NTdZgGEFvqdWSsL7jXLgEI9ZhHvj/HDB5Jv70mIcsVjGLXxWmWX0wB/RTxhu9dUbAEpn7lrNMzcmuNRq1zhPLEUT3BWxCgvjUmA/pNwlHTW4XIZ6Xz+8PAlM4bHVrCkcWggfBnPHTc+N43ot68zO2LaY9p8Oq8cOTnIyL63ibNdrIm6j3U4Vx49PArHG6J6VSX6gNpuWwOSe7l3ReeUcvo2vlHTHyFYiUSvvT6U8uqNTyPgnMRlJj4Ep+1QbTfUa5JNcvrHkPHa/a1YmBVt3rrV0E8qWVlJRM+SgwB9WXjutGHlCAatxM/8cdt+RHWOx0qhnOdjdI/UJVa7Ot5MBHgVm9iMj6eUSbrT5KXpkfwg71yXQ71o9luyRtVLsmWJ+fBWbVIqLWw0N2pu+696JuBHp9sl3LkFHn/Ni11IHtKHzCZwS/+ZXQnrqlPg3MxsJ+VrgNo3jQnbdxLKxd3UvtwnVs4esyXj+eYDKUGltKXsNVInMEl/CrYPbfDeb9E+XfEZkwZxw1LP5YwdSubu9qiUsnj6XgzYbXFr0/bDppXZ8AsvjWM1vsxg/DlRTEfJY3W7zu8dJUNAV2nUnJBXb1ti5oZr+URP5utgHMPmkD3M5Bh5Tw6M6qZdy2ZZxWbuxJp11gJm0abrUbmndW7Y/PZIXcdbWB5y8Wvjd4+aZKf95KutPbbTreHaxXOGcURqPdctz56jfbu9jlJv408rbHXfu789X5Xu6O0fsuavXno9142r999S/j3SaCvfJ/0HJTh5ML65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38" name="AutoShape 6" descr="data:image/png;base64,iVBORw0KGgoAAAANSUhEUgAAAcwAAABtCAMAAAAbMqFLAAAAe1BMVEX///8AAAA0NDTy8vKCgoJSUlLn5+fe3t4dHR1ISEj4+Pi4uLgTExP8/PzKysqamprDw8M9PT1fX18mJibr6+utra3a2tpWVlbU1NTOzs6kpKS7u7twcHBCQkKqqqqRkZGNjY1nZ2d+fn52dnYrKysgICCenp4QEBA3NzfCywe9AAAXqElEQVR4nO1daYPiqhK1jSYat7jvmqij/f9/4TMb1CkKEpee672v68tMBwKkDhS1gY3GL1VR94uQ/0+P5pdeol8w/30U+JpmtOAXzH8fUciWtOAXzH8f/YL5H6JfMP9D9Avmf4h+wfwPkRXM/S+Y/zqygpk0vxWNZ7bXf+mTyArmL/376P8LTG/mL1arwJ95//RIfoT+X8D0osO5O+2Xn9q/dM+H6CVI/VXUm/d629XghUbCYL29t7IdVmsl3r2/3iHtMVqEcpWfB9MLhvl4/7GN1+u1+l8idVq9pwANe2fazGmLgN65rkkVzaIDdrYaNSn3D3YGsf7u1L2uzUlkBRMGFDYC+ifnwKKHlTWtjx3SQTL/++LN601kIEuaPIxnkJittAJSAcy6rPXZfJf+n6w/72g2kqzk/jiSBcUKfT8+3mlEC5vHjOKsyTEt8RsraOaKvS1p2R/12G+ZAzgHjb9JCwsfkHYyE2XyLU2e9cJq0+d3MBc7xceCBlfLSMzVORjJVVMaFXWG9iqHtJw7Df5An9Cdd5E6CIWpl9Lp763OdcWi1LQc1m2zZ23jNi/rAJihl1A+ZjTr8pdL6kesv9nYVjUbd85MB5jZoDiYCA30F0BRsfSC5peFpo+sgxfIt3JMou96oxKEjaa4qARgbsl+XYAZ8BcpzaE/b+oedjur9SiYImI5bWjJNH8WuUbAZ99PUOhku0RJDQ2tYn4UEqttK8/BXNmKczo80GExgR4FE/170GFCSzbZIyeWfwPNnkV/ddKmqtVdVQtxVs0Npl/VCBH58+pBp4L2YTBhH07IF4YgCbLpvagaweI9kNlocJI67Xd3p9bxujnGp127I9VouxfnRnpH4J0TzEG19NdaBT6/nI69+THBh6ky+jCYKGfJJ0JBN30SgrYkUdNi9r6HAlNpGMfbmUctM8+LYoGtLpnhYJmmdDo4wTT02IuxLSZyj9di/D4IiKl7ZKI2y56QTRPmayapjHVxMdA9vgU1mba8s/HBMnfCnoFnbG12YKh0rUOvt2FPU43EBaaHT3LT0j+AQfBVKmPAyJEeCmjpg9S/lRJAOo5yMqHLnsCUIjoXzJN0YjIhe8pkarC5ffGKP0MH7P4WO11lsxETuDube44tqUu5iFfUzO6kUs8KZsCsgovebmAXK903dM1eyLhAhdLrSmoiIxNMEKdk06SPJ+kDsKr3mpWgX55dHH6F0Mb+M6o0a8MDLq62vIzZ3pEQ3iqAOtfsXQuYl66P3NrTsYGuUwBEH1HbfkYLtL4EX0HHLmQa0EcdVRGUsznvCdoEPv/QrokWSauWh4L5Y77Fl1Cx7EJZnD8sJ44JZru1WflpKfgcUGTQNZCLVGDtllT1qK6ut3kr4wUwYXNUAgI+MhWeFLI+QkZlfa8Glx8nkGL72krzLKHvfUuSFhGamYWxJ1e9ay56dlDVjDlF6SLYZ08GHiHQ3l4HEyaKwoJumamUHdC9nE6nBsr6duMHCOZb/MiboDV1TTRRceFN++ClRDCp2A5pARcACSlzu7DD18EEv0EitZAiTCfYhctSOjF/wEdLhVi/trs1J3CCJkYx+mQNnQpWKoBJFRewIYyII52JI16oKfQWoOM9CSaVqM1ijFQtunms0okPJCaF75ezdOHvH1eX6abV4oWwF+/dDQGY4Cyjm/OoMQACpHdSu14wHJ0Nd8eTYIKoKQQBnbEJ/+o5Hy+tbfDrVRoQ4dN+Zt3TqcY2iAZovBVDBzBh36ZWzGXM6JsU/uFtzobHpex0fxJMGGWxsBLOAPrVTT5eup+iQvgGIkN5MmmCCjo2G4B/FU5cABMkhDWUZBDs2t7c4QN8FkwqQgtDkc6WgfHVLrrUZ3ItIiLs6XlC0BxDAWguXxXhMh6c1q1UBLQIrfVbQ6sTIqNnwaSf9J0pN3TLzOT8oPZwKzS2R4mMZP+8DUskLXgcZ4+M3ArmrH4sR2kUazeUz4PZSPhDuglmrVYGeDS9N0itbdjpK65C4g6lKqsjnGuSFUxnVBqp0JsG1XkvT4NJscvmDrUysxoVkVdK68YbidiJL00SEqGi9gnCUJEYaQWzMjSoKd+W7fklmp4Gk0qb1O4YjPHvyrC0PIrXiWiy1+raLvLFAb5HzD4w0zNDU96zTtHsDU6DBsjZJn55sdDsCU8GYbbLa6TdeJNXm9Jr/Js8hZE/CyaszNufjp1ucVof0h4z6m7Svt/gzsMvzYZJoJvmyjSszL5rvK8uISCZec9RIvAJweRGKKN6e2Z13IhlNkx3ZQ7+m8CkzfTAaVIY0iBJfjIEDaQ/+1BduYq0SCXmCeihsbuBetpstS0MVmmHRNhB6D8PZiOh8NEtcyX0Y7jzfogGysVV4WirRyP+UQ3GD9N1C2QFE4IQzaphrGkzE2puwQp/AUwiRvsUORU2ou+JHsYfIC3t36Iha21Kb8AY83bLciuYwsEFpA0VLNRS6EM1EH8vgEkVrJBsmXFZgWaHGFGTOx1/IJCpuPems09aaiuGoyJq6G6zJtlf7WDClDC1+XsnnZ7YDO4elmYeBpPOl4j4S5Q/GcILptq3Jdkz7yKtUz8Y9rKR1gw0awHMKX/j/tVd9Vl2MEFyGsLayzJTvgv1KqRbJn4YgPMKmETOtnSAU2vxYJsY4YWc7903Mb0g5ZUVd0x/sV4FslwMg9V64QtlapbqpY7nVli8Mbc52gVf7WCi4cj3hLKLfdbOjMo4YBhMCQuYIBTtt43ox0Q303orhuS5r6QM87TfCacaq6nKRrvct92/JFy8h/NJrjd1mifO1oX5AcyABunilQpYPkvtYGIqI8seTnRJCieokhCnwbRgGUyI1tjBFL2FRJ6CpcvWCvnM9ttcs/qr+RrrYSCXcoQdUpsy0a9kjnrOM7vJtumTYMj3zAkmuq67FM2EMdSDwVsr2sCkZqwdTCl9moazUAhMSGBu4EyKeppUYI45f0LDsfmtPmRhxC8SiCAqFahlPipoGWVQhD6NaWf7jQPMRoKNKCQCOMuTSroBLEB1coJVtIL5NRnOZosoExWOS50wmzkjkAII2UWJsBWGZt9g3uekAh0oSH0peFjoaUbS+xcLnCk5qxUJM6O9s9ztlpiLnokoF5g8cDKO10Gw2LCTpFniEHt27i3Mil/UHcVhTinb9B1gCoflYJFxX3v3uLqP98ocjW8x7zNSoAHfQjmqn9WRoxdg16iVqz+tzlmTbIa6wGxYziAjZVtQjSNgKWkwpeNSmbRygLk23mDA1Dp7/rbzCUrj6sBjy6npNAkhlIvA+6heJ1t7bHlPUy6UnWAK3nOD8v24ZmhYyyMJ/Sowwwt/g+fE1Eh1eZ82q+ZWTJ9q8XA5LLxg0yEda9HS3gbeSmNEGK8YQ/0DScVHSYdtDTA98TQhpXJS1TsvrAfoCaVVYJqd8AHPeAXHCF4mke16/yi0ujBfauk1Enp0xbYdZIL6NqKbppKpMW01cX5UqSy5wWz4FXNdRZNsEuQuCqXq4mHgSjB5jNUMIS4qZt87XXrKt0VtHYWFzu26m7i7zIJSu1ZcFqUCLUauK8QxUuWStEo+VYDZCJ2SlvDGFszu0tVCHOBCWkolmFyvE5aZM9/h0WRzNyVls3RhKabrtNXFsvh/ObSOfmFzMrZwxTh8HNlysr61qV0FpmtOTIDXct5GElIrhCos5q5ZCSYfi6TLhHYtaPfegwkKG2ooltu64UQleoU7Olz6CC783Ak7/1kQndDVYLLTz4qa3G3tC+bGtgHw9GkPxkn9ajBXZn2TAlmYdN+ax9XQ2hac3Sp7i836SmFy+/tLLvbNQ0RzzuEuyqbl102RNVoWnLkd3E8kidVD590+72qju0Bd0meZmRk4bTKgm5GN1iSF9iSK1Y5vnZ3z+6+mKHlC5aFafUKugxJFbmGvpqJ0vm82PLX3l36ayNM99zh7QnoUz9HF3fbuNlMW3VtJRsJleDmtrpO01q3ZTbalEKSn/ViccbFZfmdipT9tdtvH6gHVHW5jdSzG2592k+uPXOdUOqSogFCrT3AzKYXJPa8SF5gZhTP/9ctO743UuDI1rTWrn9o98O6N3lv9gQPN9cb7NJVMp2kNSnEQ1GZlWLndFmrP/9GLUX4JybkyhSM+yjKpuTJ/wfyLVKqdf3PP/KUfIkmbVRF9wfxQ/gS356LUWG8ymLPVdhOfWvEo8iu8zF4wnF/vVUfzaFF7r/Gj9JXrdsF79xa9e0m8iYJKiREG89G96iEyz3kPD6PWfUBr5zkLL4jmo9YpHs2HlkwNsdPeKP3Yw8r+inf/uuO94c124bPvK7kOdmZp2t9oP/k/yk2SmGWESiV5KoC5GlEDoL+8WlPcF4cJ9WR3liNDCYxGhDLuLk7a9hkfSdvhPNH2zCUhRh5t45CNuJfojpf0RufgSAa/t92SdFehaTR+OtmYu9KVdLrJeogS7U/qT8TV4vUm1CYb73qUeSq+QQFR0SAiSyeFC6g03G56SYXNM19fqjdjOJFgyC9FozWS/GBN5jCDwNWQXRKVkso32vBI8l7xgT5N03/YlV86qmx6KyTfSU+65XbMbVBamLou5t/8DWPm+onQ8LfO71YKDX1TZexoF1CqFGVwKj1Vf0baBnr0VASC5/6u+YgL6hqrs2c9WgsGE4Qt1lL8MP9dGSmgrhQ8qN4IBNd4HgWQQp59PvKDzWX5B9carTYNxfgBvmC/N7a8IVyMmgyUjChTwQuv1SQgoelyzhceOnoFlHJyxfihjtgyZuzNXN70JpFZ8IFbKVvg6+JZO56bYO5lj+7J7jGHaSxcI6mpS6UyBbNpOf5HJZZvxE4J5U5ppdBAXqd2Ul4OdwN6ReWujlu3t74fDNXf5KPU0oZVFCaO4cC1e2YEH0nPPABTSMlJaU/uBme0MsC0RaxGC9tto/TeI1EAECLoUDBti/mmF8jK8nElpXErFQ6CTANL1shX3LAfYKazSEm7VY1GS9KJJ1UsIUbTw1dWI+0NMJ8gPbWq79TVdWsd6o/L2tVB7jSRWAEOyrCMWJ6fJR8iBTGpJjEVQVXXC6gNtmpdplRudy+CmWe5vtiGSlurc7xW6UG1wJyWyk31IfA0k1MtItxtpfyr0ksk/bwEYKm8DtQVUYPto7qT8Esp2q+C2XoDmGXec72j3aXCVO+6jbWd5UjZSlABRnZsKDC0Se0PMsUg6t1KqyKnEmsdCs8+VNRiDCoCka+CuXwHmPnXDyp2tYLKTPx6YBaLBMH47k7ae9SHzriKuOs8HEF3S7r9+aikczNTCVS9jxqJWMvNcLGImN2WpoPzfWd62q6CRRRzNfFkAXO5201ERvUnu8TM7BbBvCRC1YzG9xJjml/FoTTjaBEsti2uhY4sYE4nu52xFeVbD8jJJP8BtTCY71QbxarRaonhVvcOJa//tLgHwx+VxsN4xN0gen7oEpZe0S6FzYxahukhEY/N73m5awyGjIkLiYP5b2yFwu8/ZA0NuNmfuahYze4q63NmTpR25iAMhwyfTFYzNaMflUrugAsyTwJzvM47ZYzKHW0740mB0CZvRUlA9Ta9UUJXX0SRxVE4mK2ioeH+bJBzZTqhneUxUjtIyeT8xAruDhfoGrN5dyaYfTV7uAanS/CNTtqBxD9zLKTEQzMl+xwUVnAQJkSpEmcPEUy9yR2E5/R9FuG4flF26s+uuDmiLunMYK2H423ReLYyH33hH8ETRn02jczjNggNMY+YtNYlmFBngkkTn9CYItYbKtwpM1FtG+McH6DjK3sGYNJ7ouEjs/UACd3cybeA4JZSON50uaJOctNbKSo1zDGf3DlYehdQi+YZT8ixdF+wXn7KToyREphYJph0t8EZQT0gMOdaDZ7ax318eKQjWzUAJsUDVMUMTBAzxu0IoLDoj3vPoWw1nbXoQBD43b6zr42CF8Axk90AiDGvH4vD4F2CBWGCSTUAnFqUa7C1pWDCFmDeLQLjzCQTgElVEhifCaahbgLp/ewtV2XqKRoJzzhTMiIrFVQLMwCOs6LBmASmMggDcHLSAhNMOjrkIhUosGZbXG8zI2OwNLMLM/q2F8zfXGDnZm7J1h5K1V7oN1w9pE8FkM0HlAPX/fJwpqAjKFcJrTBkYIJkAVc9lddwqZMB5pRCBgfvYR+E6dlisEv32sDcSqUw+GZhfhvMEn5tsL87yFm3hIPVv95cRVqLJvoUrDfXTdAg16RYIayIOQMTVjLIPdjDKGsMML9hQ6clIPRhoC0GrrQmjFkHITBQ9GjNfObbfuvlfJgZE1539PK5T3J+zDI857En4Il0bz5sKK3nwKS7qQFmsx6YIDZbLMYmfSEYm6kq9QiYjsOm+5ilDBMr8MW73329dZCFiQeyXHl9oOBI+hiIs+U/ByaMo8U2EikPBoyZVEF6BEzP6ftrbgBOgvxrxqb2gVFXL27grlstQUmUUPepotH9HDDBsSQ5WWApp+bFI2BW3V37B76cCOVXjkAQ3xxlX/3Lg09VFWfUx/v9OWBCbxKYAW/qITArwyZ0m6bz5nklqCU3/gCY56qKcLVl83PABN35B8CsvKMhJg2Qzarz7FkIMntQkULPrEvMVlw3xyT2/nPATOjfEgNBc0u9Bg+CKafmWT6efPuTd+7T/Y61AL26wARpIhlSwMT254AJIkXin2F0PQrmvU/x96NVG6QmtY9vz/zOBlUBXDmizlx4MCOlu45AKTx/DpiguUlqOHhc003ocTDvIK2P9hw96oEHdethL61HY7kxL4XItMv62VZVhKW7+RwwYRZKV67D0k0n+zNgpuRF16WYQgjsAvX3QcfekFoM5q3HoB64rrWFLVGK4iSMJ58CJuYCCAMHd166gTwLZs6nKG7z1E9kFyhM3Uc2TvB/CAf7MZRktqwZCBVNddbjDX0KmDgw8/CN6bJ/CcyMF8MEGmU3UKAxU/v3GYYQSBd+C5WF84z8FP+mfBgwPlM8oILe+BwwB5AyZPrzYLpnJ3AeBVM6+42+BFaIaDZrHbzHHym2RLihinFo86473QqEMWmC6/gDY/P9FDBZkpPBJCjNvvVBMBdfTUFW0l77vJCZpu3Ky00CdlTH8isBmEbFNJtifmWH6VBccYmNSSIr/uSfBBOFD9fdEijNUHkMzG35wSLrMjKj0dwJ2N46XAghk9r23yxhzYLRofgyTQ+nuWDHZZsJq48Bk4WpcI/CZZsD9BCYhdIx4jKNNiyoXSvjgp3dUMQzXBkZofboFr+WLNZF9Nauvs/TwskdVgOW+pjZq58DJkuobOl2PJbemYu7R8BU3gJ2b5VPtx1Jx/HM60n77dEQNMvZ+iD87O/F4WvgCe3NTdZgGEFvqdWSsL7jXLgEI9ZhHvj/HDB5Jv70mIcsVjGLXxWmWX0wB/RTxhu9dUbAEpn7lrNMzcmuNRq1zhPLEUT3BWxCgvjUmA/pNwlHTW4XIZ6Xz+8PAlM4bHVrCkcWggfBnPHTc+N43ot68zO2LaY9p8Oq8cOTnIyL63ibNdrIm6j3U4Vx49PArHG6J6VSX6gNpuWwOSe7l3ReeUcvo2vlHTHyFYiUSvvT6U8uqNTyPgnMRlJj4Ep+1QbTfUa5JNcvrHkPHa/a1YmBVt3rrV0E8qWVlJRM+SgwB9WXjutGHlCAatxM/8cdt+RHWOx0qhnOdjdI/UJVa7Ot5MBHgVm9iMj6eUSbrT5KXpkfwg71yXQ71o9luyRtVLsmWJ+fBWbVIqLWw0N2pu+696JuBHp9sl3LkFHn/Ni11IHtKHzCZwS/+ZXQnrqlPg3MxsJ+VrgNo3jQnbdxLKxd3UvtwnVs4esyXj+eYDKUGltKXsNVInMEl/CrYPbfDeb9E+XfEZkwZxw1LP5YwdSubu9qiUsnj6XgzYbXFr0/bDppXZ8AsvjWM1vsxg/DlRTEfJY3W7zu8dJUNAV2nUnJBXb1ti5oZr+URP5utgHMPmkD3M5Bh5Tw6M6qZdy2ZZxWbuxJp11gJm0abrUbmndW7Y/PZIXcdbWB5y8Wvjd4+aZKf95KutPbbTreHaxXOGcURqPdctz56jfbu9jlJv408rbHXfu789X5Xu6O0fsuavXno9142r999S/j3SaCvfJ/0HJTh5ML65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40" name="AutoShape 8" descr="data:image/png;base64,iVBORw0KGgoAAAANSUhEUgAAAcwAAABtCAMAAAAbMqFLAAAAe1BMVEX///8AAAA0NDTy8vKCgoJSUlLn5+fe3t4dHR1ISEj4+Pi4uLgTExP8/PzKysqamprDw8M9PT1fX18mJibr6+utra3a2tpWVlbU1NTOzs6kpKS7u7twcHBCQkKqqqqRkZGNjY1nZ2d+fn52dnYrKysgICCenp4QEBA3NzfCywe9AAAXqElEQVR4nO1daYPiqhK1jSYat7jvmqij/f9/4TMb1CkKEpee672v68tMBwKkDhS1gY3GL1VR94uQ/0+P5pdeol8w/30U+JpmtOAXzH8fUciWtOAXzH8f/YL5H6JfMP9D9Avmf4h+wfwPkRXM/S+Y/zqygpk0vxWNZ7bXf+mTyArmL/376P8LTG/mL1arwJ95//RIfoT+X8D0osO5O+2Xn9q/dM+H6CVI/VXUm/d629XghUbCYL29t7IdVmsl3r2/3iHtMVqEcpWfB9MLhvl4/7GN1+u1+l8idVq9pwANe2fazGmLgN65rkkVzaIDdrYaNSn3D3YGsf7u1L2uzUlkBRMGFDYC+ifnwKKHlTWtjx3SQTL/++LN601kIEuaPIxnkJittAJSAcy6rPXZfJf+n6w/72g2kqzk/jiSBcUKfT8+3mlEC5vHjOKsyTEt8RsraOaKvS1p2R/12G+ZAzgHjb9JCwsfkHYyE2XyLU2e9cJq0+d3MBc7xceCBlfLSMzVORjJVVMaFXWG9iqHtJw7Df5An9Cdd5E6CIWpl9Lp763OdcWi1LQc1m2zZ23jNi/rAJihl1A+ZjTr8pdL6kesv9nYVjUbd85MB5jZoDiYCA30F0BRsfSC5peFpo+sgxfIt3JMou96oxKEjaa4qARgbsl+XYAZ8BcpzaE/b+oedjur9SiYImI5bWjJNH8WuUbAZ99PUOhku0RJDQ2tYn4UEqttK8/BXNmKczo80GExgR4FE/170GFCSzbZIyeWfwPNnkV/ddKmqtVdVQtxVs0Npl/VCBH58+pBp4L2YTBhH07IF4YgCbLpvagaweI9kNlocJI67Xd3p9bxujnGp127I9VouxfnRnpH4J0TzEG19NdaBT6/nI69+THBh6ky+jCYKGfJJ0JBN30SgrYkUdNi9r6HAlNpGMfbmUctM8+LYoGtLpnhYJmmdDo4wTT02IuxLSZyj9di/D4IiKl7ZKI2y56QTRPmayapjHVxMdA9vgU1mba8s/HBMnfCnoFnbG12YKh0rUOvt2FPU43EBaaHT3LT0j+AQfBVKmPAyJEeCmjpg9S/lRJAOo5yMqHLnsCUIjoXzJN0YjIhe8pkarC5ffGKP0MH7P4WO11lsxETuDube44tqUu5iFfUzO6kUs8KZsCsgovebmAXK903dM1eyLhAhdLrSmoiIxNMEKdk06SPJ+kDsKr3mpWgX55dHH6F0Mb+M6o0a8MDLq62vIzZ3pEQ3iqAOtfsXQuYl66P3NrTsYGuUwBEH1HbfkYLtL4EX0HHLmQa0EcdVRGUsznvCdoEPv/QrokWSauWh4L5Y77Fl1Cx7EJZnD8sJ44JZru1WflpKfgcUGTQNZCLVGDtllT1qK6ut3kr4wUwYXNUAgI+MhWeFLI+QkZlfa8Glx8nkGL72krzLKHvfUuSFhGamYWxJ1e9ay56dlDVjDlF6SLYZ08GHiHQ3l4HEyaKwoJumamUHdC9nE6nBsr6duMHCOZb/MiboDV1TTRRceFN++ClRDCp2A5pARcACSlzu7DD18EEv0EitZAiTCfYhctSOjF/wEdLhVi/trs1J3CCJkYx+mQNnQpWKoBJFRewIYyII52JI16oKfQWoOM9CSaVqM1ijFQtunms0okPJCaF75ezdOHvH1eX6abV4oWwF+/dDQGY4Cyjm/OoMQACpHdSu14wHJ0Nd8eTYIKoKQQBnbEJ/+o5Hy+tbfDrVRoQ4dN+Zt3TqcY2iAZovBVDBzBh36ZWzGXM6JsU/uFtzobHpex0fxJMGGWxsBLOAPrVTT5eup+iQvgGIkN5MmmCCjo2G4B/FU5cABMkhDWUZBDs2t7c4QN8FkwqQgtDkc6WgfHVLrrUZ3ItIiLs6XlC0BxDAWguXxXhMh6c1q1UBLQIrfVbQ6sTIqNnwaSf9J0pN3TLzOT8oPZwKzS2R4mMZP+8DUskLXgcZ4+M3ArmrH4sR2kUazeUz4PZSPhDuglmrVYGeDS9N0itbdjpK65C4g6lKqsjnGuSFUxnVBqp0JsG1XkvT4NJscvmDrUysxoVkVdK68YbidiJL00SEqGi9gnCUJEYaQWzMjSoKd+W7fklmp4Gk0qb1O4YjPHvyrC0PIrXiWiy1+raLvLFAb5HzD4w0zNDU96zTtHsDU6DBsjZJn55sdDsCU8GYbbLa6TdeJNXm9Jr/Js8hZE/CyaszNufjp1ucVof0h4z6m7Svt/gzsMvzYZJoJvmyjSszL5rvK8uISCZec9RIvAJweRGKKN6e2Z13IhlNkx3ZQ7+m8CkzfTAaVIY0iBJfjIEDaQ/+1BduYq0SCXmCeihsbuBetpstS0MVmmHRNhB6D8PZiOh8NEtcyX0Y7jzfogGysVV4WirRyP+UQ3GD9N1C2QFE4IQzaphrGkzE2puwQp/AUwiRvsUORU2ou+JHsYfIC3t36Iha21Kb8AY83bLciuYwsEFpA0VLNRS6EM1EH8vgEkVrJBsmXFZgWaHGFGTOx1/IJCpuPems09aaiuGoyJq6G6zJtlf7WDClDC1+XsnnZ7YDO4elmYeBpPOl4j4S5Q/GcILptq3Jdkz7yKtUz8Y9rKR1gw0awHMKX/j/tVd9Vl2MEFyGsLayzJTvgv1KqRbJn4YgPMKmETOtnSAU2vxYJsY4YWc7903Mb0g5ZUVd0x/sV4FslwMg9V64QtlapbqpY7nVli8Mbc52gVf7WCi4cj3hLKLfdbOjMo4YBhMCQuYIBTtt43ox0Q303orhuS5r6QM87TfCacaq6nKRrvct92/JFy8h/NJrjd1mifO1oX5AcyABunilQpYPkvtYGIqI8seTnRJCieokhCnwbRgGUyI1tjBFL2FRJ6CpcvWCvnM9ttcs/qr+RrrYSCXcoQdUpsy0a9kjnrOM7vJtumTYMj3zAkmuq67FM2EMdSDwVsr2sCkZqwdTCl9moazUAhMSGBu4EyKeppUYI45f0LDsfmtPmRhxC8SiCAqFahlPipoGWVQhD6NaWf7jQPMRoKNKCQCOMuTSroBLEB1coJVtIL5NRnOZosoExWOS50wmzkjkAII2UWJsBWGZt9g3uekAh0oSH0peFjoaUbS+xcLnCk5qxUJM6O9s9ztlpiLnokoF5g8cDKO10Gw2LCTpFniEHt27i3Mil/UHcVhTinb9B1gCoflYJFxX3v3uLqP98ocjW8x7zNSoAHfQjmqn9WRoxdg16iVqz+tzlmTbIa6wGxYziAjZVtQjSNgKWkwpeNSmbRygLk23mDA1Dp7/rbzCUrj6sBjy6npNAkhlIvA+6heJ1t7bHlPUy6UnWAK3nOD8v24ZmhYyyMJ/Sowwwt/g+fE1Eh1eZ82q+ZWTJ9q8XA5LLxg0yEda9HS3gbeSmNEGK8YQ/0DScVHSYdtDTA98TQhpXJS1TsvrAfoCaVVYJqd8AHPeAXHCF4mke16/yi0ujBfauk1Enp0xbYdZIL6NqKbppKpMW01cX5UqSy5wWz4FXNdRZNsEuQuCqXq4mHgSjB5jNUMIS4qZt87XXrKt0VtHYWFzu26m7i7zIJSu1ZcFqUCLUauK8QxUuWStEo+VYDZCJ2SlvDGFszu0tVCHOBCWkolmFyvE5aZM9/h0WRzNyVls3RhKabrtNXFsvh/ObSOfmFzMrZwxTh8HNlysr61qV0FpmtOTIDXct5GElIrhCos5q5ZCSYfi6TLhHYtaPfegwkKG2ooltu64UQleoU7Olz6CC783Ak7/1kQndDVYLLTz4qa3G3tC+bGtgHw9GkPxkn9ajBXZn2TAlmYdN+ax9XQ2hac3Sp7i836SmFy+/tLLvbNQ0RzzuEuyqbl102RNVoWnLkd3E8kidVD590+72qju0Bd0meZmRk4bTKgm5GN1iSF9iSK1Y5vnZ3z+6+mKHlC5aFafUKugxJFbmGvpqJ0vm82PLX3l36ayNM99zh7QnoUz9HF3fbuNlMW3VtJRsJleDmtrpO01q3ZTbalEKSn/ViccbFZfmdipT9tdtvH6gHVHW5jdSzG2592k+uPXOdUOqSogFCrT3AzKYXJPa8SF5gZhTP/9ctO743UuDI1rTWrn9o98O6N3lv9gQPN9cb7NJVMp2kNSnEQ1GZlWLndFmrP/9GLUX4JybkyhSM+yjKpuTJ/wfyLVKqdf3PP/KUfIkmbVRF9wfxQ/gS356LUWG8ymLPVdhOfWvEo8iu8zF4wnF/vVUfzaFF7r/Gj9JXrdsF79xa9e0m8iYJKiREG89G96iEyz3kPD6PWfUBr5zkLL4jmo9YpHs2HlkwNsdPeKP3Yw8r+inf/uuO94c124bPvK7kOdmZp2t9oP/k/yk2SmGWESiV5KoC5GlEDoL+8WlPcF4cJ9WR3liNDCYxGhDLuLk7a9hkfSdvhPNH2zCUhRh5t45CNuJfojpf0RufgSAa/t92SdFehaTR+OtmYu9KVdLrJeogS7U/qT8TV4vUm1CYb73qUeSq+QQFR0SAiSyeFC6g03G56SYXNM19fqjdjOJFgyC9FozWS/GBN5jCDwNWQXRKVkso32vBI8l7xgT5N03/YlV86qmx6KyTfSU+65XbMbVBamLou5t/8DWPm+onQ8LfO71YKDX1TZexoF1CqFGVwKj1Vf0baBnr0VASC5/6u+YgL6hqrs2c9WgsGE4Qt1lL8MP9dGSmgrhQ8qN4IBNd4HgWQQp59PvKDzWX5B9carTYNxfgBvmC/N7a8IVyMmgyUjChTwQuv1SQgoelyzhceOnoFlHJyxfihjtgyZuzNXN70JpFZ8IFbKVvg6+JZO56bYO5lj+7J7jGHaSxcI6mpS6UyBbNpOf5HJZZvxE4J5U5ppdBAXqd2Ul4OdwN6ReWujlu3t74fDNXf5KPU0oZVFCaO4cC1e2YEH0nPPABTSMlJaU/uBme0MsC0RaxGC9tto/TeI1EAECLoUDBti/mmF8jK8nElpXErFQ6CTANL1shX3LAfYKazSEm7VY1GS9KJJ1UsIUbTw1dWI+0NMJ8gPbWq79TVdWsd6o/L2tVB7jSRWAEOyrCMWJ6fJR8iBTGpJjEVQVXXC6gNtmpdplRudy+CmWe5vtiGSlurc7xW6UG1wJyWyk31IfA0k1MtItxtpfyr0ksk/bwEYKm8DtQVUYPto7qT8Esp2q+C2XoDmGXec72j3aXCVO+6jbWd5UjZSlABRnZsKDC0Se0PMsUg6t1KqyKnEmsdCs8+VNRiDCoCka+CuXwHmPnXDyp2tYLKTPx6YBaLBMH47k7ae9SHzriKuOs8HEF3S7r9+aikczNTCVS9jxqJWMvNcLGImN2WpoPzfWd62q6CRRRzNfFkAXO5201ERvUnu8TM7BbBvCRC1YzG9xJjml/FoTTjaBEsti2uhY4sYE4nu52xFeVbD8jJJP8BtTCY71QbxarRaonhVvcOJa//tLgHwx+VxsN4xN0gen7oEpZe0S6FzYxahukhEY/N73m5awyGjIkLiYP5b2yFwu8/ZA0NuNmfuahYze4q63NmTpR25iAMhwyfTFYzNaMflUrugAsyTwJzvM47ZYzKHW0740mB0CZvRUlA9Ta9UUJXX0SRxVE4mK2ioeH+bJBzZTqhneUxUjtIyeT8xAruDhfoGrN5dyaYfTV7uAanS/CNTtqBxD9zLKTEQzMl+xwUVnAQJkSpEmcPEUy9yR2E5/R9FuG4flF26s+uuDmiLunMYK2H423ReLYyH33hH8ETRn02jczjNggNMY+YtNYlmFBngkkTn9CYItYbKtwpM1FtG+McH6DjK3sGYNJ7ouEjs/UACd3cybeA4JZSON50uaJOctNbKSo1zDGf3DlYehdQi+YZT8ixdF+wXn7KToyREphYJph0t8EZQT0gMOdaDZ7ax318eKQjWzUAJsUDVMUMTBAzxu0IoLDoj3vPoWw1nbXoQBD43b6zr42CF8Axk90AiDGvH4vD4F2CBWGCSTUAnFqUa7C1pWDCFmDeLQLjzCQTgElVEhifCaahbgLp/ewtV2XqKRoJzzhTMiIrFVQLMwCOs6LBmASmMggDcHLSAhNMOjrkIhUosGZbXG8zI2OwNLMLM/q2F8zfXGDnZm7J1h5K1V7oN1w9pE8FkM0HlAPX/fJwpqAjKFcJrTBkYIJkAVc9lddwqZMB5pRCBgfvYR+E6dlisEv32sDcSqUw+GZhfhvMEn5tsL87yFm3hIPVv95cRVqLJvoUrDfXTdAg16RYIayIOQMTVjLIPdjDKGsMML9hQ6clIPRhoC0GrrQmjFkHITBQ9GjNfObbfuvlfJgZE1539PK5T3J+zDI857En4Il0bz5sKK3nwKS7qQFmsx6YIDZbLMYmfSEYm6kq9QiYjsOm+5ilDBMr8MW73329dZCFiQeyXHl9oOBI+hiIs+U/ByaMo8U2EikPBoyZVEF6BEzP6ftrbgBOgvxrxqb2gVFXL27grlstQUmUUPepotH9HDDBsSQ5WWApp+bFI2BW3V37B76cCOVXjkAQ3xxlX/3Lg09VFWfUx/v9OWBCbxKYAW/qITArwyZ0m6bz5nklqCU3/gCY56qKcLVl83PABN35B8CsvKMhJg2Qzarz7FkIMntQkULPrEvMVlw3xyT2/nPATOjfEgNBc0u9Bg+CKafmWT6efPuTd+7T/Y61AL26wARpIhlSwMT254AJIkXin2F0PQrmvU/x96NVG6QmtY9vz/zOBlUBXDmizlx4MCOlu45AKTx/DpiguUlqOHhc003ocTDvIK2P9hw96oEHdethL61HY7kxL4XItMv62VZVhKW7+RwwYRZKV67D0k0n+zNgpuRF16WYQgjsAvX3QcfekFoM5q3HoB64rrWFLVGK4iSMJ58CJuYCCAMHd166gTwLZs6nKG7z1E9kFyhM3Uc2TvB/CAf7MZRktqwZCBVNddbjDX0KmDgw8/CN6bJ/CcyMF8MEGmU3UKAxU/v3GYYQSBd+C5WF84z8FP+mfBgwPlM8oILe+BwwB5AyZPrzYLpnJ3AeBVM6+42+BFaIaDZrHbzHHym2RLihinFo86473QqEMWmC6/gDY/P9FDBZkpPBJCjNvvVBMBdfTUFW0l77vJCZpu3Ky00CdlTH8isBmEbFNJtifmWH6VBccYmNSSIr/uSfBBOFD9fdEijNUHkMzG35wSLrMjKj0dwJ2N46XAghk9r23yxhzYLRofgyTQ+nuWDHZZsJq48Bk4WpcI/CZZsD9BCYhdIx4jKNNiyoXSvjgp3dUMQzXBkZofboFr+WLNZF9Nauvs/TwskdVgOW+pjZq58DJkuobOl2PJbemYu7R8BU3gJ2b5VPtx1Jx/HM60n77dEQNMvZ+iD87O/F4WvgCe3NTdZgGEFvqdWSsL7jXLgEI9ZhHvj/HDB5Jv70mIcsVjGLXxWmWX0wB/RTxhu9dUbAEpn7lrNMzcmuNRq1zhPLEUT3BWxCgvjUmA/pNwlHTW4XIZ6Xz+8PAlM4bHVrCkcWggfBnPHTc+N43ot68zO2LaY9p8Oq8cOTnIyL63ibNdrIm6j3U4Vx49PArHG6J6VSX6gNpuWwOSe7l3ReeUcvo2vlHTHyFYiUSvvT6U8uqNTyPgnMRlJj4Ep+1QbTfUa5JNcvrHkPHa/a1YmBVt3rrV0E8qWVlJRM+SgwB9WXjutGHlCAatxM/8cdt+RHWOx0qhnOdjdI/UJVa7Ot5MBHgVm9iMj6eUSbrT5KXpkfwg71yXQ71o9luyRtVLsmWJ+fBWbVIqLWw0N2pu+696JuBHp9sl3LkFHn/Ni11IHtKHzCZwS/+ZXQnrqlPg3MxsJ+VrgNo3jQnbdxLKxd3UvtwnVs4esyXj+eYDKUGltKXsNVInMEl/CrYPbfDeb9E+XfEZkwZxw1LP5YwdSubu9qiUsnj6XgzYbXFr0/bDppXZ8AsvjWM1vsxg/DlRTEfJY3W7zu8dJUNAV2nUnJBXb1ti5oZr+URP5utgHMPmkD3M5Bh5Tw6M6qZdy2ZZxWbuxJp11gJm0abrUbmndW7Y/PZIXcdbWB5y8Wvjd4+aZKf95KutPbbTreHaxXOGcURqPdctz56jfbu9jlJv408rbHXfu789X5Xu6O0fsuavXno9142r999S/j3SaCvfJ/0HJTh5ML65w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442" name="AutoShape 10" descr="data:image/png;base64,iVBORw0KGgoAAAANSUhEUgAAAQsAAAC9CAMAAACTb6i8AAAAe1BMVEX///8AAABgYGBVVVVmZmbo6Oh/f3+bm5t8fHzw8PD8/PzY2NiGhobQ0NBCQkJycnKRkZErKyve3t6pqanDw8Ozs7O5ubnv7+/Ly8tsbGxMTEzU1NSioqIzMzOMjIxaWlo7Ozs+Pj4YGBgQEBAfHx8sLCxJSUkbGxs2NjbpvWO0AAAMGklEQVR4nO1b65qyOg8FFRXUETkJnk/j6/1f4YY2adMWFOd1P/M93876M1J6ymqapCnjeQwGg8FgMBgMBoPBYDAYDAaDwWAwGAwGg8FgMBgMBoPBYDAYDAaDwWAwGAwGg8FgMBgMBoPBYDAYDANZXtTIZ789j/8F3H2ByW/P43fw2DQ4BfJp+J/mQgrvJ/KJuWAuJEwuwF7Evzun34LJxToQCH9rNlEYrH9tcIuLX0SSL88wmcsgLqPntcPisKyW41TNO1yHNdayWYito3Iyrarpbms1F+Wj5XKe0oFg+MDqUfzFrpsXEmuceDqvp3IoPrWGSXz1LRyLbjq2d1XttpNFR7W7s+XVz2SvI90dNYHRmA40EnwW0zGWLsfjaUbiCyj+wuZ/5PNZPOz0xI+fUKjt0CYCptHORjQwal3EooPYu+2q+VM2RbFR7aoCyNIZpy48OEXKj8yhDGazhse0YftitDr8LRPrYzsTQrS2+iu7VqG5OMk/jV5UdrWFbJ+4wxRPuZiZ7TN4rPfEwu5o+XdU7Ghfl/39bIj67eqdQ4WY5cgoyBzhGsgd/sDH+1Dp91MuvJv61QDUZOh5gTvE33jgSCvFtAhAC8PtZKOKU6sFEfqmfkUOF7iY/nC+/Iafm6Y9qoVQuQIeZt7k9r2Hh9X+u7FCmosDae550FvueV84j+lYifFzmxGiOPfMerOeKI6McqWWca2jEShVrT0mFwVK8hBOAS1Eo+XQ5Ci7GyvBPNuPaC6QPrFUoXrAXkVjNGLHn1KBSvZoPRjj7hnQQlQY4K5Z/lXzW3PxvdxlEfS88nS1GlX9cyl/grqlSmDvSQwOKyaMdKZkHhozQb/zQ9eKFNvbQL0/OmSgEVdGaicsp+biLlcVfEiJ1UZkZSn6cRGTWmAuCpz9BrvaPhfmOSJpBa9PthhsFL1NcnO+dSemsBfPEES1K8w1lAjK/NiLC9gkw6Z4j6xmSAqCVHobcod9P40wYcAcnzEecioCF3NjXtdqBLAPnetirPzJay7Qd3lKl0fKog5xCPThP6Ei7UGFspVgz4A/rZg2FyAsbiUblXyd363yV1yAfs6UGc5a4hfA2pnbS8jpXl+aGqkZGACf1bI85aIlnhIQcXPmxPsvuYD+dkobPG3FbfzAqw6Q6VeQawK7BOLK6gUXTkAIaPwKjapWm35cwCYZ4GJUXmvMJ7B4m4oFEv0aG1wJT+2RgVPJ5AJsuj+wUGnrW7vFNOjpR9Qm8SL5t7HBEHPdrSGG73MhRnr0qipjBakYEB102k5rj7idgTD+TR6Ddz25gHglWeh+wQXl7hhvQgY/Pe8ehEu/iZ8YjTpmxuQCJSZ2DMYCtUDPRyOHp/lO6UpzOb6IbqbyPTmb/jAHJjrqG6+GmjhUfr25BnJhTC7QruhFK/2TUF5wypjc6WsvYBGWUhlECAesfut5rn6WKDYmVCPJikWgH6NFkc00y4K5MZ2viiCzRt1dLsBA3rAH4bU2MyUhyIuHAIOLso0LWRM8kNFWxW9Lc5H6QnjpP+pxIsdYwTKuwSoMkayFrg6a6e/X+o1/K20ucKLgcNYgxIHkv2pEGG8ZXEzbuEBNIxXwbAq8Yhj4ImByEOv51FtAe6dN01GmR8WJiAehNzqKmhZZiqeQwOZCnU8eRRgFKkcSqBnPg2id/zHHwaf7fBk7XJA8C3gK3K9+nERRieHG27ktcfLHVddpCGHTZuQRTzoixpOR/8R3kTt7RJ377HpZWzk0I9FT5XChEzdXHGPquzi9S4U08/AgD37pLBMEJZ5IId6zRLh+OHSL3zHhxZHE5qIt3DrYzCvIrsnSu1yozI068xj7BnB525UIRd9TXsTu3/hxJE+UG1nrgodAYV/wnG4vh7AyDhdahRHSrBlq58dyfy7JVLq4SPEdiQTsVO35XWMBawZmTcguN5m4Jqr0cDqyFwqqkvLlNxl+I93PwOHCCw0N+sLeKEe5dxZ/wTFqnirL3XraUl3JEJogwvZ7EJtW+kjp/Ur9TiyU3UDs/pV+zqZS1W9jXKR03mBsJiiSGLR4f6Bh3U6WHhuFKsZNuylmWlHn6sPfzu4xlgWFMYSXo5UeWS96QnAB239pqZ1DfYPILY2CWdJnc65nSeAURsms62gdJm0NnqLurddUWkG5qEwuWqTuLP2/gOACzLHYI0S1e+2RRi0WWZm4pioKtnV51yqF9Uuy6ElJo1uNuu+t1ptoVraMFNaNt0GXrWwGsttEdYuF06IktjMnvDSUCCMoQ49AGU9hO0+6gwKvEc8TKku0w9vI1VQdnXeDJgM3mNRv5QFrJU3cAvrYyxhmLBJ1g8wLD9IWfcn9X4AN3VBTtB1jfLjRE4CBdmogf6R5j3KMXr5i40gqRIMDuzTPolHqn0tpme/i1dFfQmdbQl5NmZFG0VdV5gXqGQwymMMxCTgeoReSO9xTs1Z4miOeYVBrDhlKJdNmZkprHhkDzel9LdrTwmhxIgd9I9aSni9PEiFKKSPhTZkshPOW4wjlwejWFFlIJgh2oiipbRB17+mbvRl8NKk/CKVoRtgfmVEqnEOcyBcy+dOWHiBR61xorrTnFPUhBjei5alFIV1b4Nj4YEDgFnmtl5tSk9z6LjISVj6BEGze8iIhXLRMIW95obaP6A+VmyRqx3Kr0DkKkNZt/TaZGTeh68tAqQ8XVT8udh3jS/Vt5cL3jHhWQVsSoXt4r+NFQPUJtCCBvVyhLRfx4NXUottuMUsxAC21xMtstk2VngaEi8t8NyeM3Sf6BvtOuHjEOyrVaBKr3sZk/FU9fqYqVpSLP3SgQC3uptaeaDu5mFQAUyRLui3SgrwPyzwttYcQXE31T18ZUiHoMdFTTMw9XWkupOlTNyMpVbKV5mJi7tst3WZLPT5EzWs0UonmQk7tS7+ApUV5coMKiDb7XrdR5mAElVk7+vctkV15YZxYaOVY0GhCfvFuc3GS5bhPYR9rLszmmrW5HlK+QLc1U22UK7Xi2oUm/TWEoHJHob9Szj6Qv05qsgZ/jcEFLoZmOXi12OYidiRpMMDucXwtDXo1xcXRJElz4ecdIeC5ebnvRYWMQHbWyAZQQrLr4Mg0Ri6QJqgJpim1uYCjJnolmP0S+4Dxz3octPwBcmENNKNm+THOW67VpOfulTeW202qeKXmbgAnRIiHxMwQucC7epO1zOYiNbmAMOqAYlpX2EaH09aBZk5AMnD0Y0On9AwTOkfY3/Z9Kqg0Pb1BmHL5CBcxcrExagmA9cy7uXB9KuVSj/byeCxni7sJokf7PhVE+uMW+Z/l4oGCazywYScXLVfdK/OIJpX41UW79c0BuCdbL8CktejF9bNc3F0uXuuF/XVtA8uHDk0xW1FYY4O9OFnVMDlH2AZ7cf4sF+BQ6KeLUDN7xkXNRrE0I2Pz/hS+UaIJPhsHs/vO73LQgREjXeH0P8oFhFrk9hNrJs+5ELMsJ/p0bLkNEqe0IoD5kR2BVkAnEzIx3YuzXj7K9lEuCrPc0xcJ3msuBLCHsS0siHBtS5uGeNClhhLp+yIFzWfjzgUe+rHgs1zg+Pp2zFfr9YSLIZGhaOfCC9W3trmV+0qUtTG1Bs8TqAFChEmEBgM/5MK48cv7LBfqRgQVE5/LJ1yEtav5UmYRzkAtoZW+wxikmCBclwedebFURmVXBo3jLtUHyXjkFN+YBCrHUH6aC3WFMm5OnRnOs0nSdXEBfcH1BR6I2s4fRj7gut98GQm8s+Nl2v6/YtCeypHfMn2Wi44sRdLJRaIvoK6DaoT/ZGFHzhJR18eBfusHQC2XxiIQK9xyGdF8mAvv3DKQaNWlF63sdR1L6f//ULRfyTkacJcTdsnYixef5iKyPw7FiXbai9Rp8OxL6WDifCE4sv9zQMH6vyLlRxPr2huMbvs59edcOGetb1jjbj8S2PR1ygajpxXKshq++N+7RLMxpQal1MbkcsDg/vNceFGsc+763uRZfLEgqr/vdQUdReskCJ/SgDUXaTw/7BZ2XVk+ofnCutcG5pP72FXe1keNoJgc5rHxb4wvBtrm8byeWvbmZS2DwWAwGAwGg8FgMBgMBoPBYDAYDAaDwWAwGAwGg8FgMBgMBoPBYDAYDAaDwWAwGAwGg8FgMBgMBoPxb+Ef612akFzcqBM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444" name="Picture 12" descr="Изображение логотип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2420888"/>
            <a:ext cx="4320480" cy="1040845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323528" y="3717032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itchFamily="34" charset="0"/>
                <a:cs typeface="Arial" pitchFamily="34" charset="0"/>
              </a:rPr>
              <a:t>Цель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Creative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Commons</a:t>
            </a:r>
            <a:r>
              <a:rPr lang="ru-RU" dirty="0">
                <a:latin typeface="Arial" pitchFamily="34" charset="0"/>
                <a:cs typeface="Arial" pitchFamily="34" charset="0"/>
              </a:rPr>
              <a:t> — позволить держателям авторских прав передать некоторые из прав на свои произведения общественности, и в то же время сохранить за собой другие права. Дело в том, что в соответствии с действующими в настоящее время в большинстве стран мира законами об авторских правах все права, как имущественные, так и неимущественные, принадлежат авторам автоматически.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Creative</a:t>
            </a:r>
            <a:r>
              <a:rPr lang="ru-RU" dirty="0">
                <a:latin typeface="Arial" pitchFamily="34" charset="0"/>
                <a:cs typeface="Arial" pitchFamily="34" charset="0"/>
              </a:rPr>
              <a:t> </a:t>
            </a:r>
            <a:r>
              <a:rPr lang="ru-RU" dirty="0" err="1">
                <a:latin typeface="Arial" pitchFamily="34" charset="0"/>
                <a:cs typeface="Arial" pitchFamily="34" charset="0"/>
              </a:rPr>
              <a:t>Commons</a:t>
            </a:r>
            <a:r>
              <a:rPr lang="ru-RU" dirty="0">
                <a:latin typeface="Arial" pitchFamily="34" charset="0"/>
                <a:cs typeface="Arial" pitchFamily="34" charset="0"/>
              </a:rPr>
              <a:t> делают возможным передать некоторые права общественности посредством семейства готовых лицензий, признанных юридическими законодательствами многих стран.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7129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latin typeface="Arial" pitchFamily="34" charset="0"/>
                <a:cs typeface="Arial" pitchFamily="34" charset="0"/>
              </a:rPr>
              <a:t>Какую лицензию следует использовать при разработке учебных материалов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pPr algn="ctr"/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ru-RU" dirty="0" smtClean="0">
                <a:latin typeface="Arial" pitchFamily="34" charset="0"/>
                <a:cs typeface="Arial" pitchFamily="34" charset="0"/>
              </a:rPr>
              <a:t>Так как необходимо, чтобы учебные материалы находились в свободном доступе без каких либо иных условий, следует использовать открытую лицензию, ведь благодаря ней пользователь может получать любые виды доступных благ от конкретного объекта, а именно использовать учебные материалы в любых, необходимых ему целях, будь то изучение материала или написание какой либо научно-исследовательской работы.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 descr="Start Up Loans for Entrepreneur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140968"/>
            <a:ext cx="4968552" cy="33786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69</TotalTime>
  <Words>422</Words>
  <Application>Microsoft Office PowerPoint</Application>
  <PresentationFormat>Экран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Правовые аспекты использования ПО</vt:lpstr>
      <vt:lpstr>Слайд 2</vt:lpstr>
      <vt:lpstr>Слайд 3</vt:lpstr>
      <vt:lpstr>Слайд 4</vt:lpstr>
      <vt:lpstr>Слайд 5</vt:lpstr>
      <vt:lpstr>Слайд 6</vt:lpstr>
      <vt:lpstr>Слайд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Правовые аспекты использования ПО</dc:title>
  <dc:creator>Asus TUF</dc:creator>
  <cp:lastModifiedBy>Asus TUF</cp:lastModifiedBy>
  <cp:revision>15</cp:revision>
  <dcterms:created xsi:type="dcterms:W3CDTF">2022-01-05T17:28:17Z</dcterms:created>
  <dcterms:modified xsi:type="dcterms:W3CDTF">2022-01-05T18:38:00Z</dcterms:modified>
</cp:coreProperties>
</file>