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8" r:id="rId3"/>
    <p:sldId id="269" r:id="rId4"/>
    <p:sldId id="270" r:id="rId5"/>
    <p:sldId id="273" r:id="rId6"/>
    <p:sldId id="271" r:id="rId7"/>
    <p:sldId id="272" r:id="rId8"/>
    <p:sldId id="274" r:id="rId9"/>
    <p:sldId id="275" r:id="rId10"/>
    <p:sldId id="276" r:id="rId11"/>
    <p:sldId id="277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EAC5B675-5E8E-4DC4-B6C9-C1EF932A1894}">
  <a:tblStyle styleId="{EAC5B675-5E8E-4DC4-B6C9-C1EF932A18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-701" y="-8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c9f5aafcbb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c9f5aafcbb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9f1c595f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9f1c595f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54100" y="204512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200" dirty="0" smtClean="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Анализ и моделирование бизнес-процессов предприятия быстрого обслуживания</a:t>
            </a:r>
            <a:endParaRPr sz="42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427700" y="4493750"/>
            <a:ext cx="4411500" cy="4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Стецук Максим, ИВТ 3 курс 1гр.2п.гр.</a:t>
            </a:r>
            <a:endParaRPr sz="1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4068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 smtClean="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Алтернативные варианты БП</a:t>
            </a:r>
            <a:endParaRPr sz="3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466350" y="1113525"/>
            <a:ext cx="8211300" cy="3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ru-RU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1. Увеличиваем средний чек</a:t>
            </a:r>
          </a:p>
          <a:p>
            <a:pPr marL="0" indent="0" algn="l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ru-RU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 Повышаем квалификацию сотрудников</a:t>
            </a:r>
          </a:p>
          <a:p>
            <a:pPr marL="0" indent="0" algn="l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ru-RU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3. Улучшаем атмосферу в ресторане</a:t>
            </a:r>
          </a:p>
          <a:p>
            <a:pPr marL="0" indent="0" algn="l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ru-RU" dirty="0" smtClean="0">
                <a:solidFill>
                  <a:schemeClr val="tx1"/>
                </a:solidFill>
                <a:latin typeface="Comic Sans MS"/>
                <a:ea typeface="Comic Sans MS"/>
                <a:cs typeface="Comic Sans MS"/>
                <a:sym typeface="Comic Sans MS"/>
              </a:rPr>
              <a:t>4. Увеличиваем маржу, повышаем квалификацию, улучшаем атмосферу и нанимаем 2 сотрудников</a:t>
            </a:r>
            <a:endParaRPr dirty="0">
              <a:solidFill>
                <a:schemeClr val="tx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396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 smtClean="0">
                <a:latin typeface="Comic Sans MS"/>
                <a:ea typeface="Comic Sans MS"/>
                <a:cs typeface="Comic Sans MS"/>
                <a:sym typeface="Comic Sans MS"/>
              </a:rPr>
              <a:t>Экономические показатели</a:t>
            </a:r>
            <a:endParaRPr sz="2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1387" y="523416"/>
            <a:ext cx="8629413" cy="4298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5"/>
          <p:cNvSpPr txBox="1">
            <a:spLocks noGrp="1"/>
          </p:cNvSpPr>
          <p:nvPr>
            <p:ph type="ctrTitle"/>
          </p:nvPr>
        </p:nvSpPr>
        <p:spPr>
          <a:xfrm>
            <a:off x="311708" y="7563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Comic Sans MS"/>
                <a:ea typeface="Comic Sans MS"/>
                <a:cs typeface="Comic Sans MS"/>
                <a:sym typeface="Comic Sans MS"/>
              </a:rPr>
              <a:t>Спасибо за внимание!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2988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 smtClean="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Предметная область</a:t>
            </a:r>
            <a:endParaRPr sz="3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466350" y="1113525"/>
            <a:ext cx="8211300" cy="3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ru-RU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Общество с ограниченной ответственностью "Система ПБО" (сокращенное наименование - ООО "Система ПБО")</a:t>
            </a:r>
          </a:p>
          <a:p>
            <a:pPr marL="0" lvl="0" indent="0" algn="l">
              <a:lnSpc>
                <a:spcPct val="115000"/>
              </a:lnSpc>
              <a:buClr>
                <a:schemeClr val="dk1"/>
              </a:buClr>
              <a:buSzPts val="1100"/>
            </a:pPr>
            <a:endParaRPr lang="ru-RU" sz="900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lvl="0" indent="0" algn="l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ru-RU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 качестве объекта для исследования взят отдельный ресторан сети ПБО</a:t>
            </a: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324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Бизнес-модель А.Остервальдера</a:t>
            </a:r>
            <a:endParaRPr sz="2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0001" y="502236"/>
            <a:ext cx="7005600" cy="4558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468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800" dirty="0" smtClean="0">
                <a:latin typeface="Comic Sans MS"/>
                <a:ea typeface="Comic Sans MS"/>
                <a:cs typeface="Comic Sans MS"/>
                <a:sym typeface="Comic Sans MS"/>
              </a:rPr>
              <a:t>Стратегические</a:t>
            </a:r>
            <a:r>
              <a:rPr lang="ru-RU" sz="3600" dirty="0" smtClean="0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ru-RU" sz="2800" dirty="0" smtClean="0">
                <a:latin typeface="Comic Sans MS"/>
                <a:ea typeface="Comic Sans MS"/>
                <a:cs typeface="Comic Sans MS"/>
                <a:sym typeface="Comic Sans MS"/>
              </a:rPr>
              <a:t>цели</a:t>
            </a:r>
            <a:endParaRPr sz="3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499" y="482400"/>
            <a:ext cx="7805902" cy="4527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324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 smtClean="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Стратегическая карта</a:t>
            </a:r>
            <a:endParaRPr sz="2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400" y="504000"/>
            <a:ext cx="7012800" cy="45747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4068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600" dirty="0" smtClean="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Основной бизнес процесс</a:t>
            </a:r>
            <a:endParaRPr sz="36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466350" y="1113525"/>
            <a:ext cx="8211300" cy="35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ru-RU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В качестве бизнес-процесса для анализа, моделирования и оптимизации было взято </a:t>
            </a:r>
            <a:r>
              <a:rPr lang="en-US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“</a:t>
            </a:r>
            <a:r>
              <a:rPr lang="ru-RU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Обслуживание гостя</a:t>
            </a:r>
            <a:r>
              <a:rPr lang="en-US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”</a:t>
            </a:r>
            <a:endParaRPr lang="ru-RU" dirty="0" smtClean="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0" indent="0" algn="l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100"/>
            </a:pPr>
            <a:r>
              <a:rPr lang="ru-RU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Особенность</a:t>
            </a:r>
            <a:r>
              <a:rPr lang="en-US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: </a:t>
            </a:r>
            <a:r>
              <a:rPr lang="ru-RU" sz="2400" dirty="0" smtClean="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Исполнение процесса распределено среди большого количества ролей, что позволяет распределять нагрузку и обеспечивать эффективность</a:t>
            </a:r>
          </a:p>
          <a:p>
            <a:pPr marL="0" indent="0" algn="l">
              <a:lnSpc>
                <a:spcPct val="115000"/>
              </a:lnSpc>
              <a:spcAft>
                <a:spcPts val="1000"/>
              </a:spcAft>
              <a:buClr>
                <a:schemeClr val="dk1"/>
              </a:buClr>
              <a:buSzPts val="1100"/>
            </a:pPr>
            <a:endParaRPr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4212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2800" dirty="0" smtClean="0">
                <a:latin typeface="Comic Sans MS"/>
                <a:ea typeface="Comic Sans MS"/>
                <a:cs typeface="Comic Sans MS"/>
                <a:sym typeface="Comic Sans MS"/>
              </a:rPr>
              <a:t>Иерархия функций процесса и</a:t>
            </a:r>
            <a:br>
              <a:rPr lang="ru-RU" sz="2800" dirty="0" smtClean="0"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ru-RU" sz="2800" dirty="0" smtClean="0">
                <a:latin typeface="Comic Sans MS"/>
                <a:ea typeface="Comic Sans MS"/>
                <a:cs typeface="Comic Sans MS"/>
                <a:sym typeface="Comic Sans MS"/>
              </a:rPr>
              <a:t>организационная структура</a:t>
            </a:r>
            <a:endParaRPr sz="2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7900" y="921126"/>
            <a:ext cx="4324500" cy="3586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Рисунок 6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38129" y="921600"/>
            <a:ext cx="4461071" cy="41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396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 smtClean="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Модель в нотации </a:t>
            </a:r>
            <a:r>
              <a:rPr lang="en-US" sz="2800" dirty="0" smtClean="0">
                <a:highlight>
                  <a:srgbClr val="FFFFFF"/>
                </a:highlight>
                <a:latin typeface="Comic Sans MS"/>
                <a:ea typeface="Comic Sans MS"/>
                <a:cs typeface="Comic Sans MS"/>
                <a:sym typeface="Comic Sans MS"/>
              </a:rPr>
              <a:t>BPMN</a:t>
            </a:r>
            <a:endParaRPr sz="2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505" y="494771"/>
            <a:ext cx="8893722" cy="451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ctrTitle"/>
          </p:nvPr>
        </p:nvSpPr>
        <p:spPr>
          <a:xfrm>
            <a:off x="311700" y="39675"/>
            <a:ext cx="8520600" cy="5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ru-RU" sz="2800" dirty="0" smtClean="0">
                <a:latin typeface="Comic Sans MS"/>
                <a:ea typeface="Comic Sans MS"/>
                <a:cs typeface="Comic Sans MS"/>
                <a:sym typeface="Comic Sans MS"/>
              </a:rPr>
              <a:t>Экономическая модель</a:t>
            </a:r>
            <a:endParaRPr sz="2800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4" name="Рисунок 3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94400" y="460800"/>
            <a:ext cx="5248800" cy="463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134</Words>
  <Application>Microsoft Office PowerPoint</Application>
  <PresentationFormat>Экран (16:9)</PresentationFormat>
  <Paragraphs>22</Paragraphs>
  <Slides>12</Slides>
  <Notes>12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Simple Light</vt:lpstr>
      <vt:lpstr>Анализ и моделирование бизнес-процессов предприятия быстрого обслуживания</vt:lpstr>
      <vt:lpstr>Предметная область</vt:lpstr>
      <vt:lpstr>Бизнес-модель А.Остервальдера</vt:lpstr>
      <vt:lpstr>Стратегические цели</vt:lpstr>
      <vt:lpstr>Стратегическая карта</vt:lpstr>
      <vt:lpstr>Основной бизнес процесс</vt:lpstr>
      <vt:lpstr>Иерархия функций процесса и организационная структура</vt:lpstr>
      <vt:lpstr>Модель в нотации BPMN</vt:lpstr>
      <vt:lpstr>Экономическая модель</vt:lpstr>
      <vt:lpstr>Алтернативные варианты БП</vt:lpstr>
      <vt:lpstr>Экономические показатели</vt:lpstr>
      <vt:lpstr>Спасибо за внимание!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Ложные друзья переводчика</dc:title>
  <dc:creator>Asus TUF</dc:creator>
  <cp:lastModifiedBy>Asus TUF</cp:lastModifiedBy>
  <cp:revision>18</cp:revision>
  <dcterms:modified xsi:type="dcterms:W3CDTF">2024-06-04T10:44:21Z</dcterms:modified>
</cp:coreProperties>
</file>