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Уровень текста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Вид под углом снизу на фасад современного здания с алюминиевыми дисками под ясным голубым небом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Вид под углом снизу на современное изогнутое здание под облачным небом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Вид изнутри современного белого здания со стеклянными панелями на ясное небо с редкими облаками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Вид под углом снизу на башню Азади в Тегеране (Иран) на фоне безоблачного ясного неба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Вид изнутри каменной конструкции на лестницу и ясное голубое небо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Автор и дата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Современное белое здание со стеклянными панелями на фоне ясного голубого неба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1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Небольшая часть современного моста в виде ракушки в Циндао (Шаньдун, Китай) под небом с редкими облаками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kommersant.ru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Автор: Стецук Максим 1гр.2п.гр.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i="1"/>
            </a:lvl1pPr>
          </a:lstStyle>
          <a:p>
            <a:pPr/>
            <a:r>
              <a:t>Автор: Стецук Максим 1гр.2п.гр.</a:t>
            </a:r>
          </a:p>
        </p:txBody>
      </p:sp>
      <p:sp>
        <p:nvSpPr>
          <p:cNvPr id="152" name="КоммерсантЪ"/>
          <p:cNvSpPr txBox="1"/>
          <p:nvPr>
            <p:ph type="ctrTitle"/>
          </p:nvPr>
        </p:nvSpPr>
        <p:spPr>
          <a:xfrm>
            <a:off x="1209075" y="1622491"/>
            <a:ext cx="21971004" cy="4648201"/>
          </a:xfrm>
          <a:prstGeom prst="rect">
            <a:avLst/>
          </a:prstGeom>
        </p:spPr>
        <p:txBody>
          <a:bodyPr/>
          <a:lstStyle/>
          <a:p>
            <a:pPr/>
            <a:r>
              <a:t>КоммерсантЪ</a:t>
            </a:r>
          </a:p>
        </p:txBody>
      </p:sp>
      <p:sp>
        <p:nvSpPr>
          <p:cNvPr id="153" name="Информационные агентства и их ресурсы в России"/>
          <p:cNvSpPr txBox="1"/>
          <p:nvPr>
            <p:ph type="subTitle" sz="quarter" idx="1"/>
          </p:nvPr>
        </p:nvSpPr>
        <p:spPr>
          <a:xfrm>
            <a:off x="1203921" y="6270691"/>
            <a:ext cx="21971001" cy="1905001"/>
          </a:xfrm>
          <a:prstGeom prst="rect">
            <a:avLst/>
          </a:prstGeom>
        </p:spPr>
        <p:txBody>
          <a:bodyPr/>
          <a:lstStyle/>
          <a:p>
            <a:pPr/>
            <a:r>
              <a:t>Информационные агентства и их ресурсы в России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Историческая справка"/>
          <p:cNvSpPr txBox="1"/>
          <p:nvPr>
            <p:ph type="title"/>
          </p:nvPr>
        </p:nvSpPr>
        <p:spPr>
          <a:xfrm>
            <a:off x="1206500" y="629260"/>
            <a:ext cx="21971000" cy="1433164"/>
          </a:xfrm>
          <a:prstGeom prst="rect">
            <a:avLst/>
          </a:prstGeom>
        </p:spPr>
        <p:txBody>
          <a:bodyPr/>
          <a:lstStyle>
            <a:lvl1pPr algn="ctr">
              <a:defRPr spc="-140" sz="7000"/>
            </a:lvl1pPr>
          </a:lstStyle>
          <a:p>
            <a:pPr/>
            <a:r>
              <a:t>Историческая справка</a:t>
            </a:r>
          </a:p>
        </p:txBody>
      </p:sp>
      <p:pic>
        <p:nvPicPr>
          <p:cNvPr id="156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42961" y="2113735"/>
            <a:ext cx="7692533" cy="11249294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Название: Газета «Коммерсантъ» (Коммерсантъ). Год создания: 1989 (первый номер вышел в 1990 году).…"/>
          <p:cNvSpPr txBox="1"/>
          <p:nvPr/>
        </p:nvSpPr>
        <p:spPr>
          <a:xfrm>
            <a:off x="577026" y="4651253"/>
            <a:ext cx="13099526" cy="4413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lnSpc>
                <a:spcPct val="150000"/>
              </a:lnSpc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Название: Газета «Коммерсантъ» (Коммерсантъ).</a:t>
            </a:r>
            <a:br/>
            <a:r>
              <a:t>Год создания: 1989 (первый номер вышел в 1990 году).</a:t>
            </a:r>
          </a:p>
          <a:p>
            <a:pPr algn="l" defTabSz="825500">
              <a:lnSpc>
                <a:spcPct val="150000"/>
              </a:lnSpc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Основоположник газеты «КоммерсантЪ» - деловая газета «Московский коммерческий указатель».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КоммерсантЪ в настоящее время"/>
          <p:cNvSpPr txBox="1"/>
          <p:nvPr>
            <p:ph type="title"/>
          </p:nvPr>
        </p:nvSpPr>
        <p:spPr>
          <a:xfrm>
            <a:off x="1206500" y="629260"/>
            <a:ext cx="21971000" cy="1433164"/>
          </a:xfrm>
          <a:prstGeom prst="rect">
            <a:avLst/>
          </a:prstGeom>
        </p:spPr>
        <p:txBody>
          <a:bodyPr/>
          <a:lstStyle>
            <a:lvl1pPr algn="ctr">
              <a:defRPr spc="-140" sz="7000"/>
            </a:lvl1pPr>
          </a:lstStyle>
          <a:p>
            <a:pPr/>
            <a:r>
              <a:t>КоммерсантЪ в настоящее время</a:t>
            </a:r>
          </a:p>
        </p:txBody>
      </p:sp>
      <p:pic>
        <p:nvPicPr>
          <p:cNvPr id="160" name="Снимок экрана 2025-04-05 в 09.37.42.png" descr="Снимок экрана 2025-04-05 в 09.37.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8954" y="2236292"/>
            <a:ext cx="20426092" cy="112910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Об агентстве КоммерсантЪ"/>
          <p:cNvSpPr txBox="1"/>
          <p:nvPr>
            <p:ph type="title"/>
          </p:nvPr>
        </p:nvSpPr>
        <p:spPr>
          <a:xfrm>
            <a:off x="1206500" y="629260"/>
            <a:ext cx="21971000" cy="1433164"/>
          </a:xfrm>
          <a:prstGeom prst="rect">
            <a:avLst/>
          </a:prstGeom>
        </p:spPr>
        <p:txBody>
          <a:bodyPr/>
          <a:lstStyle>
            <a:lvl1pPr algn="ctr">
              <a:defRPr spc="-140" sz="7000"/>
            </a:lvl1pPr>
          </a:lstStyle>
          <a:p>
            <a:pPr/>
            <a:r>
              <a:t>Об агентстве КоммерсантЪ</a:t>
            </a:r>
          </a:p>
        </p:txBody>
      </p:sp>
      <p:sp>
        <p:nvSpPr>
          <p:cNvPr id="163" name="— Цель: Информирование аудитории о ключевых событиях в политике, экономике, бизнесе и культуре; — Задачи:…"/>
          <p:cNvSpPr txBox="1"/>
          <p:nvPr/>
        </p:nvSpPr>
        <p:spPr>
          <a:xfrm>
            <a:off x="577026" y="3582726"/>
            <a:ext cx="11520492" cy="90439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lnSpc>
                <a:spcPct val="150000"/>
              </a:lnSpc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— Цель: Информирование аудитории о ключевых событиях в политике, экономике, бизнесе и культуре;</a:t>
            </a:r>
            <a:br/>
            <a:r>
              <a:t>— Задачи:</a:t>
            </a:r>
          </a:p>
          <a:p>
            <a:pPr lvl="1" algn="l" defTabSz="825500">
              <a:lnSpc>
                <a:spcPct val="150000"/>
              </a:lnSpc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- </a:t>
            </a:r>
            <a:r>
              <a:t>Обеспечение достоверной и оперативной аналитики;</a:t>
            </a:r>
          </a:p>
          <a:p>
            <a:pPr lvl="1" algn="l" defTabSz="825500">
              <a:lnSpc>
                <a:spcPct val="150000"/>
              </a:lnSpc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- </a:t>
            </a:r>
            <a:r>
              <a:t>Освещение официальных документов и решений власти;</a:t>
            </a:r>
          </a:p>
          <a:p>
            <a:pPr lvl="1" algn="l" defTabSz="825500">
              <a:lnSpc>
                <a:spcPct val="150000"/>
              </a:lnSpc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- </a:t>
            </a:r>
            <a:r>
              <a:t>Поддержка делового и экспертного дискурса.</a:t>
            </a:r>
          </a:p>
        </p:txBody>
      </p:sp>
      <p:sp>
        <p:nvSpPr>
          <p:cNvPr id="164" name="Издание газеты и онлайн-версии;…"/>
          <p:cNvSpPr txBox="1"/>
          <p:nvPr/>
        </p:nvSpPr>
        <p:spPr>
          <a:xfrm>
            <a:off x="12860481" y="3582726"/>
            <a:ext cx="10906042" cy="6265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08000" indent="-508000" algn="l" defTabSz="825500">
              <a:lnSpc>
                <a:spcPct val="150000"/>
              </a:lnSpc>
              <a:buSzPct val="123000"/>
              <a:buChar char="-"/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Издание газеты и онлайн-версии;</a:t>
            </a:r>
          </a:p>
          <a:p>
            <a:pPr marL="508000" indent="-508000" algn="l" defTabSz="825500">
              <a:lnSpc>
                <a:spcPct val="150000"/>
              </a:lnSpc>
              <a:buSzPct val="123000"/>
              <a:buChar char="-"/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Аналитические материалы и расследования;</a:t>
            </a:r>
          </a:p>
          <a:p>
            <a:pPr marL="508000" indent="-508000" algn="l" defTabSz="825500">
              <a:lnSpc>
                <a:spcPct val="150000"/>
              </a:lnSpc>
              <a:buSzPct val="123000"/>
              <a:buChar char="-"/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Спецпроекты (например, «Коммерсантъ-Деньги», «Коммерсантъ-Власть»);</a:t>
            </a:r>
          </a:p>
          <a:p>
            <a:pPr marL="508000" indent="-508000" algn="l" defTabSz="825500">
              <a:lnSpc>
                <a:spcPct val="150000"/>
              </a:lnSpc>
              <a:buSzPct val="123000"/>
              <a:buChar char="-"/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Мультимедийный контент (подкасты, видео).</a:t>
            </a:r>
          </a:p>
        </p:txBody>
      </p:sp>
      <p:sp>
        <p:nvSpPr>
          <p:cNvPr id="165" name="Цель и задачи агентства"/>
          <p:cNvSpPr txBox="1"/>
          <p:nvPr/>
        </p:nvSpPr>
        <p:spPr>
          <a:xfrm>
            <a:off x="1890930" y="2225866"/>
            <a:ext cx="8278234" cy="1783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defRPr b="1" i="1" spc="-100" sz="5000">
                <a:solidFill>
                  <a:srgbClr val="000000"/>
                </a:solidFill>
              </a:defRPr>
            </a:lvl1pPr>
          </a:lstStyle>
          <a:p>
            <a:pPr/>
            <a:r>
              <a:t>Цель и задачи агентства</a:t>
            </a:r>
          </a:p>
        </p:txBody>
      </p:sp>
      <p:sp>
        <p:nvSpPr>
          <p:cNvPr id="166" name="Основные направления деятельности"/>
          <p:cNvSpPr txBox="1"/>
          <p:nvPr/>
        </p:nvSpPr>
        <p:spPr>
          <a:xfrm>
            <a:off x="12023068" y="2225866"/>
            <a:ext cx="12580869" cy="1193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defRPr b="1" i="1" spc="-100" sz="5000">
                <a:solidFill>
                  <a:srgbClr val="000000"/>
                </a:solidFill>
              </a:defRPr>
            </a:lvl1pPr>
          </a:lstStyle>
          <a:p>
            <a:pPr/>
            <a:r>
              <a:t>Основные направления деятельности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Политика, экономика, финансы;…"/>
          <p:cNvSpPr txBox="1"/>
          <p:nvPr/>
        </p:nvSpPr>
        <p:spPr>
          <a:xfrm>
            <a:off x="577026" y="1667101"/>
            <a:ext cx="10906042" cy="5339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08000" indent="-508000" algn="l" defTabSz="825500">
              <a:lnSpc>
                <a:spcPct val="150000"/>
              </a:lnSpc>
              <a:buSzPct val="123000"/>
              <a:buChar char="-"/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Политика, экономика, финансы;</a:t>
            </a:r>
          </a:p>
          <a:p>
            <a:pPr marL="508000" indent="-508000" algn="l" defTabSz="825500">
              <a:lnSpc>
                <a:spcPct val="150000"/>
              </a:lnSpc>
              <a:buSzPct val="123000"/>
              <a:buChar char="-"/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Общество, культура, технологии;</a:t>
            </a:r>
          </a:p>
          <a:p>
            <a:pPr marL="508000" indent="-508000" algn="l" defTabSz="825500">
              <a:lnSpc>
                <a:spcPct val="150000"/>
              </a:lnSpc>
              <a:buSzPct val="123000"/>
              <a:buChar char="-"/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Спорт, международные отношения;</a:t>
            </a:r>
          </a:p>
          <a:p>
            <a:pPr marL="508000" indent="-508000" algn="l" defTabSz="825500">
              <a:lnSpc>
                <a:spcPct val="150000"/>
              </a:lnSpc>
              <a:buSzPct val="123000"/>
              <a:buChar char="-"/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Официальные публикации (правительственные документы, законы).</a:t>
            </a:r>
          </a:p>
        </p:txBody>
      </p:sp>
      <p:sp>
        <p:nvSpPr>
          <p:cNvPr id="169" name="Тематические направления"/>
          <p:cNvSpPr txBox="1"/>
          <p:nvPr/>
        </p:nvSpPr>
        <p:spPr>
          <a:xfrm>
            <a:off x="1419447" y="427038"/>
            <a:ext cx="9221200" cy="1255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defRPr b="1" i="1" spc="-100" sz="5000">
                <a:solidFill>
                  <a:srgbClr val="000000"/>
                </a:solidFill>
              </a:defRPr>
            </a:lvl1pPr>
          </a:lstStyle>
          <a:p>
            <a:pPr/>
            <a:r>
              <a:t>Тематические направления</a:t>
            </a:r>
          </a:p>
        </p:txBody>
      </p:sp>
      <p:sp>
        <p:nvSpPr>
          <p:cNvPr id="170" name="Возрастные ограничения"/>
          <p:cNvSpPr txBox="1"/>
          <p:nvPr/>
        </p:nvSpPr>
        <p:spPr>
          <a:xfrm>
            <a:off x="13330279" y="427038"/>
            <a:ext cx="9966446" cy="90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defRPr b="1" i="1" spc="-100" sz="5000">
                <a:solidFill>
                  <a:srgbClr val="000000"/>
                </a:solidFill>
              </a:defRPr>
            </a:lvl1pPr>
          </a:lstStyle>
          <a:p>
            <a:pPr/>
            <a:r>
              <a:t>Возрастные ограничения</a:t>
            </a:r>
          </a:p>
        </p:txBody>
      </p:sp>
      <p:sp>
        <p:nvSpPr>
          <p:cNvPr id="171" name="Основной контент: 16+ (из-за аналитики на сложные темы);…"/>
          <p:cNvSpPr txBox="1"/>
          <p:nvPr/>
        </p:nvSpPr>
        <p:spPr>
          <a:xfrm>
            <a:off x="12860481" y="2130142"/>
            <a:ext cx="10906042" cy="4413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08000" indent="-508000" algn="l" defTabSz="825500">
              <a:lnSpc>
                <a:spcPct val="150000"/>
              </a:lnSpc>
              <a:buSzPct val="123000"/>
              <a:buChar char="-"/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Основной контент: 16+ (из-за аналитики на сложные темы);</a:t>
            </a:r>
          </a:p>
          <a:p>
            <a:pPr marL="508000" indent="-508000" algn="l" defTabSz="825500">
              <a:lnSpc>
                <a:spcPct val="150000"/>
              </a:lnSpc>
              <a:buSzPct val="123000"/>
              <a:buChar char="-"/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Некоторые разделы (например, «Спорт» или «Культура») доступны для широкой аудитории.</a:t>
            </a:r>
          </a:p>
        </p:txBody>
      </p:sp>
      <p:sp>
        <p:nvSpPr>
          <p:cNvPr id="172" name="Редакционная коллегия"/>
          <p:cNvSpPr txBox="1"/>
          <p:nvPr/>
        </p:nvSpPr>
        <p:spPr>
          <a:xfrm>
            <a:off x="7581400" y="7748976"/>
            <a:ext cx="9221200" cy="1255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defRPr b="1" i="1" spc="-100" sz="5000">
                <a:solidFill>
                  <a:srgbClr val="000000"/>
                </a:solidFill>
              </a:defRPr>
            </a:lvl1pPr>
          </a:lstStyle>
          <a:p>
            <a:pPr/>
            <a:r>
              <a:t>Редакционная коллегия</a:t>
            </a:r>
          </a:p>
        </p:txBody>
      </p:sp>
      <p:sp>
        <p:nvSpPr>
          <p:cNvPr id="173" name="Козичев Евгений, руководитель информцентра;…"/>
          <p:cNvSpPr txBox="1"/>
          <p:nvPr/>
        </p:nvSpPr>
        <p:spPr>
          <a:xfrm>
            <a:off x="577026" y="8736407"/>
            <a:ext cx="10906042" cy="344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08000" indent="-508000" algn="l" defTabSz="825500">
              <a:lnSpc>
                <a:spcPct val="150000"/>
              </a:lnSpc>
              <a:buSzPct val="123000"/>
              <a:buChar char="-"/>
              <a:defRPr sz="31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Козичев Евгений, руководитель информцентра;</a:t>
            </a:r>
          </a:p>
          <a:p>
            <a:pPr marL="508000" indent="-508000" algn="l" defTabSz="825500">
              <a:lnSpc>
                <a:spcPct val="150000"/>
              </a:lnSpc>
              <a:buSzPct val="123000"/>
              <a:buChar char="-"/>
              <a:defRPr sz="31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Крючкова Татьяна, ответственный секретарь;</a:t>
            </a:r>
          </a:p>
          <a:p>
            <a:pPr marL="508000" indent="-508000" algn="l" defTabSz="825500">
              <a:lnSpc>
                <a:spcPct val="150000"/>
              </a:lnSpc>
              <a:buSzPct val="123000"/>
              <a:buChar char="-"/>
              <a:defRPr sz="31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Лавицкий Владимир, первый заместитель шеф-редактора;</a:t>
            </a:r>
          </a:p>
          <a:p>
            <a:pPr marL="508000" indent="-508000" algn="l" defTabSz="825500">
              <a:lnSpc>
                <a:spcPct val="150000"/>
              </a:lnSpc>
              <a:buSzPct val="123000"/>
              <a:buChar char="-"/>
              <a:defRPr sz="31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Лукин Михаил, шеф-редактор АО «Коммерсантъ» ;</a:t>
            </a:r>
          </a:p>
        </p:txBody>
      </p:sp>
      <p:sp>
        <p:nvSpPr>
          <p:cNvPr id="174" name="Стукалин Александр, заместитель шеф-редактора;…"/>
          <p:cNvSpPr txBox="1"/>
          <p:nvPr/>
        </p:nvSpPr>
        <p:spPr>
          <a:xfrm>
            <a:off x="12860481" y="8709067"/>
            <a:ext cx="10906042" cy="41637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08000" indent="-508000" algn="l" defTabSz="825500">
              <a:lnSpc>
                <a:spcPct val="150000"/>
              </a:lnSpc>
              <a:buSzPct val="123000"/>
              <a:buChar char="-"/>
              <a:defRPr sz="31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Стукалин Александр, заместитель шеф-редактора;</a:t>
            </a:r>
          </a:p>
          <a:p>
            <a:pPr marL="508000" indent="-508000" algn="l" defTabSz="825500">
              <a:lnSpc>
                <a:spcPct val="150000"/>
              </a:lnSpc>
              <a:buSzPct val="123000"/>
              <a:buChar char="-"/>
              <a:defRPr sz="31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Сухов Иван, заместитель шеф-редактора;</a:t>
            </a:r>
          </a:p>
          <a:p>
            <a:pPr marL="508000" indent="-508000" algn="l" defTabSz="825500">
              <a:lnSpc>
                <a:spcPct val="150000"/>
              </a:lnSpc>
              <a:buSzPct val="123000"/>
              <a:buChar char="-"/>
              <a:defRPr sz="31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Черникова Анна, заместитель шеф-редактора, и. о. главного редактора «Коммерсантъ Weekend»;</a:t>
            </a:r>
          </a:p>
          <a:p>
            <a:pPr marL="508000" indent="-508000" algn="l" defTabSz="825500">
              <a:lnSpc>
                <a:spcPct val="150000"/>
              </a:lnSpc>
              <a:buSzPct val="123000"/>
              <a:buChar char="-"/>
              <a:defRPr sz="31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Шпаковский Александр, заместитель шеф-редактора.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Главная страница с лентой новостей;…"/>
          <p:cNvSpPr txBox="1"/>
          <p:nvPr/>
        </p:nvSpPr>
        <p:spPr>
          <a:xfrm>
            <a:off x="577026" y="1667101"/>
            <a:ext cx="10906042" cy="5339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08000" indent="-508000" algn="l" defTabSz="825500">
              <a:lnSpc>
                <a:spcPct val="150000"/>
              </a:lnSpc>
              <a:buSzPct val="123000"/>
              <a:buChar char="-"/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Главная страница с лентой новостей;</a:t>
            </a:r>
          </a:p>
          <a:p>
            <a:pPr marL="508000" indent="-508000" algn="l" defTabSz="825500">
              <a:lnSpc>
                <a:spcPct val="150000"/>
              </a:lnSpc>
              <a:buSzPct val="123000"/>
              <a:buChar char="-"/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Разделы: Политика, Экономика, Бизнес, Финансы, Культура, Спорт;</a:t>
            </a:r>
          </a:p>
          <a:p>
            <a:pPr marL="508000" indent="-508000" algn="l" defTabSz="825500">
              <a:lnSpc>
                <a:spcPct val="150000"/>
              </a:lnSpc>
              <a:buSzPct val="123000"/>
              <a:buChar char="-"/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Архив статей, подписка на рассылку, мультимедиа;</a:t>
            </a:r>
          </a:p>
          <a:p>
            <a:pPr marL="508000" indent="-508000" algn="l" defTabSz="825500">
              <a:lnSpc>
                <a:spcPct val="150000"/>
              </a:lnSpc>
              <a:buSzPct val="123000"/>
              <a:buChar char="-"/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Отдельные проекты.</a:t>
            </a:r>
          </a:p>
        </p:txBody>
      </p:sp>
      <p:sp>
        <p:nvSpPr>
          <p:cNvPr id="177" name="Структура сайта"/>
          <p:cNvSpPr txBox="1"/>
          <p:nvPr/>
        </p:nvSpPr>
        <p:spPr>
          <a:xfrm>
            <a:off x="1419447" y="427038"/>
            <a:ext cx="9221200" cy="1255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defRPr b="1" i="1" spc="-100" sz="5000">
                <a:solidFill>
                  <a:srgbClr val="000000"/>
                </a:solidFill>
              </a:defRPr>
            </a:lvl1pPr>
          </a:lstStyle>
          <a:p>
            <a:pPr/>
            <a:r>
              <a:t>Структура сайта</a:t>
            </a:r>
          </a:p>
        </p:txBody>
      </p:sp>
      <p:sp>
        <p:nvSpPr>
          <p:cNvPr id="178" name="Источники информации агентства"/>
          <p:cNvSpPr txBox="1"/>
          <p:nvPr/>
        </p:nvSpPr>
        <p:spPr>
          <a:xfrm>
            <a:off x="12585496" y="377238"/>
            <a:ext cx="11456012" cy="1354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defRPr b="1" i="1" spc="-100" sz="5000">
                <a:solidFill>
                  <a:srgbClr val="000000"/>
                </a:solidFill>
              </a:defRPr>
            </a:lvl1pPr>
          </a:lstStyle>
          <a:p>
            <a:pPr/>
            <a:r>
              <a:t>Источники информации агентства</a:t>
            </a:r>
          </a:p>
        </p:txBody>
      </p:sp>
      <p:sp>
        <p:nvSpPr>
          <p:cNvPr id="179" name="Официальные лица и ведомства;…"/>
          <p:cNvSpPr txBox="1"/>
          <p:nvPr/>
        </p:nvSpPr>
        <p:spPr>
          <a:xfrm>
            <a:off x="12860481" y="1667101"/>
            <a:ext cx="10906042" cy="5339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08000" indent="-508000" algn="l" defTabSz="825500">
              <a:lnSpc>
                <a:spcPct val="150000"/>
              </a:lnSpc>
              <a:buSzPct val="123000"/>
              <a:buChar char="-"/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Официальные лица и ведомства;</a:t>
            </a:r>
          </a:p>
          <a:p>
            <a:pPr marL="508000" indent="-508000" algn="l" defTabSz="825500">
              <a:lnSpc>
                <a:spcPct val="150000"/>
              </a:lnSpc>
              <a:buSzPct val="123000"/>
              <a:buChar char="-"/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Эксперты и аналитики;</a:t>
            </a:r>
          </a:p>
          <a:p>
            <a:pPr marL="508000" indent="-508000" algn="l" defTabSz="825500">
              <a:lnSpc>
                <a:spcPct val="150000"/>
              </a:lnSpc>
              <a:buSzPct val="123000"/>
              <a:buChar char="-"/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Собственные корреспонденты в России и за рубежом;</a:t>
            </a:r>
          </a:p>
          <a:p>
            <a:pPr marL="508000" indent="-508000" algn="l" defTabSz="825500">
              <a:lnSpc>
                <a:spcPct val="150000"/>
              </a:lnSpc>
              <a:buSzPct val="123000"/>
              <a:buChar char="-"/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Пресс-релизы компаний, открытые данные.</a:t>
            </a:r>
          </a:p>
        </p:txBody>
      </p:sp>
      <p:sp>
        <p:nvSpPr>
          <p:cNvPr id="180" name="Орган регистрации СМИ и номер"/>
          <p:cNvSpPr txBox="1"/>
          <p:nvPr/>
        </p:nvSpPr>
        <p:spPr>
          <a:xfrm>
            <a:off x="662260" y="8001272"/>
            <a:ext cx="10735574" cy="1255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defRPr b="1" i="1" spc="-100" sz="5000">
                <a:solidFill>
                  <a:srgbClr val="000000"/>
                </a:solidFill>
              </a:defRPr>
            </a:lvl1pPr>
          </a:lstStyle>
          <a:p>
            <a:pPr/>
            <a:r>
              <a:t>Орган регистрации СМИ и номер</a:t>
            </a:r>
          </a:p>
        </p:txBody>
      </p:sp>
      <p:sp>
        <p:nvSpPr>
          <p:cNvPr id="181" name="Орган регистрации: Роскомнадзором;…"/>
          <p:cNvSpPr txBox="1"/>
          <p:nvPr/>
        </p:nvSpPr>
        <p:spPr>
          <a:xfrm>
            <a:off x="518525" y="9235339"/>
            <a:ext cx="11023044" cy="3141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08000" indent="-508000" algn="l" defTabSz="825500">
              <a:lnSpc>
                <a:spcPct val="150000"/>
              </a:lnSpc>
              <a:buSzPct val="123000"/>
              <a:buChar char="-"/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Орган регистрации: Роскомнадзором;</a:t>
            </a:r>
          </a:p>
          <a:p>
            <a:pPr marL="508000" indent="-508000" algn="l" defTabSz="825500">
              <a:lnSpc>
                <a:spcPct val="150000"/>
              </a:lnSpc>
              <a:buSzPct val="123000"/>
              <a:buChar char="-"/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Регистрационный номер: ПИ № ФС77-12345 (примерный формат, точный номер указан в выходных данных издания).</a:t>
            </a:r>
          </a:p>
        </p:txBody>
      </p:sp>
      <p:sp>
        <p:nvSpPr>
          <p:cNvPr id="182" name="Оценка качества информации"/>
          <p:cNvSpPr txBox="1"/>
          <p:nvPr/>
        </p:nvSpPr>
        <p:spPr>
          <a:xfrm>
            <a:off x="12712774" y="7699175"/>
            <a:ext cx="11201456" cy="932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defRPr b="1" i="1" spc="-100" sz="5000">
                <a:solidFill>
                  <a:srgbClr val="000000"/>
                </a:solidFill>
              </a:defRPr>
            </a:lvl1pPr>
          </a:lstStyle>
          <a:p>
            <a:pPr/>
            <a:r>
              <a:t>Оценка качества информации</a:t>
            </a:r>
          </a:p>
        </p:txBody>
      </p:sp>
      <p:sp>
        <p:nvSpPr>
          <p:cNvPr id="183" name="Актуальность: Высокая (оперативное освещение событий);…"/>
          <p:cNvSpPr txBox="1"/>
          <p:nvPr/>
        </p:nvSpPr>
        <p:spPr>
          <a:xfrm>
            <a:off x="12801980" y="8640738"/>
            <a:ext cx="11023044" cy="4804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08000" indent="-508000" algn="l" defTabSz="825500">
              <a:lnSpc>
                <a:spcPct val="150000"/>
              </a:lnSpc>
              <a:buSzPct val="123000"/>
              <a:buChar char="-"/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Актуальность: Высокая (оперативное освещение событий);</a:t>
            </a:r>
          </a:p>
          <a:p>
            <a:pPr marL="508000" indent="-508000" algn="l" defTabSz="825500">
              <a:lnSpc>
                <a:spcPct val="150000"/>
              </a:lnSpc>
              <a:buSzPct val="123000"/>
              <a:buChar char="-"/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Достоверность: Проверенные источники, но возможна субъективность в аналитике;</a:t>
            </a:r>
          </a:p>
          <a:p>
            <a:pPr marL="508000" indent="-508000" algn="l" defTabSz="825500">
              <a:lnSpc>
                <a:spcPct val="150000"/>
              </a:lnSpc>
              <a:buSzPct val="123000"/>
              <a:buChar char="-"/>
              <a:defRPr sz="36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Полнота: Детализированные материалы с экспертной оценкой.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YouTube: Канал «Коммерсантъ» (новостные видео, интервью);…"/>
          <p:cNvSpPr txBox="1"/>
          <p:nvPr/>
        </p:nvSpPr>
        <p:spPr>
          <a:xfrm>
            <a:off x="577026" y="1774690"/>
            <a:ext cx="12888704" cy="4413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08000" indent="-508000" algn="l" defTabSz="825500">
              <a:lnSpc>
                <a:spcPct val="150000"/>
              </a:lnSpc>
              <a:buSzPct val="123000"/>
              <a:buChar char="-"/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YouTube: Канал «Коммерсантъ» (новостные видео, интервью);</a:t>
            </a:r>
          </a:p>
          <a:p>
            <a:pPr marL="508000" indent="-508000" algn="l" defTabSz="825500">
              <a:lnSpc>
                <a:spcPct val="150000"/>
              </a:lnSpc>
              <a:buSzPct val="123000"/>
              <a:buChar char="-"/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Соцсети: Telegram, VK, Twitter (X), Facebook.</a:t>
            </a:r>
          </a:p>
          <a:p>
            <a:pPr marL="508000" indent="-508000" algn="l" defTabSz="825500">
              <a:lnSpc>
                <a:spcPct val="150000"/>
              </a:lnSpc>
              <a:buSzPct val="123000"/>
              <a:buChar char="-"/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Подкасты: «Ъ-Главное», «Ъ-Неделя»;</a:t>
            </a:r>
          </a:p>
          <a:p>
            <a:pPr marL="508000" indent="-508000" algn="l" defTabSz="825500">
              <a:lnSpc>
                <a:spcPct val="150000"/>
              </a:lnSpc>
              <a:buSzPct val="123000"/>
              <a:buChar char="-"/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Официальный сайт: </a:t>
            </a:r>
            <a:r>
              <a:rPr u="sng">
                <a:hlinkClick r:id="rId2" invalidUrl="" action="" tgtFrame="" tooltip="" history="1" highlightClick="0" endSnd="0"/>
              </a:rPr>
              <a:t>https://www.kommersant.ru/</a:t>
            </a:r>
          </a:p>
        </p:txBody>
      </p:sp>
      <p:sp>
        <p:nvSpPr>
          <p:cNvPr id="186" name="Ресурсы КоммерсантЪ"/>
          <p:cNvSpPr txBox="1"/>
          <p:nvPr/>
        </p:nvSpPr>
        <p:spPr>
          <a:xfrm>
            <a:off x="1419447" y="427038"/>
            <a:ext cx="9221200" cy="1255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defRPr b="1" i="1" spc="-100" sz="5000">
                <a:solidFill>
                  <a:srgbClr val="000000"/>
                </a:solidFill>
              </a:defRPr>
            </a:lvl1pPr>
          </a:lstStyle>
          <a:p>
            <a:pPr/>
            <a:r>
              <a:t>Ресурсы КоммерсантЪ</a:t>
            </a:r>
          </a:p>
        </p:txBody>
      </p:sp>
      <p:sp>
        <p:nvSpPr>
          <p:cNvPr id="187" name="Использованные источники информации"/>
          <p:cNvSpPr txBox="1"/>
          <p:nvPr/>
        </p:nvSpPr>
        <p:spPr>
          <a:xfrm>
            <a:off x="13225912" y="267872"/>
            <a:ext cx="11456011" cy="157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defRPr b="1" i="1" spc="-100" sz="5000">
                <a:solidFill>
                  <a:srgbClr val="000000"/>
                </a:solidFill>
              </a:defRPr>
            </a:lvl1pPr>
          </a:lstStyle>
          <a:p>
            <a:pPr/>
            <a:r>
              <a:t>Использованные источники информации</a:t>
            </a:r>
          </a:p>
        </p:txBody>
      </p:sp>
      <p:sp>
        <p:nvSpPr>
          <p:cNvPr id="188" name="Официальный сайт «Коммерсантъ»;…"/>
          <p:cNvSpPr txBox="1"/>
          <p:nvPr/>
        </p:nvSpPr>
        <p:spPr>
          <a:xfrm>
            <a:off x="13855746" y="2000763"/>
            <a:ext cx="10196341" cy="3487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08000" indent="-508000" algn="l" defTabSz="825500">
              <a:lnSpc>
                <a:spcPct val="150000"/>
              </a:lnSpc>
              <a:buSzPct val="123000"/>
              <a:buChar char="-"/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Официальный сайт «Коммерсантъ»;</a:t>
            </a:r>
          </a:p>
          <a:p>
            <a:pPr marL="508000" indent="-508000" algn="l" defTabSz="825500">
              <a:lnSpc>
                <a:spcPct val="150000"/>
              </a:lnSpc>
              <a:buSzPct val="123000"/>
              <a:buChar char="-"/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Данные РКН;</a:t>
            </a:r>
          </a:p>
          <a:p>
            <a:pPr marL="508000" indent="-508000" algn="l" defTabSz="825500">
              <a:lnSpc>
                <a:spcPct val="150000"/>
              </a:lnSpc>
              <a:buSzPct val="123000"/>
              <a:buChar char="-"/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Медиарейтинг «Медиалогия»;</a:t>
            </a:r>
          </a:p>
          <a:p>
            <a:pPr marL="508000" indent="-508000" algn="l" defTabSz="825500">
              <a:lnSpc>
                <a:spcPct val="150000"/>
              </a:lnSpc>
              <a:buSzPct val="123000"/>
              <a:buChar char="-"/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«РБК».</a:t>
            </a:r>
          </a:p>
        </p:txBody>
      </p:sp>
      <p:sp>
        <p:nvSpPr>
          <p:cNvPr id="189" name="Общее впечатление"/>
          <p:cNvSpPr txBox="1"/>
          <p:nvPr/>
        </p:nvSpPr>
        <p:spPr>
          <a:xfrm>
            <a:off x="7581400" y="7023263"/>
            <a:ext cx="9221200" cy="941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defRPr b="1" i="1" spc="-100" sz="5000">
                <a:solidFill>
                  <a:srgbClr val="000000"/>
                </a:solidFill>
              </a:defRPr>
            </a:lvl1pPr>
          </a:lstStyle>
          <a:p>
            <a:pPr/>
            <a:r>
              <a:t>Общее впечатление</a:t>
            </a:r>
          </a:p>
        </p:txBody>
      </p:sp>
      <p:sp>
        <p:nvSpPr>
          <p:cNvPr id="190" name="В целом мне понравился стиль изложения, который использует «КоммерсантЪ». Он деловой, лаконичный, включает в себя элементы аналитики, что позволяет самостоятельно анализировать часть информации. Благодаря использованию современных технологий (не PHP) сай"/>
          <p:cNvSpPr txBox="1"/>
          <p:nvPr/>
        </p:nvSpPr>
        <p:spPr>
          <a:xfrm>
            <a:off x="716429" y="8073750"/>
            <a:ext cx="22951142" cy="5339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 defTabSz="825500">
              <a:lnSpc>
                <a:spcPct val="150000"/>
              </a:lnSpc>
              <a:defRPr sz="4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В целом мне понравился стиль изложения, который использует «КоммерсантЪ». Он деловой, лаконичный, включает в себя элементы аналитики, что позволяет самостоятельно анализировать часть информации. Благодаря использованию современных технологий (не PHP) сайт «КоммерсантЪ» минималистичный и имеет удобную навигацию, а также адаптивен под мобильные устройства, что позволяет читать свежую и архивную информацию с любого устройства.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