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река, текущая сквозь тропический лес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ека, текущая сквозь тропический лес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Крупный план оранжевого цветка в окружении больших листьев тропических растений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Крупный план красноглазой квакши, сидящей на листке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Крупный план оранжевого цветка в окружении больших листьев тропических растений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Крупный план красноглазой квакши, сидящей на листке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Река, текущая сквозь тропический лес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consultant.ru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Справочно-информационные системы"/>
          <p:cNvSpPr txBox="1"/>
          <p:nvPr>
            <p:ph type="ctrTitle"/>
          </p:nvPr>
        </p:nvSpPr>
        <p:spPr>
          <a:xfrm>
            <a:off x="1122219" y="2653596"/>
            <a:ext cx="22139562" cy="1805141"/>
          </a:xfrm>
          <a:prstGeom prst="rect">
            <a:avLst/>
          </a:prstGeom>
        </p:spPr>
        <p:txBody>
          <a:bodyPr/>
          <a:lstStyle>
            <a:lvl1pPr>
              <a:defRPr sz="9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Справочно-информационные системы</a:t>
            </a:r>
          </a:p>
        </p:txBody>
      </p:sp>
      <p:sp>
        <p:nvSpPr>
          <p:cNvPr id="120" name="«КонсультантПлюс»"/>
          <p:cNvSpPr txBox="1"/>
          <p:nvPr>
            <p:ph type="subTitle" sz="quarter" idx="1"/>
          </p:nvPr>
        </p:nvSpPr>
        <p:spPr>
          <a:xfrm>
            <a:off x="1778000" y="4751614"/>
            <a:ext cx="20828000" cy="1587501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«КонсультантПлюс»</a:t>
            </a:r>
          </a:p>
        </p:txBody>
      </p:sp>
      <p:sp>
        <p:nvSpPr>
          <p:cNvPr id="121" name="Автор: Стецук Максим 1гр.2п.гр."/>
          <p:cNvSpPr txBox="1"/>
          <p:nvPr/>
        </p:nvSpPr>
        <p:spPr>
          <a:xfrm>
            <a:off x="14984519" y="12224620"/>
            <a:ext cx="9004412" cy="77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718184">
              <a:defRPr b="0" sz="3828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Автор: Стецук Максим 1гр.2п.гр.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Справочно-правовая система &quot;КонсультантПлюс&quot;"/>
          <p:cNvSpPr txBox="1"/>
          <p:nvPr>
            <p:ph type="title"/>
          </p:nvPr>
        </p:nvSpPr>
        <p:spPr>
          <a:xfrm>
            <a:off x="1689100" y="237116"/>
            <a:ext cx="21005800" cy="1388484"/>
          </a:xfrm>
          <a:prstGeom prst="rect">
            <a:avLst/>
          </a:prstGeom>
        </p:spPr>
        <p:txBody>
          <a:bodyPr/>
          <a:lstStyle>
            <a:lvl1pPr defTabSz="495300">
              <a:defRPr sz="672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Справочно-правовая система "КонсультантПлюс"</a:t>
            </a:r>
          </a:p>
        </p:txBody>
      </p:sp>
      <p:sp>
        <p:nvSpPr>
          <p:cNvPr id="124" name="Год создания: 1992"/>
          <p:cNvSpPr txBox="1"/>
          <p:nvPr/>
        </p:nvSpPr>
        <p:spPr>
          <a:xfrm>
            <a:off x="1736493" y="1762226"/>
            <a:ext cx="6477076" cy="100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5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Год создания: 1992</a:t>
            </a:r>
          </a:p>
        </p:txBody>
      </p:sp>
      <p:pic>
        <p:nvPicPr>
          <p:cNvPr id="125" name="Снимок экрана 2025-04-06 в 08.32.36.png" descr="Снимок экрана 2025-04-06 в 08.32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6733" y="3168113"/>
            <a:ext cx="15970534" cy="9914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Основные направления деятельности и функции"/>
          <p:cNvSpPr txBox="1"/>
          <p:nvPr>
            <p:ph type="title"/>
          </p:nvPr>
        </p:nvSpPr>
        <p:spPr>
          <a:xfrm>
            <a:off x="1689100" y="839023"/>
            <a:ext cx="21005800" cy="1319154"/>
          </a:xfrm>
          <a:prstGeom prst="rect">
            <a:avLst/>
          </a:prstGeom>
        </p:spPr>
        <p:txBody>
          <a:bodyPr/>
          <a:lstStyle>
            <a:lvl1pPr defTabSz="503555">
              <a:defRPr sz="6832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Основные направления деятельности и функции</a:t>
            </a:r>
          </a:p>
        </p:txBody>
      </p:sp>
      <p:sp>
        <p:nvSpPr>
          <p:cNvPr id="128" name="База нормативных актов (законы, постановления, приказы);…"/>
          <p:cNvSpPr txBox="1"/>
          <p:nvPr>
            <p:ph type="body" idx="1"/>
          </p:nvPr>
        </p:nvSpPr>
        <p:spPr>
          <a:xfrm>
            <a:off x="1689100" y="2817844"/>
            <a:ext cx="21005800" cy="9296401"/>
          </a:xfrm>
          <a:prstGeom prst="rect">
            <a:avLst/>
          </a:prstGeom>
        </p:spPr>
        <p:txBody>
          <a:bodyPr/>
          <a:lstStyle/>
          <a:p>
            <a:pPr marL="565150" indent="-565150" defTabSz="734694">
              <a:lnSpc>
                <a:spcPct val="150000"/>
              </a:lnSpc>
              <a:spcBef>
                <a:spcPts val="0"/>
              </a:spcBef>
              <a:defRPr sz="427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База нормативных актов (законы, постановления, приказы);</a:t>
            </a:r>
          </a:p>
          <a:p>
            <a:pPr marL="565150" indent="-565150" defTabSz="734694">
              <a:lnSpc>
                <a:spcPct val="150000"/>
              </a:lnSpc>
              <a:spcBef>
                <a:spcPts val="0"/>
              </a:spcBef>
              <a:defRPr sz="427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Судебная практика (решения арбитражных судов и Верховного Суда РФ);</a:t>
            </a:r>
          </a:p>
          <a:p>
            <a:pPr marL="565150" indent="-565150" defTabSz="734694">
              <a:lnSpc>
                <a:spcPct val="150000"/>
              </a:lnSpc>
              <a:spcBef>
                <a:spcPts val="0"/>
              </a:spcBef>
              <a:defRPr sz="427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Финансовые и бухгалтерские консультации;</a:t>
            </a:r>
          </a:p>
          <a:p>
            <a:pPr marL="565150" indent="-565150" defTabSz="734694">
              <a:lnSpc>
                <a:spcPct val="150000"/>
              </a:lnSpc>
              <a:spcBef>
                <a:spcPts val="0"/>
              </a:spcBef>
              <a:defRPr sz="427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Образцы документов (договоры, исковые заявления).</a:t>
            </a:r>
          </a:p>
          <a:p>
            <a:pPr marL="0" indent="0" defTabSz="734694">
              <a:lnSpc>
                <a:spcPct val="150000"/>
              </a:lnSpc>
              <a:spcBef>
                <a:spcPts val="0"/>
              </a:spcBef>
              <a:buSzTx/>
              <a:buNone/>
              <a:defRPr b="1" sz="889"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marL="0" indent="0" defTabSz="734694">
              <a:lnSpc>
                <a:spcPct val="150000"/>
              </a:lnSpc>
              <a:spcBef>
                <a:spcPts val="0"/>
              </a:spcBef>
              <a:buSzTx/>
              <a:buNone/>
              <a:defRPr b="1" sz="4806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Ключевые функции</a:t>
            </a:r>
          </a:p>
          <a:p>
            <a:pPr marL="565150" indent="-565150" defTabSz="734694">
              <a:lnSpc>
                <a:spcPct val="150000"/>
              </a:lnSpc>
              <a:spcBef>
                <a:spcPts val="0"/>
              </a:spcBef>
              <a:defRPr sz="427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Поиск документов по реквизитам или тематике;</a:t>
            </a:r>
          </a:p>
          <a:p>
            <a:pPr marL="565150" indent="-565150" defTabSz="734694">
              <a:lnSpc>
                <a:spcPct val="150000"/>
              </a:lnSpc>
              <a:spcBef>
                <a:spcPts val="0"/>
              </a:spcBef>
              <a:defRPr sz="427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Анализ изменений в законодательстве;</a:t>
            </a:r>
          </a:p>
          <a:p>
            <a:pPr marL="565150" indent="-565150" defTabSz="734694">
              <a:lnSpc>
                <a:spcPct val="150000"/>
              </a:lnSpc>
              <a:spcBef>
                <a:spcPts val="0"/>
              </a:spcBef>
              <a:defRPr sz="4272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Возможность сравнения редакций законов.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О сайте «КонсультантПлюс»"/>
          <p:cNvSpPr txBox="1"/>
          <p:nvPr>
            <p:ph type="title"/>
          </p:nvPr>
        </p:nvSpPr>
        <p:spPr>
          <a:xfrm>
            <a:off x="1689100" y="839023"/>
            <a:ext cx="21005800" cy="1319154"/>
          </a:xfrm>
          <a:prstGeom prst="rect">
            <a:avLst/>
          </a:prstGeom>
        </p:spPr>
        <p:txBody>
          <a:bodyPr/>
          <a:lstStyle>
            <a:lvl1pPr defTabSz="503555">
              <a:defRPr sz="6832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О сайте «КонсультантПлюс»</a:t>
            </a:r>
          </a:p>
        </p:txBody>
      </p:sp>
      <p:sp>
        <p:nvSpPr>
          <p:cNvPr id="131" name="Разрабатывается и поддерживается компанией «КонсультантПлюс»;…"/>
          <p:cNvSpPr txBox="1"/>
          <p:nvPr>
            <p:ph type="body" idx="1"/>
          </p:nvPr>
        </p:nvSpPr>
        <p:spPr>
          <a:xfrm>
            <a:off x="1689100" y="2817844"/>
            <a:ext cx="21005800" cy="9296401"/>
          </a:xfrm>
          <a:prstGeom prst="rect">
            <a:avLst/>
          </a:prstGeom>
        </p:spPr>
        <p:txBody>
          <a:bodyPr/>
          <a:lstStyle/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Разрабатывается и поддерживается компанией «КонсультантПлюс»;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Информация предоставляется на основе официальных публикаций государственных органов.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Расположение: Москва, Россия</a:t>
            </a:r>
          </a:p>
          <a:p>
            <a:pPr marL="0" indent="0" defTabSz="660400">
              <a:lnSpc>
                <a:spcPct val="150000"/>
              </a:lnSpc>
              <a:spcBef>
                <a:spcPts val="0"/>
              </a:spcBef>
              <a:buSzTx/>
              <a:buNone/>
              <a:defRPr b="1" sz="800"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marL="0" indent="0" defTabSz="660400">
              <a:lnSpc>
                <a:spcPct val="150000"/>
              </a:lnSpc>
              <a:spcBef>
                <a:spcPts val="0"/>
              </a:spcBef>
              <a:buSzTx/>
              <a:buNone/>
              <a:defRPr b="1" sz="43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Структура сайта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Главная страница – быстрый поиск документов;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Разделы по отраслям права (налоговое, трудовое, гражданское);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Сервисы (конструктор договоров, калькуляторы);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Новости законодательства.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ользователи сайта и качество информации"/>
          <p:cNvSpPr txBox="1"/>
          <p:nvPr>
            <p:ph type="title"/>
          </p:nvPr>
        </p:nvSpPr>
        <p:spPr>
          <a:xfrm>
            <a:off x="1689100" y="839023"/>
            <a:ext cx="21005800" cy="1319154"/>
          </a:xfrm>
          <a:prstGeom prst="rect">
            <a:avLst/>
          </a:prstGeom>
        </p:spPr>
        <p:txBody>
          <a:bodyPr/>
          <a:lstStyle>
            <a:lvl1pPr defTabSz="503555">
              <a:defRPr sz="6832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Пользователи сайта и качество информации</a:t>
            </a:r>
          </a:p>
        </p:txBody>
      </p:sp>
      <p:sp>
        <p:nvSpPr>
          <p:cNvPr id="134" name="Юристы и адвокаты;…"/>
          <p:cNvSpPr txBox="1"/>
          <p:nvPr>
            <p:ph type="body" idx="1"/>
          </p:nvPr>
        </p:nvSpPr>
        <p:spPr>
          <a:xfrm>
            <a:off x="1689100" y="2817844"/>
            <a:ext cx="21005800" cy="9296401"/>
          </a:xfrm>
          <a:prstGeom prst="rect">
            <a:avLst/>
          </a:prstGeom>
        </p:spPr>
        <p:txBody>
          <a:bodyPr/>
          <a:lstStyle/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Юристы и адвокаты;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Бухгалтеры и аудиторы;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Предприниматели и руководители компаний;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Студенты и преподаватели.</a:t>
            </a:r>
          </a:p>
          <a:p>
            <a:pPr marL="0" indent="0" defTabSz="660400">
              <a:lnSpc>
                <a:spcPct val="150000"/>
              </a:lnSpc>
              <a:spcBef>
                <a:spcPts val="0"/>
              </a:spcBef>
              <a:buSzTx/>
              <a:buNone/>
              <a:defRPr b="1" sz="800"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marL="0" indent="0" defTabSz="660400">
              <a:lnSpc>
                <a:spcPct val="150000"/>
              </a:lnSpc>
              <a:spcBef>
                <a:spcPts val="0"/>
              </a:spcBef>
              <a:buSzTx/>
              <a:buNone/>
              <a:defRPr b="1" sz="43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Оценка качества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Актуальность – ежедневное обновление базы данных;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Достоверность – информация берется из официальных источников;</a:t>
            </a:r>
          </a:p>
          <a:p>
            <a:pPr marL="508000" indent="-508000" defTabSz="660400">
              <a:lnSpc>
                <a:spcPct val="150000"/>
              </a:lnSpc>
              <a:spcBef>
                <a:spcPts val="0"/>
              </a:spcBef>
              <a:defRPr sz="384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Полнота – охватывает все основные отрасли права, опираясь на официальные документы.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Впечатление и ссылки на ресурсы"/>
          <p:cNvSpPr txBox="1"/>
          <p:nvPr>
            <p:ph type="title"/>
          </p:nvPr>
        </p:nvSpPr>
        <p:spPr>
          <a:xfrm>
            <a:off x="1689100" y="839023"/>
            <a:ext cx="21005800" cy="1319154"/>
          </a:xfrm>
          <a:prstGeom prst="rect">
            <a:avLst/>
          </a:prstGeom>
        </p:spPr>
        <p:txBody>
          <a:bodyPr/>
          <a:lstStyle>
            <a:lvl1pPr defTabSz="503555">
              <a:defRPr sz="6832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Впечатление и ссылки на ресурсы</a:t>
            </a:r>
          </a:p>
        </p:txBody>
      </p:sp>
      <p:sp>
        <p:nvSpPr>
          <p:cNvPr id="137" name="Плюсы…"/>
          <p:cNvSpPr txBox="1"/>
          <p:nvPr>
            <p:ph type="body" idx="1"/>
          </p:nvPr>
        </p:nvSpPr>
        <p:spPr>
          <a:xfrm>
            <a:off x="1689100" y="2817844"/>
            <a:ext cx="21005800" cy="10204563"/>
          </a:xfrm>
          <a:prstGeom prst="rect">
            <a:avLst/>
          </a:prstGeom>
        </p:spPr>
        <p:txBody>
          <a:bodyPr/>
          <a:lstStyle/>
          <a:p>
            <a:pPr marL="0" indent="0" defTabSz="536575">
              <a:lnSpc>
                <a:spcPct val="150000"/>
              </a:lnSpc>
              <a:spcBef>
                <a:spcPts val="0"/>
              </a:spcBef>
              <a:buSzTx/>
              <a:buNone/>
              <a:defRPr b="1" sz="3509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Плюсы</a:t>
            </a:r>
          </a:p>
          <a:p>
            <a:pPr marL="412750" indent="-412750" defTabSz="536575">
              <a:lnSpc>
                <a:spcPct val="150000"/>
              </a:lnSpc>
              <a:spcBef>
                <a:spcPts val="0"/>
              </a:spcBef>
              <a:defRPr sz="31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Удобный и интуитивно понятный интерфейс;</a:t>
            </a:r>
          </a:p>
          <a:p>
            <a:pPr marL="412750" indent="-412750" defTabSz="536575">
              <a:lnSpc>
                <a:spcPct val="150000"/>
              </a:lnSpc>
              <a:spcBef>
                <a:spcPts val="0"/>
              </a:spcBef>
              <a:defRPr sz="31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Широкая база данных законодательных актов;</a:t>
            </a:r>
          </a:p>
          <a:p>
            <a:pPr marL="412750" indent="-412750" defTabSz="536575">
              <a:lnSpc>
                <a:spcPct val="150000"/>
              </a:lnSpc>
              <a:spcBef>
                <a:spcPts val="0"/>
              </a:spcBef>
              <a:defRPr sz="31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Полезные дополнительные сервисы;</a:t>
            </a:r>
          </a:p>
          <a:p>
            <a:pPr marL="412750" indent="-412750" defTabSz="536575">
              <a:lnSpc>
                <a:spcPct val="150000"/>
              </a:lnSpc>
              <a:spcBef>
                <a:spcPts val="0"/>
              </a:spcBef>
              <a:defRPr sz="31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Реклама отсутствует, только банкетная реклама, которая располагается на любом информационном ресурсе.</a:t>
            </a:r>
          </a:p>
          <a:p>
            <a:pPr marL="0" indent="0" defTabSz="536575">
              <a:lnSpc>
                <a:spcPct val="150000"/>
              </a:lnSpc>
              <a:spcBef>
                <a:spcPts val="0"/>
              </a:spcBef>
              <a:buSzTx/>
              <a:buNone/>
              <a:defRPr b="1" sz="3509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Минусы</a:t>
            </a:r>
          </a:p>
          <a:p>
            <a:pPr marL="412750" indent="-412750" defTabSz="536575">
              <a:lnSpc>
                <a:spcPct val="150000"/>
              </a:lnSpc>
              <a:spcBef>
                <a:spcPts val="0"/>
              </a:spcBef>
              <a:defRPr sz="31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Полный доступ платный (хотя есть и бесплатные возможности);</a:t>
            </a:r>
          </a:p>
          <a:p>
            <a:pPr marL="412750" indent="-412750" defTabSz="536575">
              <a:lnSpc>
                <a:spcPct val="150000"/>
              </a:lnSpc>
              <a:spcBef>
                <a:spcPts val="0"/>
              </a:spcBef>
              <a:defRPr sz="31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Требуется регистрация для использования некоторых функций;</a:t>
            </a:r>
          </a:p>
          <a:p>
            <a:pPr marL="412750" indent="-412750" defTabSz="536575">
              <a:lnSpc>
                <a:spcPct val="150000"/>
              </a:lnSpc>
              <a:spcBef>
                <a:spcPts val="0"/>
              </a:spcBef>
              <a:defRPr sz="31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Доступность части документов лишь в определенное время.</a:t>
            </a:r>
          </a:p>
          <a:p>
            <a:pPr marL="0" indent="0" defTabSz="536575">
              <a:lnSpc>
                <a:spcPct val="150000"/>
              </a:lnSpc>
              <a:spcBef>
                <a:spcPts val="0"/>
              </a:spcBef>
              <a:buSzTx/>
              <a:buNone/>
              <a:defRPr b="1" sz="650">
                <a:latin typeface="Comic Sans MS"/>
                <a:ea typeface="Comic Sans MS"/>
                <a:cs typeface="Comic Sans MS"/>
                <a:sym typeface="Comic Sans MS"/>
              </a:defRPr>
            </a:pPr>
          </a:p>
          <a:p>
            <a:pPr marL="0" indent="0" defTabSz="536575">
              <a:lnSpc>
                <a:spcPct val="150000"/>
              </a:lnSpc>
              <a:spcBef>
                <a:spcPts val="0"/>
              </a:spcBef>
              <a:buSzTx/>
              <a:buNone/>
              <a:defRPr b="1" sz="3509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Источники информации</a:t>
            </a:r>
          </a:p>
          <a:p>
            <a:pPr marL="412750" indent="-412750" defTabSz="536575">
              <a:lnSpc>
                <a:spcPct val="150000"/>
              </a:lnSpc>
              <a:spcBef>
                <a:spcPts val="0"/>
              </a:spcBef>
              <a:defRPr sz="312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Официальный сайт КонсультантПлюс: </a:t>
            </a:r>
            <a:r>
              <a:rPr u="sng">
                <a:hlinkClick r:id="rId2" invalidUrl="" action="" tgtFrame="" tooltip="" history="1" highlightClick="0" endSnd="0"/>
              </a:rPr>
              <a:t>https://www.consultant.ru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