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Текст заголовка</a:t>
            </a:r>
          </a:p>
        </p:txBody>
      </p:sp>
      <p:sp>
        <p:nvSpPr>
          <p:cNvPr id="12" name="Уровень текста 1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Цита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— Иван Арсентьев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i="1" sz="3200"/>
            </a:lvl1pPr>
          </a:lstStyle>
          <a:p>
            <a:pPr/>
            <a:r>
              <a:t>— Иван Арсентьев</a:t>
            </a:r>
          </a:p>
        </p:txBody>
      </p:sp>
      <p:sp>
        <p:nvSpPr>
          <p:cNvPr id="94" name="«Место ввода цитаты».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«Место ввода цитаты».</a:t>
            </a:r>
          </a:p>
        </p:txBody>
      </p:sp>
      <p:sp>
        <p:nvSpPr>
          <p:cNvPr id="9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река, текущая сквозь тропический лес"/>
          <p:cNvSpPr/>
          <p:nvPr>
            <p:ph type="pic" idx="21"/>
          </p:nvPr>
        </p:nvSpPr>
        <p:spPr>
          <a:xfrm>
            <a:off x="0" y="-2290234"/>
            <a:ext cx="24384000" cy="1829646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горизонт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Река, текущая сквозь тропический лес"/>
          <p:cNvSpPr/>
          <p:nvPr>
            <p:ph type="pic" idx="21"/>
          </p:nvPr>
        </p:nvSpPr>
        <p:spPr>
          <a:xfrm>
            <a:off x="3125968" y="-1762099"/>
            <a:ext cx="18135601" cy="1360799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Текст заголовка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22" name="Уровень текста 1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по центр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Текст заголовка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 — вертикальн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Крупный план оранжевого цветка в окружении больших листьев тропических растений"/>
          <p:cNvSpPr/>
          <p:nvPr>
            <p:ph type="pic" idx="21"/>
          </p:nvPr>
        </p:nvSpPr>
        <p:spPr>
          <a:xfrm>
            <a:off x="5803900" y="952500"/>
            <a:ext cx="17236029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Текст заголовка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40" name="Уровень текста 1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54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54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54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54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5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1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 — сверх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 и 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7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Заголовок, пункты и фо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Крупный план красноглазой квакши, сидящей на листке"/>
          <p:cNvSpPr/>
          <p:nvPr>
            <p:ph type="pic" sz="half" idx="21"/>
          </p:nvPr>
        </p:nvSpPr>
        <p:spPr>
          <a:xfrm>
            <a:off x="87503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67" name="Уровень текста 1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buClrTx/>
              <a:defRPr sz="3800"/>
            </a:lvl1pPr>
            <a:lvl2pPr marL="1117600" indent="-558800">
              <a:spcBef>
                <a:spcPts val="4500"/>
              </a:spcBef>
              <a:buClrTx/>
              <a:defRPr sz="3800"/>
            </a:lvl2pPr>
            <a:lvl3pPr marL="1676400" indent="-558800">
              <a:spcBef>
                <a:spcPts val="4500"/>
              </a:spcBef>
              <a:buClrTx/>
              <a:defRPr sz="3800"/>
            </a:lvl3pPr>
            <a:lvl4pPr marL="2235200" indent="-558800">
              <a:spcBef>
                <a:spcPts val="4500"/>
              </a:spcBef>
              <a:buClrTx/>
              <a:defRPr sz="3800"/>
            </a:lvl4pPr>
            <a:lvl5pPr marL="2794000" indent="-558800">
              <a:spcBef>
                <a:spcPts val="4500"/>
              </a:spcBef>
              <a:buClrTx/>
              <a:defRPr sz="38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8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Пункт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Уровень текста 1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Фото (3 шт.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Крупный план оранжевого цветка в окружении больших листьев тропических растений"/>
          <p:cNvSpPr/>
          <p:nvPr>
            <p:ph type="pic" sz="quarter" idx="21"/>
          </p:nvPr>
        </p:nvSpPr>
        <p:spPr>
          <a:xfrm>
            <a:off x="15292127" y="6870700"/>
            <a:ext cx="8341246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Крупный план красноглазой квакши, сидящей на листке"/>
          <p:cNvSpPr/>
          <p:nvPr>
            <p:ph type="pic" sz="quarter" idx="22"/>
          </p:nvPr>
        </p:nvSpPr>
        <p:spPr>
          <a:xfrm>
            <a:off x="14859000" y="952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Река, текущая сквозь тропический лес"/>
          <p:cNvSpPr/>
          <p:nvPr>
            <p:ph type="pic" idx="23"/>
          </p:nvPr>
        </p:nvSpPr>
        <p:spPr>
          <a:xfrm>
            <a:off x="651237" y="952500"/>
            <a:ext cx="15283726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3" name="Уровень текста 1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>
          <a:srgbClr val="FFFFFF"/>
        </a:buClr>
        <a:buSzPct val="125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aws.amazon.com/" TargetMode="External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База данных Amazon и её роль в Big Data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База данных Amazon и её роль в Big Data</a:t>
            </a:r>
          </a:p>
        </p:txBody>
      </p:sp>
      <p:sp>
        <p:nvSpPr>
          <p:cNvPr id="120" name="Автор: Стецук Максим 1гр.2п.гр."/>
          <p:cNvSpPr txBox="1"/>
          <p:nvPr>
            <p:ph type="subTitle" sz="quarter" idx="1"/>
          </p:nvPr>
        </p:nvSpPr>
        <p:spPr>
          <a:xfrm>
            <a:off x="15717638" y="12334588"/>
            <a:ext cx="8286473" cy="1047103"/>
          </a:xfrm>
          <a:prstGeom prst="rect">
            <a:avLst/>
          </a:prstGeom>
        </p:spPr>
        <p:txBody>
          <a:bodyPr/>
          <a:lstStyle>
            <a:lvl1pPr algn="r">
              <a:defRPr sz="4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Автор: Стецук Максим 1гр.2п.гр.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Введение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Введение</a:t>
            </a:r>
          </a:p>
        </p:txBody>
      </p:sp>
      <p:sp>
        <p:nvSpPr>
          <p:cNvPr id="123" name="Кратко о Big Data и её источниках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Кратко о Big Data и её источниках</a:t>
            </a:r>
          </a:p>
          <a:p>
            <a:pPr/>
            <a:r>
              <a:t>Почему Amazon – важный игрок в сфере Big Data?</a:t>
            </a:r>
          </a:p>
          <a:p>
            <a:pPr/>
            <a:r>
              <a:t>Цель презентации: анализ Amazon как поставщика данных</a:t>
            </a:r>
          </a:p>
        </p:txBody>
      </p:sp>
      <p:pic>
        <p:nvPicPr>
          <p:cNvPr id="124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121" y="4203791"/>
            <a:ext cx="10782027" cy="718801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Общая информация об A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Общая информация об AWS</a:t>
            </a:r>
          </a:p>
        </p:txBody>
      </p:sp>
      <p:sp>
        <p:nvSpPr>
          <p:cNvPr id="127" name="Название: Amazon (Amazon Web Services – AWS)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Название: Amazon (Amazon Web Services – AWS)</a:t>
            </a:r>
          </a:p>
          <a:p>
            <a:pPr/>
            <a:r>
              <a:t>Год основания: 1994 (Amazon), 2006 (AWS)</a:t>
            </a:r>
          </a:p>
          <a:p>
            <a:pPr/>
            <a:r>
              <a:t>Ссылка: </a:t>
            </a:r>
            <a:r>
              <a:rPr u="sng">
                <a:hlinkClick r:id="rId2" invalidUrl="" action="" tgtFrame="" tooltip="" history="1" highlightClick="0" endSnd="0"/>
              </a:rPr>
              <a:t>https://aws.amazon.com/</a:t>
            </a:r>
          </a:p>
        </p:txBody>
      </p:sp>
      <p:pic>
        <p:nvPicPr>
          <p:cNvPr id="128" name="Снимок экрана 2025-04-06 в 13.13.38.png" descr="Снимок экрана 2025-04-06 в 13.13.3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3414273" y="3203498"/>
            <a:ext cx="9036254" cy="918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Основные направления деятельности"/>
          <p:cNvSpPr txBox="1"/>
          <p:nvPr>
            <p:ph type="title"/>
          </p:nvPr>
        </p:nvSpPr>
        <p:spPr>
          <a:xfrm>
            <a:off x="1689100" y="355600"/>
            <a:ext cx="21005801" cy="1740049"/>
          </a:xfrm>
          <a:prstGeom prst="rect">
            <a:avLst/>
          </a:prstGeom>
        </p:spPr>
        <p:txBody>
          <a:bodyPr/>
          <a:lstStyle>
            <a:lvl1pPr defTabSz="742950">
              <a:defRPr sz="9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Основные направления деятельности</a:t>
            </a:r>
          </a:p>
        </p:txBody>
      </p:sp>
      <p:sp>
        <p:nvSpPr>
          <p:cNvPr id="131" name="Электронная коммерция (Amazon Marketplace)…"/>
          <p:cNvSpPr txBox="1"/>
          <p:nvPr>
            <p:ph type="body" sz="half" idx="1"/>
          </p:nvPr>
        </p:nvSpPr>
        <p:spPr>
          <a:xfrm>
            <a:off x="1689100" y="2130637"/>
            <a:ext cx="21005800" cy="4707184"/>
          </a:xfrm>
          <a:prstGeom prst="rect">
            <a:avLst/>
          </a:prstGeom>
        </p:spPr>
        <p:txBody>
          <a:bodyPr/>
          <a:lstStyle/>
          <a:p>
            <a:pPr lvl="2"/>
            <a:r>
              <a:t>Электронная коммерция (Amazon Marketplace)</a:t>
            </a:r>
          </a:p>
          <a:p>
            <a:pPr lvl="2"/>
            <a:r>
              <a:t>Облачные вычисления (AWS – Amazon Web Services)</a:t>
            </a:r>
          </a:p>
          <a:p>
            <a:pPr lvl="2"/>
            <a:r>
              <a:t>Big Data и аналитика (Amazon Redshift, Kinesis, Athena)</a:t>
            </a:r>
          </a:p>
          <a:p>
            <a:pPr lvl="2"/>
            <a:r>
              <a:t>Искусственный интеллект и машинное обучение (Amazon SageMaker)</a:t>
            </a:r>
          </a:p>
        </p:txBody>
      </p:sp>
      <p:sp>
        <p:nvSpPr>
          <p:cNvPr id="132" name="Система управления"/>
          <p:cNvSpPr txBox="1"/>
          <p:nvPr/>
        </p:nvSpPr>
        <p:spPr>
          <a:xfrm>
            <a:off x="1689099" y="6872810"/>
            <a:ext cx="21005801" cy="17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67715">
              <a:defRPr b="0"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Система управления</a:t>
            </a:r>
          </a:p>
        </p:txBody>
      </p:sp>
      <p:sp>
        <p:nvSpPr>
          <p:cNvPr id="133" name="Основатель: Джефф Безос (до 2021)…"/>
          <p:cNvSpPr txBox="1"/>
          <p:nvPr/>
        </p:nvSpPr>
        <p:spPr>
          <a:xfrm>
            <a:off x="1689099" y="8647848"/>
            <a:ext cx="21005801" cy="470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Основатель: Джефф Безос (до 2021)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Текущий CEO: Энди Джесси (AWS)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Структура компании: Amazon.com (розница), AWS (облачные сервисы), подразделения AI, Big Data, логистики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Структура сайта"/>
          <p:cNvSpPr txBox="1"/>
          <p:nvPr>
            <p:ph type="title"/>
          </p:nvPr>
        </p:nvSpPr>
        <p:spPr>
          <a:xfrm>
            <a:off x="1689100" y="355600"/>
            <a:ext cx="21005800" cy="1740049"/>
          </a:xfrm>
          <a:prstGeom prst="rect">
            <a:avLst/>
          </a:prstGeom>
        </p:spPr>
        <p:txBody>
          <a:bodyPr/>
          <a:lstStyle>
            <a:lvl1pPr defTabSz="767715">
              <a:defRPr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Структура сайта</a:t>
            </a:r>
          </a:p>
        </p:txBody>
      </p:sp>
      <p:sp>
        <p:nvSpPr>
          <p:cNvPr id="136" name="Магазин (товары, сервисы)…"/>
          <p:cNvSpPr txBox="1"/>
          <p:nvPr>
            <p:ph type="body" sz="half" idx="1"/>
          </p:nvPr>
        </p:nvSpPr>
        <p:spPr>
          <a:xfrm>
            <a:off x="1689100" y="2130637"/>
            <a:ext cx="21005800" cy="4707184"/>
          </a:xfrm>
          <a:prstGeom prst="rect">
            <a:avLst/>
          </a:prstGeom>
        </p:spPr>
        <p:txBody>
          <a:bodyPr/>
          <a:lstStyle/>
          <a:p>
            <a:pPr lvl="2"/>
            <a:r>
              <a:t>Магазин (товары, сервисы)</a:t>
            </a:r>
          </a:p>
          <a:p>
            <a:pPr lvl="2"/>
            <a:r>
              <a:t>AWS (облачные решения)</a:t>
            </a:r>
          </a:p>
          <a:p>
            <a:pPr lvl="2"/>
            <a:r>
              <a:t>Для разработчиков (API, документация)</a:t>
            </a:r>
          </a:p>
          <a:p>
            <a:pPr lvl="2"/>
            <a:r>
              <a:t>Аналитика и Big Data-инструменты</a:t>
            </a:r>
          </a:p>
        </p:txBody>
      </p:sp>
      <p:sp>
        <p:nvSpPr>
          <p:cNvPr id="137" name="Пользователи сайта"/>
          <p:cNvSpPr txBox="1"/>
          <p:nvPr/>
        </p:nvSpPr>
        <p:spPr>
          <a:xfrm>
            <a:off x="1689100" y="6872810"/>
            <a:ext cx="21005800" cy="17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67715">
              <a:defRPr b="0"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Пользователи сайта</a:t>
            </a:r>
          </a:p>
        </p:txBody>
      </p:sp>
      <p:sp>
        <p:nvSpPr>
          <p:cNvPr id="138" name="Потребители (покупки)…"/>
          <p:cNvSpPr txBox="1"/>
          <p:nvPr/>
        </p:nvSpPr>
        <p:spPr>
          <a:xfrm>
            <a:off x="1689100" y="8647848"/>
            <a:ext cx="21005800" cy="470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Потребители (покупки)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Бизнесы (реклама, аналитика)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Разработчики (AWS, базы данных)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Исследователи Big Data (анализ поведения пользователей)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Расположение и реклама"/>
          <p:cNvSpPr txBox="1"/>
          <p:nvPr>
            <p:ph type="title"/>
          </p:nvPr>
        </p:nvSpPr>
        <p:spPr>
          <a:xfrm>
            <a:off x="1689100" y="355600"/>
            <a:ext cx="21005800" cy="1740049"/>
          </a:xfrm>
          <a:prstGeom prst="rect">
            <a:avLst/>
          </a:prstGeom>
        </p:spPr>
        <p:txBody>
          <a:bodyPr/>
          <a:lstStyle>
            <a:lvl1pPr defTabSz="767715">
              <a:defRPr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Расположение и реклама</a:t>
            </a:r>
          </a:p>
        </p:txBody>
      </p:sp>
      <p:sp>
        <p:nvSpPr>
          <p:cNvPr id="141" name="Штаб-квартира: Сиэтл, США…"/>
          <p:cNvSpPr txBox="1"/>
          <p:nvPr>
            <p:ph type="body" sz="quarter" idx="1"/>
          </p:nvPr>
        </p:nvSpPr>
        <p:spPr>
          <a:xfrm>
            <a:off x="1689100" y="3575050"/>
            <a:ext cx="8640240" cy="6565901"/>
          </a:xfrm>
          <a:prstGeom prst="rect">
            <a:avLst/>
          </a:prstGeom>
        </p:spPr>
        <p:txBody>
          <a:bodyPr/>
          <a:lstStyle/>
          <a:p>
            <a:pPr lvl="2" marL="1542288" indent="-514095" defTabSz="759459">
              <a:spcBef>
                <a:spcPts val="4100"/>
              </a:spcBef>
              <a:defRPr sz="3496"/>
            </a:pPr>
            <a:r>
              <a:t>Штаб-квартира: Сиэтл, США</a:t>
            </a:r>
          </a:p>
          <a:p>
            <a:pPr lvl="2" marL="1542288" indent="-514095" defTabSz="759459">
              <a:spcBef>
                <a:spcPts val="4100"/>
              </a:spcBef>
              <a:defRPr sz="3496"/>
            </a:pPr>
            <a:r>
              <a:t>Глобальное присутствие: дата-центры по всему миру</a:t>
            </a:r>
          </a:p>
          <a:p>
            <a:pPr lvl="2" marL="1542288" indent="-514095" defTabSz="759459">
              <a:spcBef>
                <a:spcPts val="4100"/>
              </a:spcBef>
              <a:defRPr sz="3496"/>
            </a:pPr>
            <a:r>
              <a:t>Реклама:</a:t>
            </a:r>
          </a:p>
          <a:p>
            <a:pPr lvl="3" marL="2056383" indent="-514095" defTabSz="759459">
              <a:spcBef>
                <a:spcPts val="4100"/>
              </a:spcBef>
              <a:defRPr sz="3496"/>
            </a:pPr>
            <a:r>
              <a:t>Таргетированная (на основе Big Data)</a:t>
            </a:r>
          </a:p>
          <a:p>
            <a:pPr lvl="3" marL="2056383" indent="-514095" defTabSz="759459">
              <a:spcBef>
                <a:spcPts val="4100"/>
              </a:spcBef>
              <a:defRPr sz="3496"/>
            </a:pPr>
            <a:r>
              <a:t>Партнёрские программы (Amazon Associates)</a:t>
            </a:r>
          </a:p>
        </p:txBody>
      </p:sp>
      <p:pic>
        <p:nvPicPr>
          <p:cNvPr id="142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167069" y="3611570"/>
            <a:ext cx="11530662" cy="649286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Качество предоставляемых данных"/>
          <p:cNvSpPr txBox="1"/>
          <p:nvPr>
            <p:ph type="title"/>
          </p:nvPr>
        </p:nvSpPr>
        <p:spPr>
          <a:xfrm>
            <a:off x="1689100" y="355600"/>
            <a:ext cx="21005800" cy="1740049"/>
          </a:xfrm>
          <a:prstGeom prst="rect">
            <a:avLst/>
          </a:prstGeom>
        </p:spPr>
        <p:txBody>
          <a:bodyPr/>
          <a:lstStyle>
            <a:lvl1pPr defTabSz="767715">
              <a:defRPr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Качество предоставляемых данных</a:t>
            </a:r>
          </a:p>
        </p:txBody>
      </p:sp>
      <p:sp>
        <p:nvSpPr>
          <p:cNvPr id="145" name="Актуальность: данные обновляются в реальном времени…"/>
          <p:cNvSpPr txBox="1"/>
          <p:nvPr>
            <p:ph type="body" sz="half" idx="1"/>
          </p:nvPr>
        </p:nvSpPr>
        <p:spPr>
          <a:xfrm>
            <a:off x="1689100" y="2130637"/>
            <a:ext cx="21005800" cy="4707184"/>
          </a:xfrm>
          <a:prstGeom prst="rect">
            <a:avLst/>
          </a:prstGeom>
        </p:spPr>
        <p:txBody>
          <a:bodyPr/>
          <a:lstStyle/>
          <a:p>
            <a:pPr lvl="2"/>
            <a:r>
              <a:t>Актуальность: данные обновляются в реальном времени</a:t>
            </a:r>
          </a:p>
          <a:p>
            <a:pPr lvl="2"/>
            <a:r>
              <a:t>Достоверность: проверенные поставщики, строгие алгоритмы</a:t>
            </a:r>
          </a:p>
          <a:p>
            <a:pPr lvl="2"/>
            <a:r>
              <a:t>Полнота: огромный массив данных (отзывы, транзакции, метрики)</a:t>
            </a:r>
          </a:p>
          <a:p>
            <a:pPr lvl="2"/>
            <a:r>
              <a:t>Релевантность: данные используются для прогнозирования и AI</a:t>
            </a:r>
          </a:p>
        </p:txBody>
      </p:sp>
      <p:sp>
        <p:nvSpPr>
          <p:cNvPr id="146" name="Выводы об AWS"/>
          <p:cNvSpPr txBox="1"/>
          <p:nvPr/>
        </p:nvSpPr>
        <p:spPr>
          <a:xfrm>
            <a:off x="1689100" y="6872810"/>
            <a:ext cx="21005800" cy="1740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>
            <a:lvl1pPr defTabSz="767715">
              <a:defRPr b="0" sz="93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Выводы об AWS</a:t>
            </a:r>
          </a:p>
        </p:txBody>
      </p:sp>
      <p:sp>
        <p:nvSpPr>
          <p:cNvPr id="147" name="Amazon – один из крупнейших поставщиков Big Data…"/>
          <p:cNvSpPr txBox="1"/>
          <p:nvPr/>
        </p:nvSpPr>
        <p:spPr>
          <a:xfrm>
            <a:off x="1689100" y="8647848"/>
            <a:ext cx="21005800" cy="4707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Amazon – один из крупнейших поставщиков Big Data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AWS предоставляет мощные инструменты для анализа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Данные Amazon используются в бизнесе, науке и AI</a:t>
            </a:r>
          </a:p>
          <a:p>
            <a:pPr lvl="2" marL="16764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Высокое качество и актуальность предоставляемых данных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Источник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100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pPr/>
            <a:r>
              <a:t>Источники</a:t>
            </a:r>
          </a:p>
        </p:txBody>
      </p:sp>
      <p:sp>
        <p:nvSpPr>
          <p:cNvPr id="150" name="Официальный сайт Amaz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Официальный сайт Amazon</a:t>
            </a:r>
          </a:p>
          <a:p>
            <a:pPr lvl="1"/>
            <a:r>
              <a:t>Статьи о Big Data и AWS</a:t>
            </a:r>
          </a:p>
          <a:p>
            <a:pPr lvl="1"/>
            <a:r>
              <a:t>Отчёты аналитиков (Nielsen, Gartner)</a:t>
            </a:r>
          </a:p>
        </p:txBody>
      </p:sp>
      <p:pic>
        <p:nvPicPr>
          <p:cNvPr id="151" name="Изображение" descr="Изображение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46933" y="4824725"/>
            <a:ext cx="10570934" cy="59461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