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4" r:id="rId7"/>
    <p:sldId id="260" r:id="rId8"/>
    <p:sldId id="261" r:id="rId9"/>
    <p:sldId id="262" r:id="rId10"/>
    <p:sldId id="265" r:id="rId11"/>
    <p:sldId id="266"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7BB4E8-C041-4438-9E23-62EDE8D992A3}" type="datetimeFigureOut">
              <a:rPr lang="ru-RU" smtClean="0"/>
              <a:pPr/>
              <a:t>30.11.2021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B75CDE-34DF-4368-8F75-19D92734319C}"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C7BB4E8-C041-4438-9E23-62EDE8D992A3}" type="datetimeFigureOut">
              <a:rPr lang="ru-RU" smtClean="0"/>
              <a:pPr/>
              <a:t>30.11.2021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B75CDE-34DF-4368-8F75-19D92734319C}"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C7BB4E8-C041-4438-9E23-62EDE8D992A3}" type="datetimeFigureOut">
              <a:rPr lang="ru-RU" smtClean="0"/>
              <a:pPr/>
              <a:t>30.11.2021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B75CDE-34DF-4368-8F75-19D92734319C}"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C7BB4E8-C041-4438-9E23-62EDE8D992A3}" type="datetimeFigureOut">
              <a:rPr lang="ru-RU" smtClean="0"/>
              <a:pPr/>
              <a:t>30.11.2021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B75CDE-34DF-4368-8F75-19D92734319C}"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C7BB4E8-C041-4438-9E23-62EDE8D992A3}" type="datetimeFigureOut">
              <a:rPr lang="ru-RU" smtClean="0"/>
              <a:pPr/>
              <a:t>30.11.2021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AB75CDE-34DF-4368-8F75-19D92734319C}"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C7BB4E8-C041-4438-9E23-62EDE8D992A3}" type="datetimeFigureOut">
              <a:rPr lang="ru-RU" smtClean="0"/>
              <a:pPr/>
              <a:t>30.11.2021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AB75CDE-34DF-4368-8F75-19D92734319C}"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C7BB4E8-C041-4438-9E23-62EDE8D992A3}" type="datetimeFigureOut">
              <a:rPr lang="ru-RU" smtClean="0"/>
              <a:pPr/>
              <a:t>30.11.2021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AB75CDE-34DF-4368-8F75-19D92734319C}"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C7BB4E8-C041-4438-9E23-62EDE8D992A3}" type="datetimeFigureOut">
              <a:rPr lang="ru-RU" smtClean="0"/>
              <a:pPr/>
              <a:t>30.11.2021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AB75CDE-34DF-4368-8F75-19D92734319C}"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C7BB4E8-C041-4438-9E23-62EDE8D992A3}" type="datetimeFigureOut">
              <a:rPr lang="ru-RU" smtClean="0"/>
              <a:pPr/>
              <a:t>30.11.2021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AB75CDE-34DF-4368-8F75-19D92734319C}"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C7BB4E8-C041-4438-9E23-62EDE8D992A3}" type="datetimeFigureOut">
              <a:rPr lang="ru-RU" smtClean="0"/>
              <a:pPr/>
              <a:t>30.11.2021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AB75CDE-34DF-4368-8F75-19D92734319C}"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C7BB4E8-C041-4438-9E23-62EDE8D992A3}" type="datetimeFigureOut">
              <a:rPr lang="ru-RU" smtClean="0"/>
              <a:pPr/>
              <a:t>30.11.2021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AB75CDE-34DF-4368-8F75-19D92734319C}"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7BB4E8-C041-4438-9E23-62EDE8D992A3}" type="datetimeFigureOut">
              <a:rPr lang="ru-RU" smtClean="0"/>
              <a:pPr/>
              <a:t>30.11.2021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75CDE-34DF-4368-8F75-19D92734319C}"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ideo" Target="file:///C:\Users\Asus%20TUF\Desktop\&#1042;&#1099;&#1082;&#1088;&#1091;&#1090;&#1072;&#1089;&#1099;.mp4" TargetMode="External"/><Relationship Id="rId4" Type="http://schemas.openxmlformats.org/officeDocument/2006/relationships/hyperlink" Target="https://drive.google.com/file/d/1K_51VwuIGxnlRiZ_VfKTmtBi3FFQ3vZV/view?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ideo" Target="file:///C:\Users\Asus%20TUF\Desktop\&#1048;&#1075;&#1088;&#1072;%20&#1069;&#1085;&#1076;&#1077;&#1088;&#1072;.mp4" TargetMode="External"/><Relationship Id="rId4" Type="http://schemas.openxmlformats.org/officeDocument/2006/relationships/hyperlink" Target="https://drive.google.com/file/d/1uWp6GS3YWNM8cm_fpaa5RXbykQE4imZC/view?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ideo" Target="file:///C:\Users\Asus%20TUF\Desktop\&#1057;&#1074;&#1077;&#1088;&#1093;&#1098;&#1077;&#1089;&#1090;&#1077;&#1089;&#1090;&#1074;&#1077;&#1085;&#1085;&#1086;&#1077;.mp4" TargetMode="External"/><Relationship Id="rId4" Type="http://schemas.openxmlformats.org/officeDocument/2006/relationships/hyperlink" Target="https://drive.google.com/file/d/1Okk0lf91X1T0Kd1lF-rz6T0NueBgs3tW/view?usp=shar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ideo" Target="file:///C:\Users\Asus%20TUF\Desktop\&#1060;&#1080;&#1085;&#1072;&#1083;.mp4" TargetMode="External"/><Relationship Id="rId4" Type="http://schemas.openxmlformats.org/officeDocument/2006/relationships/hyperlink" Target="https://drive.google.com/file/d/1HDoTNlzlNsFyj_S5uOrRT5mEEVUO46lP/view?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620688"/>
            <a:ext cx="7772400" cy="1470025"/>
          </a:xfrm>
        </p:spPr>
        <p:txBody>
          <a:bodyPr>
            <a:normAutofit/>
          </a:bodyPr>
          <a:lstStyle/>
          <a:p>
            <a:r>
              <a:rPr lang="en-US" sz="6000" i="1" dirty="0" smtClean="0">
                <a:latin typeface="Times New Roman" pitchFamily="18" charset="0"/>
                <a:cs typeface="Times New Roman" pitchFamily="18" charset="0"/>
              </a:rPr>
              <a:t>To lie or not to lie</a:t>
            </a:r>
            <a:endParaRPr lang="ru-RU" sz="6000" i="1" dirty="0">
              <a:latin typeface="Times New Roman" pitchFamily="18" charset="0"/>
              <a:cs typeface="Times New Roman" pitchFamily="18" charset="0"/>
            </a:endParaRPr>
          </a:p>
        </p:txBody>
      </p:sp>
      <p:sp>
        <p:nvSpPr>
          <p:cNvPr id="4" name="TextBox 3"/>
          <p:cNvSpPr txBox="1"/>
          <p:nvPr/>
        </p:nvSpPr>
        <p:spPr>
          <a:xfrm>
            <a:off x="6433958" y="5877272"/>
            <a:ext cx="2537939" cy="830997"/>
          </a:xfrm>
          <a:prstGeom prst="rect">
            <a:avLst/>
          </a:prstGeom>
          <a:noFill/>
        </p:spPr>
        <p:txBody>
          <a:bodyPr wrap="none" rtlCol="0">
            <a:spAutoFit/>
          </a:bodyPr>
          <a:lstStyle/>
          <a:p>
            <a:pPr algn="r"/>
            <a:r>
              <a:rPr lang="ru-RU" sz="2400" dirty="0" smtClean="0">
                <a:solidFill>
                  <a:schemeClr val="bg1">
                    <a:lumMod val="65000"/>
                  </a:schemeClr>
                </a:solidFill>
                <a:latin typeface="Times New Roman" pitchFamily="18" charset="0"/>
                <a:cs typeface="Times New Roman" pitchFamily="18" charset="0"/>
              </a:rPr>
              <a:t>Работу выполнил</a:t>
            </a:r>
            <a:r>
              <a:rPr lang="en-US" sz="2400" dirty="0" smtClean="0">
                <a:solidFill>
                  <a:schemeClr val="bg1">
                    <a:lumMod val="65000"/>
                  </a:schemeClr>
                </a:solidFill>
                <a:latin typeface="Times New Roman" pitchFamily="18" charset="0"/>
                <a:cs typeface="Times New Roman" pitchFamily="18" charset="0"/>
              </a:rPr>
              <a:t>:</a:t>
            </a:r>
          </a:p>
          <a:p>
            <a:pPr algn="r"/>
            <a:r>
              <a:rPr lang="ru-RU" sz="2400" dirty="0" err="1" smtClean="0">
                <a:solidFill>
                  <a:schemeClr val="bg1">
                    <a:lumMod val="65000"/>
                  </a:schemeClr>
                </a:solidFill>
                <a:latin typeface="Times New Roman" pitchFamily="18" charset="0"/>
                <a:cs typeface="Times New Roman" pitchFamily="18" charset="0"/>
              </a:rPr>
              <a:t>Стецук</a:t>
            </a:r>
            <a:r>
              <a:rPr lang="ru-RU" sz="2400" dirty="0" smtClean="0">
                <a:solidFill>
                  <a:schemeClr val="bg1">
                    <a:lumMod val="65000"/>
                  </a:schemeClr>
                </a:solidFill>
                <a:latin typeface="Times New Roman" pitchFamily="18" charset="0"/>
                <a:cs typeface="Times New Roman" pitchFamily="18" charset="0"/>
              </a:rPr>
              <a:t> Максим</a:t>
            </a:r>
            <a:endParaRPr lang="ru-RU" sz="2400" dirty="0">
              <a:solidFill>
                <a:schemeClr val="bg1">
                  <a:lumMod val="6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2"/>
          <p:cNvSpPr txBox="1">
            <a:spLocks/>
          </p:cNvSpPr>
          <p:nvPr/>
        </p:nvSpPr>
        <p:spPr>
          <a:xfrm>
            <a:off x="467544" y="404664"/>
            <a:ext cx="8208912" cy="5832648"/>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ru-RU" sz="2400" b="0" i="0" u="none" strike="noStrike" kern="1200" cap="none" spc="0" normalizeH="0" baseline="0" noProof="0" dirty="0" smtClean="0">
                <a:ln>
                  <a:noFill/>
                </a:ln>
                <a:solidFill>
                  <a:schemeClr val="tx1"/>
                </a:solidFill>
                <a:effectLst/>
                <a:uLnTx/>
                <a:uFillTx/>
                <a:latin typeface="+mn-lt"/>
                <a:ea typeface="+mn-ea"/>
                <a:cs typeface="+mn-cs"/>
              </a:rPr>
              <a:t>В</a:t>
            </a:r>
            <a:r>
              <a:rPr kumimoji="0" lang="ru-RU" sz="2400" b="0" i="0" u="none" strike="noStrike" kern="1200" cap="none" spc="0" normalizeH="0" noProof="0" dirty="0" smtClean="0">
                <a:ln>
                  <a:noFill/>
                </a:ln>
                <a:solidFill>
                  <a:schemeClr val="tx1"/>
                </a:solidFill>
                <a:effectLst/>
                <a:uLnTx/>
                <a:uFillTx/>
                <a:latin typeface="+mn-lt"/>
                <a:ea typeface="+mn-ea"/>
                <a:cs typeface="+mn-cs"/>
              </a:rPr>
              <a:t> данном моменте нам демонстрируется, как ложь может повлиять на судьбу человека. Из-за того, что герой не сказал правду о своей работе его девушке, она погибает. Я не могу никак оправдать этот поступок, ведь он не только соврал, так ещё и можно считать, что это он убил её.</a:t>
            </a:r>
            <a:endParaRPr kumimoji="0" lang="ru-RU"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73069"/>
            <a:ext cx="8712968" cy="6740307"/>
          </a:xfrm>
          <a:prstGeom prst="rect">
            <a:avLst/>
          </a:prstGeom>
          <a:noFill/>
        </p:spPr>
        <p:txBody>
          <a:bodyPr wrap="square" rtlCol="0">
            <a:spAutoFit/>
          </a:bodyPr>
          <a:lstStyle/>
          <a:p>
            <a:r>
              <a:rPr lang="ru-RU" b="1" i="1" dirty="0" smtClean="0"/>
              <a:t>Бентам</a:t>
            </a:r>
          </a:p>
          <a:p>
            <a:pPr algn="just"/>
            <a:r>
              <a:rPr lang="ru-RU" dirty="0" smtClean="0"/>
              <a:t>Данный поступок был совершён из благих побуждений, ведь герой желал защитить не себя, а того, кто ему дорого, но из-за свой же лжи он привёл дорогого человека к смерти. Он никак не повлиял на мир в целом, но сильно повлиял на отдельно взятого человека. Поэтому нельзя ни оправдать его ложь, но также нельзя осудить её, ведь это была ложь во благо.</a:t>
            </a:r>
          </a:p>
          <a:p>
            <a:pPr algn="just"/>
            <a:r>
              <a:rPr lang="ru-RU" i="1" dirty="0" smtClean="0"/>
              <a:t>Отношение в целом</a:t>
            </a:r>
            <a:r>
              <a:rPr lang="en-US" i="1" dirty="0" smtClean="0"/>
              <a:t>:</a:t>
            </a:r>
            <a:r>
              <a:rPr lang="ru-RU" i="1" dirty="0" smtClean="0"/>
              <a:t> Сохранил нейтралитет</a:t>
            </a:r>
          </a:p>
          <a:p>
            <a:endParaRPr lang="ru-RU" dirty="0" smtClean="0"/>
          </a:p>
          <a:p>
            <a:r>
              <a:rPr lang="ru-RU" b="1" i="1" dirty="0" smtClean="0"/>
              <a:t>Кант</a:t>
            </a:r>
          </a:p>
          <a:p>
            <a:r>
              <a:rPr lang="ru-RU" dirty="0" smtClean="0">
                <a:cs typeface="Times New Roman" pitchFamily="18" charset="0"/>
              </a:rPr>
              <a:t>У каждого человека есть свои моральные принципы, но его поступки не должны придерживаться только им, ведь главное, что должен каждый, это уметь объяснить свой поступок. Главной причиной для этого поступка было желание оградить кого-то от опасности, но именно это желание привело к трагичному исходу. Но всё же для данной лжи были серьёзные причины, а значит и осуждать этот поступок нельзя.</a:t>
            </a:r>
            <a:endParaRPr lang="ru-RU" dirty="0"/>
          </a:p>
          <a:p>
            <a:r>
              <a:rPr lang="ru-RU" i="1" dirty="0" smtClean="0">
                <a:cs typeface="Times New Roman" pitchFamily="18" charset="0"/>
              </a:rPr>
              <a:t>Отношение в целом</a:t>
            </a:r>
            <a:r>
              <a:rPr lang="en-US" i="1" dirty="0" smtClean="0">
                <a:cs typeface="Times New Roman" pitchFamily="18" charset="0"/>
              </a:rPr>
              <a:t>:</a:t>
            </a:r>
            <a:r>
              <a:rPr lang="ru-RU" i="1" dirty="0" smtClean="0">
                <a:cs typeface="Times New Roman" pitchFamily="18" charset="0"/>
              </a:rPr>
              <a:t> Оправдал</a:t>
            </a:r>
            <a:endParaRPr lang="en-US" i="1" dirty="0" smtClean="0">
              <a:cs typeface="Times New Roman" pitchFamily="18" charset="0"/>
            </a:endParaRPr>
          </a:p>
          <a:p>
            <a:endParaRPr lang="en-US" dirty="0">
              <a:cs typeface="Times New Roman" pitchFamily="18" charset="0"/>
            </a:endParaRPr>
          </a:p>
          <a:p>
            <a:r>
              <a:rPr lang="ru-RU" b="1" i="1" dirty="0" smtClean="0">
                <a:cs typeface="Times New Roman" pitchFamily="18" charset="0"/>
              </a:rPr>
              <a:t>Аристотель</a:t>
            </a:r>
          </a:p>
          <a:p>
            <a:r>
              <a:rPr lang="ru-RU" dirty="0" smtClean="0">
                <a:cs typeface="Times New Roman" pitchFamily="18" charset="0"/>
              </a:rPr>
              <a:t>Этика человека заключается в соблюдение основных принципов, таких как благородство, честность и самообладание. Лжи нет места среди данных принципов, а значит поступок совершённый героем никак нельзя назвать правильным. Он поддался своим чувствам и решился на ложь, чтобы не напугать близкого человека и не оттолкнуть от себя. Он потерял такие принципы как честность и самообладание, а значит совершил плохой поступок, который закончился ужасной ситуацией.</a:t>
            </a:r>
            <a:endParaRPr lang="ru-RU" b="1" i="1" dirty="0" smtClean="0">
              <a:cs typeface="Times New Roman" pitchFamily="18" charset="0"/>
            </a:endParaRPr>
          </a:p>
          <a:p>
            <a:r>
              <a:rPr lang="ru-RU" i="1" dirty="0" smtClean="0">
                <a:cs typeface="Times New Roman" pitchFamily="18" charset="0"/>
              </a:rPr>
              <a:t>Отношение в целом</a:t>
            </a:r>
            <a:r>
              <a:rPr lang="en-US" i="1" dirty="0" smtClean="0">
                <a:cs typeface="Times New Roman" pitchFamily="18" charset="0"/>
              </a:rPr>
              <a:t>:</a:t>
            </a:r>
            <a:r>
              <a:rPr lang="ru-RU" i="1" dirty="0" smtClean="0">
                <a:cs typeface="Times New Roman" pitchFamily="18" charset="0"/>
              </a:rPr>
              <a:t> Осудил</a:t>
            </a:r>
            <a:endParaRPr lang="en-US" i="1" dirty="0" smtClean="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90264"/>
            <a:ext cx="8229600" cy="1143000"/>
          </a:xfrm>
        </p:spPr>
        <p:txBody>
          <a:bodyPr>
            <a:normAutofit/>
          </a:bodyPr>
          <a:lstStyle/>
          <a:p>
            <a:r>
              <a:rPr lang="ru-RU" sz="3600" dirty="0" smtClean="0">
                <a:latin typeface="Times New Roman" pitchFamily="18" charset="0"/>
                <a:cs typeface="Times New Roman" pitchFamily="18" charset="0"/>
              </a:rPr>
              <a:t>1.Момент из фильма </a:t>
            </a:r>
            <a:r>
              <a:rPr lang="en-US" sz="3600" dirty="0" smtClean="0">
                <a:latin typeface="Times New Roman" pitchFamily="18" charset="0"/>
                <a:cs typeface="Times New Roman" pitchFamily="18" charset="0"/>
              </a:rPr>
              <a:t>“</a:t>
            </a:r>
            <a:r>
              <a:rPr lang="ru-RU" sz="3600" dirty="0" smtClean="0">
                <a:latin typeface="Times New Roman" pitchFamily="18" charset="0"/>
                <a:cs typeface="Times New Roman" pitchFamily="18" charset="0"/>
              </a:rPr>
              <a:t>Выкрутасы</a:t>
            </a:r>
            <a:r>
              <a:rPr lang="en-US" sz="3600" dirty="0" smtClean="0">
                <a:latin typeface="Times New Roman" pitchFamily="18" charset="0"/>
                <a:cs typeface="Times New Roman" pitchFamily="18" charset="0"/>
              </a:rPr>
              <a:t>”</a:t>
            </a:r>
            <a:endParaRPr lang="ru-RU" sz="3600" dirty="0">
              <a:latin typeface="Times New Roman" pitchFamily="18" charset="0"/>
              <a:cs typeface="Times New Roman" pitchFamily="18" charset="0"/>
            </a:endParaRPr>
          </a:p>
        </p:txBody>
      </p:sp>
      <p:pic>
        <p:nvPicPr>
          <p:cNvPr id="3" name="Выкрутасы.mp4">
            <a:hlinkClick r:id="" action="ppaction://media"/>
          </p:cNvPr>
          <p:cNvPicPr>
            <a:picLocks noRot="1" noChangeAspect="1"/>
          </p:cNvPicPr>
          <p:nvPr>
            <a:videoFile r:link="rId1"/>
          </p:nvPr>
        </p:nvPicPr>
        <p:blipFill>
          <a:blip r:embed="rId3" cstate="print"/>
          <a:stretch>
            <a:fillRect/>
          </a:stretch>
        </p:blipFill>
        <p:spPr>
          <a:xfrm>
            <a:off x="971600" y="1124744"/>
            <a:ext cx="7272808" cy="5040560"/>
          </a:xfrm>
          <a:prstGeom prst="rect">
            <a:avLst/>
          </a:prstGeom>
        </p:spPr>
      </p:pic>
      <p:sp>
        <p:nvSpPr>
          <p:cNvPr id="6" name="TextBox 5"/>
          <p:cNvSpPr txBox="1"/>
          <p:nvPr/>
        </p:nvSpPr>
        <p:spPr>
          <a:xfrm>
            <a:off x="107505" y="6165304"/>
            <a:ext cx="9036496" cy="646331"/>
          </a:xfrm>
          <a:prstGeom prst="rect">
            <a:avLst/>
          </a:prstGeom>
          <a:noFill/>
        </p:spPr>
        <p:txBody>
          <a:bodyPr wrap="square" rtlCol="0">
            <a:spAutoFit/>
          </a:bodyPr>
          <a:lstStyle/>
          <a:p>
            <a:r>
              <a:rPr lang="ru-RU" dirty="0" smtClean="0"/>
              <a:t>Ссылка</a:t>
            </a:r>
            <a:r>
              <a:rPr lang="en-US" dirty="0" smtClean="0"/>
              <a:t>:</a:t>
            </a:r>
            <a:r>
              <a:rPr lang="en-US" dirty="0" smtClean="0">
                <a:hlinkClick r:id="rId4"/>
              </a:rPr>
              <a:t>https://drive.google.com/file/d/1K_51VwuIGxnlRiZ_VfKTmtBi3FFQ3vZV/view?usp=sharing</a:t>
            </a:r>
            <a:endParaRPr lang="ru-RU"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467544" y="404664"/>
            <a:ext cx="8208912" cy="5832648"/>
          </a:xfrm>
        </p:spPr>
        <p:txBody>
          <a:bodyPr>
            <a:normAutofit/>
          </a:bodyPr>
          <a:lstStyle/>
          <a:p>
            <a:r>
              <a:rPr lang="ru-RU" sz="2400" dirty="0" smtClean="0">
                <a:solidFill>
                  <a:schemeClr val="tx1"/>
                </a:solidFill>
              </a:rPr>
              <a:t>В данном моменте демонстрируется ложь, которая заключается в жульничестве на соревновании. Я считаю, что такой поступок может быть оправдан, ведь он совершён исключительно ради друзей, а никак ни ради каких-то материальных ценностей. Все ребята которые были в составе сжульничавшей команды являлись беспризорниками, ведь их родители бросили их. Их целью было только одно, они хотели чтобы благодаря прессе их родители наконец вспомнили и увидели бы их. А также, важно, что данный трюк был полностью законным, ведь жульничество в спорте не редкость. Поэтому я могу оправдать этот поступок, ведь он не сильно нарушил какие-либо моральные принципы.  </a:t>
            </a:r>
            <a:endParaRPr lang="ru-RU" sz="24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73069"/>
            <a:ext cx="8712968" cy="6740307"/>
          </a:xfrm>
          <a:prstGeom prst="rect">
            <a:avLst/>
          </a:prstGeom>
          <a:noFill/>
        </p:spPr>
        <p:txBody>
          <a:bodyPr wrap="square" rtlCol="0">
            <a:spAutoFit/>
          </a:bodyPr>
          <a:lstStyle/>
          <a:p>
            <a:r>
              <a:rPr lang="ru-RU" b="1" i="1" dirty="0" smtClean="0"/>
              <a:t>Бентам</a:t>
            </a:r>
          </a:p>
          <a:p>
            <a:r>
              <a:rPr lang="ru-RU" dirty="0" smtClean="0"/>
              <a:t>Каждый совершает различные поступки, в зависимости от своего воспитания и своего положения, из этих поступков строиться наш мир и общественное отношение. Но существуют и намного более ужасные поступки, нельзя сказать, что поступок парнишки хороший, но он не является ужасным, ведь сделав это, он никак не повлиял на мир в целом.</a:t>
            </a:r>
          </a:p>
          <a:p>
            <a:r>
              <a:rPr lang="ru-RU" i="1" dirty="0" smtClean="0"/>
              <a:t>Отношение в целом</a:t>
            </a:r>
            <a:r>
              <a:rPr lang="en-US" i="1" dirty="0" smtClean="0"/>
              <a:t>:</a:t>
            </a:r>
            <a:r>
              <a:rPr lang="ru-RU" i="1" dirty="0" smtClean="0"/>
              <a:t> Оправдал</a:t>
            </a:r>
          </a:p>
          <a:p>
            <a:endParaRPr lang="ru-RU" dirty="0" smtClean="0"/>
          </a:p>
          <a:p>
            <a:r>
              <a:rPr lang="ru-RU" b="1" i="1" dirty="0" smtClean="0"/>
              <a:t>Кант</a:t>
            </a:r>
            <a:endParaRPr lang="ru-RU" dirty="0"/>
          </a:p>
          <a:p>
            <a:r>
              <a:rPr lang="ru-RU" dirty="0" smtClean="0">
                <a:cs typeface="Times New Roman" pitchFamily="18" charset="0"/>
              </a:rPr>
              <a:t>У каждого человека есть свои моральные принципы, но его поступки не должны придерживаться только им, ведь главное, что должен каждый, это уметь объяснить свой поступок. Поступок этого парнишки приемлем с его стороны, но если судить в целом, то ложь не может быть оправдана, ведь в данной ситуации она была направлена на нарушение установленных правил.</a:t>
            </a:r>
          </a:p>
          <a:p>
            <a:r>
              <a:rPr lang="ru-RU" i="1" dirty="0" smtClean="0">
                <a:cs typeface="Times New Roman" pitchFamily="18" charset="0"/>
              </a:rPr>
              <a:t>Отношение в целом</a:t>
            </a:r>
            <a:r>
              <a:rPr lang="en-US" i="1" dirty="0" smtClean="0">
                <a:cs typeface="Times New Roman" pitchFamily="18" charset="0"/>
              </a:rPr>
              <a:t>:</a:t>
            </a:r>
            <a:r>
              <a:rPr lang="ru-RU" i="1" dirty="0" smtClean="0">
                <a:cs typeface="Times New Roman" pitchFamily="18" charset="0"/>
              </a:rPr>
              <a:t> Осудил</a:t>
            </a:r>
            <a:endParaRPr lang="en-US" i="1" dirty="0" smtClean="0">
              <a:cs typeface="Times New Roman" pitchFamily="18" charset="0"/>
            </a:endParaRPr>
          </a:p>
          <a:p>
            <a:endParaRPr lang="en-US" dirty="0">
              <a:cs typeface="Times New Roman" pitchFamily="18" charset="0"/>
            </a:endParaRPr>
          </a:p>
          <a:p>
            <a:r>
              <a:rPr lang="ru-RU" b="1" i="1" dirty="0" smtClean="0">
                <a:cs typeface="Times New Roman" pitchFamily="18" charset="0"/>
              </a:rPr>
              <a:t>Аристотель </a:t>
            </a:r>
          </a:p>
          <a:p>
            <a:r>
              <a:rPr lang="ru-RU" dirty="0" smtClean="0">
                <a:cs typeface="Times New Roman" pitchFamily="18" charset="0"/>
              </a:rPr>
              <a:t>Этика человека заключается в соблюдение основных принципов, таких как благородство, честность и самообладание. Лжи нет места среди данных принципов, только если нет весомой причины для этого. Но у этого парнишки была весомая причина, такая как желание помочь своим друзьям выбраться из их положения. Поэтому не смотря на данную ложь, поступок нельзя считать плохим, ведь он был совершён не ради собственной выгоды, а ради друзей.</a:t>
            </a:r>
          </a:p>
          <a:p>
            <a:r>
              <a:rPr lang="ru-RU" i="1" dirty="0" smtClean="0">
                <a:cs typeface="Times New Roman" pitchFamily="18" charset="0"/>
              </a:rPr>
              <a:t>Отношение в целом</a:t>
            </a:r>
            <a:r>
              <a:rPr lang="en-US" i="1" dirty="0" smtClean="0">
                <a:cs typeface="Times New Roman" pitchFamily="18" charset="0"/>
              </a:rPr>
              <a:t>:</a:t>
            </a:r>
            <a:r>
              <a:rPr lang="ru-RU" i="1" dirty="0" smtClean="0">
                <a:cs typeface="Times New Roman" pitchFamily="18" charset="0"/>
              </a:rPr>
              <a:t> Оправдал</a:t>
            </a:r>
            <a:endParaRPr lang="en-US" i="1" dirty="0" smtClean="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a:spLocks noGrp="1"/>
          </p:cNvSpPr>
          <p:nvPr>
            <p:ph type="title"/>
          </p:nvPr>
        </p:nvSpPr>
        <p:spPr>
          <a:xfrm>
            <a:off x="457200" y="-90264"/>
            <a:ext cx="8229600" cy="1143000"/>
          </a:xfrm>
        </p:spPr>
        <p:txBody>
          <a:bodyPr>
            <a:normAutofit/>
          </a:bodyPr>
          <a:lstStyle/>
          <a:p>
            <a:r>
              <a:rPr lang="ru-RU" sz="3600" dirty="0">
                <a:latin typeface="Times New Roman" pitchFamily="18" charset="0"/>
                <a:cs typeface="Times New Roman" pitchFamily="18" charset="0"/>
              </a:rPr>
              <a:t>2</a:t>
            </a:r>
            <a:r>
              <a:rPr lang="ru-RU" sz="3600" dirty="0" smtClean="0">
                <a:latin typeface="Times New Roman" pitchFamily="18" charset="0"/>
                <a:cs typeface="Times New Roman" pitchFamily="18" charset="0"/>
              </a:rPr>
              <a:t>.Момент из фильма </a:t>
            </a:r>
            <a:r>
              <a:rPr lang="en-US" sz="3600" dirty="0" smtClean="0">
                <a:latin typeface="Times New Roman" pitchFamily="18" charset="0"/>
                <a:cs typeface="Times New Roman" pitchFamily="18" charset="0"/>
              </a:rPr>
              <a:t>“</a:t>
            </a:r>
            <a:r>
              <a:rPr lang="ru-RU" sz="3600" dirty="0" smtClean="0">
                <a:latin typeface="Times New Roman" pitchFamily="18" charset="0"/>
                <a:cs typeface="Times New Roman" pitchFamily="18" charset="0"/>
              </a:rPr>
              <a:t>Игра </a:t>
            </a:r>
            <a:r>
              <a:rPr lang="ru-RU" sz="3600" dirty="0" err="1" smtClean="0">
                <a:latin typeface="Times New Roman" pitchFamily="18" charset="0"/>
                <a:cs typeface="Times New Roman" pitchFamily="18" charset="0"/>
              </a:rPr>
              <a:t>Эндера</a:t>
            </a:r>
            <a:r>
              <a:rPr lang="en-US" sz="3600" dirty="0" smtClean="0">
                <a:latin typeface="Times New Roman" pitchFamily="18" charset="0"/>
                <a:cs typeface="Times New Roman" pitchFamily="18" charset="0"/>
              </a:rPr>
              <a:t>”</a:t>
            </a:r>
            <a:endParaRPr lang="ru-RU" sz="3600" dirty="0">
              <a:latin typeface="Times New Roman" pitchFamily="18" charset="0"/>
              <a:cs typeface="Times New Roman" pitchFamily="18" charset="0"/>
            </a:endParaRPr>
          </a:p>
        </p:txBody>
      </p:sp>
      <p:pic>
        <p:nvPicPr>
          <p:cNvPr id="5" name="Игра Эндера.mp4">
            <a:hlinkClick r:id="" action="ppaction://media"/>
          </p:cNvPr>
          <p:cNvPicPr>
            <a:picLocks noRot="1" noChangeAspect="1"/>
          </p:cNvPicPr>
          <p:nvPr>
            <a:videoFile r:link="rId1"/>
          </p:nvPr>
        </p:nvPicPr>
        <p:blipFill>
          <a:blip r:embed="rId3" cstate="print"/>
          <a:stretch>
            <a:fillRect/>
          </a:stretch>
        </p:blipFill>
        <p:spPr>
          <a:xfrm>
            <a:off x="971599" y="980728"/>
            <a:ext cx="7296811" cy="4968552"/>
          </a:xfrm>
          <a:prstGeom prst="rect">
            <a:avLst/>
          </a:prstGeom>
        </p:spPr>
      </p:pic>
      <p:sp>
        <p:nvSpPr>
          <p:cNvPr id="4" name="TextBox 3"/>
          <p:cNvSpPr txBox="1"/>
          <p:nvPr/>
        </p:nvSpPr>
        <p:spPr>
          <a:xfrm>
            <a:off x="179512" y="6093296"/>
            <a:ext cx="8820472" cy="646331"/>
          </a:xfrm>
          <a:prstGeom prst="rect">
            <a:avLst/>
          </a:prstGeom>
          <a:noFill/>
        </p:spPr>
        <p:txBody>
          <a:bodyPr wrap="square" rtlCol="0">
            <a:spAutoFit/>
          </a:bodyPr>
          <a:lstStyle/>
          <a:p>
            <a:r>
              <a:rPr lang="ru-RU" dirty="0" smtClean="0"/>
              <a:t>Ссылка</a:t>
            </a:r>
            <a:r>
              <a:rPr lang="en-US" dirty="0" smtClean="0"/>
              <a:t>:</a:t>
            </a:r>
            <a:r>
              <a:rPr lang="en-US" dirty="0" smtClean="0">
                <a:hlinkClick r:id="rId4"/>
              </a:rPr>
              <a:t>https://drive.google.com/file/d/1uWp6GS3YWNM8cm_fpaa5RXbykQE4imZC/view?usp=sharing</a:t>
            </a:r>
            <a:endParaRPr lang="ru-RU"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2"/>
          <p:cNvSpPr txBox="1">
            <a:spLocks/>
          </p:cNvSpPr>
          <p:nvPr/>
        </p:nvSpPr>
        <p:spPr>
          <a:xfrm>
            <a:off x="467544" y="404664"/>
            <a:ext cx="8208912" cy="5832648"/>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ru-RU" sz="2400" b="0" i="0" u="none" strike="noStrike" kern="1200" cap="none" spc="0" normalizeH="0" baseline="0" noProof="0" dirty="0" smtClean="0">
                <a:ln>
                  <a:noFill/>
                </a:ln>
                <a:solidFill>
                  <a:schemeClr val="tx1"/>
                </a:solidFill>
                <a:effectLst/>
                <a:uLnTx/>
                <a:uFillTx/>
                <a:latin typeface="+mn-lt"/>
                <a:ea typeface="+mn-ea"/>
                <a:cs typeface="+mn-cs"/>
              </a:rPr>
              <a:t>В</a:t>
            </a:r>
            <a:r>
              <a:rPr kumimoji="0" lang="ru-RU" sz="2400" b="0" i="0" u="none" strike="noStrike" kern="1200" cap="none" spc="0" normalizeH="0" noProof="0" dirty="0" smtClean="0">
                <a:ln>
                  <a:noFill/>
                </a:ln>
                <a:solidFill>
                  <a:schemeClr val="tx1"/>
                </a:solidFill>
                <a:effectLst/>
                <a:uLnTx/>
                <a:uFillTx/>
                <a:latin typeface="+mn-lt"/>
                <a:ea typeface="+mn-ea"/>
                <a:cs typeface="+mn-cs"/>
              </a:rPr>
              <a:t> данном моменте нам демонстрируется, как благодаря обману генерал сумел добиться общей цели. Но несмотря на это, я не могу его оправдать, ведь вероятно можно было найти другое решение с помощью </a:t>
            </a:r>
            <a:r>
              <a:rPr kumimoji="0" lang="ru-RU" sz="2400" b="0" i="0" u="none" strike="noStrike" kern="1200" cap="none" spc="0" normalizeH="0" noProof="0" dirty="0" err="1" smtClean="0">
                <a:ln>
                  <a:noFill/>
                </a:ln>
                <a:solidFill>
                  <a:schemeClr val="tx1"/>
                </a:solidFill>
                <a:effectLst/>
                <a:uLnTx/>
                <a:uFillTx/>
                <a:latin typeface="+mn-lt"/>
                <a:ea typeface="+mn-ea"/>
                <a:cs typeface="+mn-cs"/>
              </a:rPr>
              <a:t>Эндера</a:t>
            </a:r>
            <a:r>
              <a:rPr kumimoji="0" lang="ru-RU" sz="2400" b="0" i="0" u="none" strike="noStrike" kern="1200" cap="none" spc="0" normalizeH="0" noProof="0" dirty="0" smtClean="0">
                <a:ln>
                  <a:noFill/>
                </a:ln>
                <a:solidFill>
                  <a:schemeClr val="tx1"/>
                </a:solidFill>
                <a:effectLst/>
                <a:uLnTx/>
                <a:uFillTx/>
                <a:latin typeface="+mn-lt"/>
                <a:ea typeface="+mn-ea"/>
                <a:cs typeface="+mn-cs"/>
              </a:rPr>
              <a:t> </a:t>
            </a:r>
            <a:r>
              <a:rPr kumimoji="0" lang="ru-RU" sz="2400" b="0" i="0" u="none" strike="noStrike" kern="1200" cap="none" spc="0" normalizeH="0" noProof="0" dirty="0" err="1" smtClean="0">
                <a:ln>
                  <a:noFill/>
                </a:ln>
                <a:solidFill>
                  <a:schemeClr val="tx1"/>
                </a:solidFill>
                <a:effectLst/>
                <a:uLnTx/>
                <a:uFillTx/>
                <a:latin typeface="+mn-lt"/>
                <a:ea typeface="+mn-ea"/>
                <a:cs typeface="+mn-cs"/>
              </a:rPr>
              <a:t>Виггина</a:t>
            </a:r>
            <a:r>
              <a:rPr kumimoji="0" lang="ru-RU" sz="2400" b="0" i="0" u="none" strike="noStrike" kern="1200" cap="none" spc="0" normalizeH="0" noProof="0" dirty="0" smtClean="0">
                <a:ln>
                  <a:noFill/>
                </a:ln>
                <a:solidFill>
                  <a:schemeClr val="tx1"/>
                </a:solidFill>
                <a:effectLst/>
                <a:uLnTx/>
                <a:uFillTx/>
                <a:latin typeface="+mn-lt"/>
                <a:ea typeface="+mn-ea"/>
                <a:cs typeface="+mn-cs"/>
              </a:rPr>
              <a:t>, но генерал принял такое решение и обманом  провёл то, что требовалось миру по его мнению. Он спас мир, но его действия привели к огромным жертвам, поэтому я не могу ни осудить этот поступок, ни оправдать. </a:t>
            </a:r>
            <a:endParaRPr kumimoji="0" lang="ru-RU"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73069"/>
            <a:ext cx="8712968" cy="6740307"/>
          </a:xfrm>
          <a:prstGeom prst="rect">
            <a:avLst/>
          </a:prstGeom>
          <a:noFill/>
        </p:spPr>
        <p:txBody>
          <a:bodyPr wrap="square" rtlCol="0">
            <a:spAutoFit/>
          </a:bodyPr>
          <a:lstStyle/>
          <a:p>
            <a:r>
              <a:rPr lang="ru-RU" b="1" i="1" dirty="0" smtClean="0"/>
              <a:t>Бентам</a:t>
            </a:r>
          </a:p>
          <a:p>
            <a:r>
              <a:rPr lang="ru-RU" dirty="0" smtClean="0"/>
              <a:t>Данный поступок был совершён генералом, только из-за того, что он посчитал данное решение наиболее верным. Он основывался на своих моральных принципах, но никак не на общем мнение. Данную ложь можно считать ужасной, ведь она привела к изменению окружающего мира, в том числе и мира отдельно взятого человека, а именно </a:t>
            </a:r>
            <a:r>
              <a:rPr lang="ru-RU" dirty="0" err="1" smtClean="0"/>
              <a:t>Эндера</a:t>
            </a:r>
            <a:r>
              <a:rPr lang="ru-RU" dirty="0" smtClean="0"/>
              <a:t> </a:t>
            </a:r>
            <a:r>
              <a:rPr lang="ru-RU" dirty="0" err="1" smtClean="0"/>
              <a:t>Виггина</a:t>
            </a:r>
            <a:r>
              <a:rPr lang="ru-RU" dirty="0" smtClean="0"/>
              <a:t>.</a:t>
            </a:r>
          </a:p>
          <a:p>
            <a:pPr algn="just"/>
            <a:r>
              <a:rPr lang="ru-RU" i="1" dirty="0" smtClean="0"/>
              <a:t>Отношение в целом</a:t>
            </a:r>
            <a:r>
              <a:rPr lang="en-US" i="1" dirty="0" smtClean="0"/>
              <a:t>:</a:t>
            </a:r>
            <a:r>
              <a:rPr lang="ru-RU" i="1" dirty="0" smtClean="0"/>
              <a:t> Осудил</a:t>
            </a:r>
          </a:p>
          <a:p>
            <a:endParaRPr lang="ru-RU" dirty="0" smtClean="0"/>
          </a:p>
          <a:p>
            <a:r>
              <a:rPr lang="ru-RU" b="1" i="1" dirty="0" smtClean="0"/>
              <a:t>Кант</a:t>
            </a:r>
          </a:p>
          <a:p>
            <a:r>
              <a:rPr lang="ru-RU" dirty="0" smtClean="0">
                <a:cs typeface="Times New Roman" pitchFamily="18" charset="0"/>
              </a:rPr>
              <a:t>У каждого человека есть свои моральные принципы, но его поступки не должны придерживаться только им, ведь главное, что должен каждый, это уметь объяснить свой поступок. Данный поступок имеет объяснение, генерал хотел закончить конфликт, который начался уже давно, но единственным возможным решением был только обман, ведь без него план бы не удался. Поэтому данный поступок можно считать уместным.</a:t>
            </a:r>
            <a:endParaRPr lang="ru-RU" dirty="0"/>
          </a:p>
          <a:p>
            <a:r>
              <a:rPr lang="ru-RU" i="1" dirty="0" smtClean="0">
                <a:cs typeface="Times New Roman" pitchFamily="18" charset="0"/>
              </a:rPr>
              <a:t>Отношение в целом</a:t>
            </a:r>
            <a:r>
              <a:rPr lang="en-US" i="1" dirty="0" smtClean="0">
                <a:cs typeface="Times New Roman" pitchFamily="18" charset="0"/>
              </a:rPr>
              <a:t>:</a:t>
            </a:r>
            <a:r>
              <a:rPr lang="ru-RU" i="1" dirty="0" smtClean="0">
                <a:cs typeface="Times New Roman" pitchFamily="18" charset="0"/>
              </a:rPr>
              <a:t> Оправдал</a:t>
            </a:r>
            <a:endParaRPr lang="en-US" i="1" dirty="0" smtClean="0">
              <a:cs typeface="Times New Roman" pitchFamily="18" charset="0"/>
            </a:endParaRPr>
          </a:p>
          <a:p>
            <a:endParaRPr lang="en-US" dirty="0">
              <a:cs typeface="Times New Roman" pitchFamily="18" charset="0"/>
            </a:endParaRPr>
          </a:p>
          <a:p>
            <a:r>
              <a:rPr lang="ru-RU" b="1" i="1" dirty="0" smtClean="0">
                <a:cs typeface="Times New Roman" pitchFamily="18" charset="0"/>
              </a:rPr>
              <a:t>Аристотель</a:t>
            </a:r>
          </a:p>
          <a:p>
            <a:r>
              <a:rPr lang="ru-RU" dirty="0" smtClean="0">
                <a:cs typeface="Times New Roman" pitchFamily="18" charset="0"/>
              </a:rPr>
              <a:t>Этика человека заключается в соблюдение основных принципов, таких как благородство, честность и самообладание. Лжи нет места среди данных принципов, только если нет весомой причины для этого. Весомой причиной генерала было спасение мира. Он пренебрег таким принципом как честность, но тем самым он стремился к достижению общей цели, а не своих собственных.  </a:t>
            </a:r>
            <a:r>
              <a:rPr lang="ru-RU" b="1" i="1" dirty="0" smtClean="0">
                <a:cs typeface="Times New Roman" pitchFamily="18" charset="0"/>
              </a:rPr>
              <a:t> </a:t>
            </a:r>
          </a:p>
          <a:p>
            <a:r>
              <a:rPr lang="ru-RU" i="1" dirty="0" smtClean="0">
                <a:cs typeface="Times New Roman" pitchFamily="18" charset="0"/>
              </a:rPr>
              <a:t>Отношение в целом</a:t>
            </a:r>
            <a:r>
              <a:rPr lang="en-US" i="1" dirty="0" smtClean="0">
                <a:cs typeface="Times New Roman" pitchFamily="18" charset="0"/>
              </a:rPr>
              <a:t>:</a:t>
            </a:r>
            <a:r>
              <a:rPr lang="ru-RU" i="1" dirty="0" smtClean="0">
                <a:cs typeface="Times New Roman" pitchFamily="18" charset="0"/>
              </a:rPr>
              <a:t> Оправдал</a:t>
            </a:r>
            <a:endParaRPr lang="en-US" i="1" dirty="0" smtClean="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179512" y="53752"/>
            <a:ext cx="8856984" cy="1143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ru-RU" sz="3600" dirty="0">
                <a:latin typeface="Times New Roman" pitchFamily="18" charset="0"/>
                <a:ea typeface="+mj-ea"/>
                <a:cs typeface="Times New Roman" pitchFamily="18" charset="0"/>
              </a:rPr>
              <a:t>3</a:t>
            </a:r>
            <a:r>
              <a:rPr kumimoji="0" lang="ru-RU"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.Момент из сериала </a:t>
            </a: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t>
            </a:r>
            <a:r>
              <a:rPr lang="ru-RU" sz="3600" dirty="0" smtClean="0">
                <a:latin typeface="Times New Roman" pitchFamily="18" charset="0"/>
                <a:ea typeface="+mj-ea"/>
                <a:cs typeface="Times New Roman" pitchFamily="18" charset="0"/>
              </a:rPr>
              <a:t>Сверхъестественное</a:t>
            </a:r>
            <a:r>
              <a:rPr kumimoji="0" lang="en-US"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a:t>
            </a:r>
            <a:endParaRPr kumimoji="0" lang="ru-RU" sz="36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pic>
        <p:nvPicPr>
          <p:cNvPr id="3" name="Сверхъестественное.mp4">
            <a:hlinkClick r:id="" action="ppaction://media"/>
          </p:cNvPr>
          <p:cNvPicPr>
            <a:picLocks noRot="1" noChangeAspect="1"/>
          </p:cNvPicPr>
          <p:nvPr>
            <a:videoFile r:link="rId1"/>
          </p:nvPr>
        </p:nvPicPr>
        <p:blipFill>
          <a:blip r:embed="rId3" cstate="print"/>
          <a:stretch>
            <a:fillRect/>
          </a:stretch>
        </p:blipFill>
        <p:spPr>
          <a:xfrm>
            <a:off x="755576" y="674694"/>
            <a:ext cx="7776864" cy="5202578"/>
          </a:xfrm>
          <a:prstGeom prst="rect">
            <a:avLst/>
          </a:prstGeom>
        </p:spPr>
      </p:pic>
      <p:sp>
        <p:nvSpPr>
          <p:cNvPr id="4" name="TextBox 3"/>
          <p:cNvSpPr txBox="1"/>
          <p:nvPr/>
        </p:nvSpPr>
        <p:spPr>
          <a:xfrm>
            <a:off x="-36512" y="6165304"/>
            <a:ext cx="9433048" cy="369332"/>
          </a:xfrm>
          <a:prstGeom prst="rect">
            <a:avLst/>
          </a:prstGeom>
          <a:noFill/>
        </p:spPr>
        <p:txBody>
          <a:bodyPr wrap="square" rtlCol="0">
            <a:spAutoFit/>
          </a:bodyPr>
          <a:lstStyle/>
          <a:p>
            <a:r>
              <a:rPr lang="ru-RU" dirty="0" smtClean="0"/>
              <a:t>Ссылка</a:t>
            </a:r>
            <a:r>
              <a:rPr lang="en-US" dirty="0" smtClean="0"/>
              <a:t>:</a:t>
            </a:r>
            <a:r>
              <a:rPr lang="en-US" dirty="0" smtClean="0">
                <a:hlinkClick r:id="rId4"/>
              </a:rPr>
              <a:t>https://drive.google.com/file/d/1Okk0lf91X1T0Kd1lF-rz6T0NueBgs3tW/view?usp=sharing</a:t>
            </a:r>
            <a:endParaRPr lang="ru-RU"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62272"/>
            <a:ext cx="8229600" cy="1143000"/>
          </a:xfrm>
        </p:spPr>
        <p:txBody>
          <a:bodyPr>
            <a:normAutofit/>
          </a:bodyPr>
          <a:lstStyle/>
          <a:p>
            <a:r>
              <a:rPr lang="ru-RU" sz="3600" dirty="0" smtClean="0"/>
              <a:t>К чему привела ложь</a:t>
            </a:r>
            <a:r>
              <a:rPr lang="en-US" sz="3600" dirty="0" smtClean="0"/>
              <a:t>:</a:t>
            </a:r>
            <a:endParaRPr lang="ru-RU" sz="3600" dirty="0"/>
          </a:p>
        </p:txBody>
      </p:sp>
      <p:pic>
        <p:nvPicPr>
          <p:cNvPr id="3" name="Финал.mp4">
            <a:hlinkClick r:id="" action="ppaction://media"/>
          </p:cNvPr>
          <p:cNvPicPr>
            <a:picLocks noRot="1" noChangeAspect="1"/>
          </p:cNvPicPr>
          <p:nvPr>
            <a:videoFile r:link="rId1"/>
          </p:nvPr>
        </p:nvPicPr>
        <p:blipFill>
          <a:blip r:embed="rId3" cstate="print"/>
          <a:stretch>
            <a:fillRect/>
          </a:stretch>
        </p:blipFill>
        <p:spPr>
          <a:xfrm>
            <a:off x="899592" y="854714"/>
            <a:ext cx="7272808" cy="4950550"/>
          </a:xfrm>
          <a:prstGeom prst="rect">
            <a:avLst/>
          </a:prstGeom>
        </p:spPr>
      </p:pic>
      <p:sp>
        <p:nvSpPr>
          <p:cNvPr id="4" name="TextBox 3"/>
          <p:cNvSpPr txBox="1"/>
          <p:nvPr/>
        </p:nvSpPr>
        <p:spPr>
          <a:xfrm>
            <a:off x="107504" y="6021288"/>
            <a:ext cx="9001000" cy="646331"/>
          </a:xfrm>
          <a:prstGeom prst="rect">
            <a:avLst/>
          </a:prstGeom>
          <a:noFill/>
        </p:spPr>
        <p:txBody>
          <a:bodyPr wrap="square" rtlCol="0">
            <a:spAutoFit/>
          </a:bodyPr>
          <a:lstStyle/>
          <a:p>
            <a:r>
              <a:rPr lang="ru-RU" dirty="0" smtClean="0"/>
              <a:t>Ссылка</a:t>
            </a:r>
            <a:r>
              <a:rPr lang="en-US" dirty="0" smtClean="0"/>
              <a:t>:</a:t>
            </a:r>
            <a:r>
              <a:rPr lang="en-US" dirty="0" smtClean="0">
                <a:hlinkClick r:id="rId4"/>
              </a:rPr>
              <a:t>https://drive.google.com/file/d/1HDoTNlzlNsFyj_S5uOrRT5mEEVUO46lP/view?usp=sharing</a:t>
            </a:r>
            <a:endParaRPr lang="ru-RU"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childTnLst>
        </p:cTn>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950</Words>
  <Application>Microsoft Office PowerPoint</Application>
  <PresentationFormat>Экран (4:3)</PresentationFormat>
  <Paragraphs>47</Paragraphs>
  <Slides>11</Slides>
  <Notes>0</Notes>
  <HiddenSlides>0</HiddenSlides>
  <MMClips>4</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Тема Office</vt:lpstr>
      <vt:lpstr>To lie or not to lie</vt:lpstr>
      <vt:lpstr>1.Момент из фильма “Выкрутасы”</vt:lpstr>
      <vt:lpstr>Слайд 3</vt:lpstr>
      <vt:lpstr>Слайд 4</vt:lpstr>
      <vt:lpstr>2.Момент из фильма “Игра Эндера”</vt:lpstr>
      <vt:lpstr>Слайд 6</vt:lpstr>
      <vt:lpstr>Слайд 7</vt:lpstr>
      <vt:lpstr>Слайд 8</vt:lpstr>
      <vt:lpstr>К чему привела ложь:</vt:lpstr>
      <vt:lpstr>Слайд 10</vt:lpstr>
      <vt:lpstr>Слайд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lie or not to lie</dc:title>
  <dc:creator>Asus TUF</dc:creator>
  <cp:lastModifiedBy>Asus TUF</cp:lastModifiedBy>
  <cp:revision>22</cp:revision>
  <dcterms:created xsi:type="dcterms:W3CDTF">2021-11-30T13:37:47Z</dcterms:created>
  <dcterms:modified xsi:type="dcterms:W3CDTF">2021-11-30T16:53:42Z</dcterms:modified>
</cp:coreProperties>
</file>