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923C-CD96-4CD9-A20C-9559E41AB224}" type="datetimeFigureOut">
              <a:rPr lang="ru-RU" smtClean="0"/>
              <a:pPr/>
              <a:t>08.01.2022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D7C16-3DB9-4942-93AE-AC4852134A5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052736"/>
            <a:ext cx="7772400" cy="1470025"/>
          </a:xfrm>
        </p:spPr>
        <p:txBody>
          <a:bodyPr>
            <a:noAutofit/>
          </a:bodyPr>
          <a:lstStyle/>
          <a:p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Теория матриц в работах немецких математиков Карла Вейерштрасса, Фердинанда Георга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Фробениуса и французского математика Мари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Энмона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Камиль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Жордана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88224" y="5517232"/>
            <a:ext cx="2336304" cy="119898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Работу выполнил</a:t>
            </a:r>
            <a:r>
              <a:rPr lang="en-US" sz="2000" dirty="0" smtClean="0"/>
              <a:t>:</a:t>
            </a:r>
          </a:p>
          <a:p>
            <a:pPr algn="r"/>
            <a:r>
              <a:rPr lang="ru-RU" sz="2000" dirty="0" err="1" smtClean="0"/>
              <a:t>Стецук</a:t>
            </a:r>
            <a:r>
              <a:rPr lang="ru-RU" sz="2000" dirty="0" smtClean="0"/>
              <a:t> Максим</a:t>
            </a:r>
          </a:p>
          <a:p>
            <a:pPr algn="r"/>
            <a:r>
              <a:rPr lang="ru-RU" sz="2000" dirty="0"/>
              <a:t>с</a:t>
            </a:r>
            <a:r>
              <a:rPr lang="ru-RU" sz="2000" dirty="0" smtClean="0"/>
              <a:t>тудент 2гр. 1п.гр.</a:t>
            </a:r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>
            <a:spLocks/>
          </p:cNvSpPr>
          <p:nvPr/>
        </p:nvSpPr>
        <p:spPr>
          <a:xfrm>
            <a:off x="251520" y="260648"/>
            <a:ext cx="8640960" cy="6264696"/>
          </a:xfrm>
          <a:prstGeom prst="rect">
            <a:avLst/>
          </a:prstGeom>
        </p:spPr>
        <p:txBody>
          <a:bodyPr/>
          <a:lstStyle/>
          <a:p>
            <a:pPr marL="342900" indent="-342900"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Формула Фробениуса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Блочная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клеточная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матрица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— представление матрицы, при котором она рассекается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вертикальными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горизонтальными линиями на прямоугольные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части-блоки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(клетки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):</a:t>
            </a: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Для обращения невырожденной блочной матрицы может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использоваться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формула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Фробениуса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где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невырожденная квадратная матрица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размера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D -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квадратная матрица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размера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*m</a:t>
            </a: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353" y="1124745"/>
            <a:ext cx="5150743" cy="143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582913"/>
            <a:ext cx="43815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10171" y="4437112"/>
            <a:ext cx="1625725" cy="26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История Мари </a:t>
            </a:r>
            <a:r>
              <a:rPr lang="ru-RU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Энмона</a:t>
            </a:r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Камиль</a:t>
            </a:r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Жордана</a:t>
            </a:r>
            <a:endParaRPr lang="ru-RU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4543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Мари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Энмон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Камиль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Жордан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512" y="692696"/>
            <a:ext cx="4536504" cy="6048672"/>
          </a:xfrm>
        </p:spPr>
        <p:txBody>
          <a:bodyPr>
            <a:norm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Мари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Энмон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Камиль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Жордан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 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французский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математик, известный благодаря своим фундаментальным работам в теории групп и «Курсу анализа». Он родился в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Лионе в 1838 году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и учился в Политехнической школе. По образованию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Жордан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был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инженером; позже он преподавал в Политехнической школе и Коллеж де Франс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ctr"/>
            <a:r>
              <a:rPr lang="ru-RU" sz="1800" b="1" dirty="0" smtClean="0">
                <a:latin typeface="Times New Roman" pitchFamily="18" charset="0"/>
                <a:cs typeface="Times New Roman" pitchFamily="18" charset="0"/>
              </a:rPr>
              <a:t>Научные достижения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Теорема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Жордана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о кривой, топологический результат из комплексного анализа;</a:t>
            </a:r>
          </a:p>
          <a:p>
            <a:pPr>
              <a:buFont typeface="Arial" pitchFamily="34" charset="0"/>
              <a:buChar char="•"/>
            </a:pP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Жорданова нормальная форма в линейной алгебре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 математическом анализе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мера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Жордана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используется для построения интеграла Римана;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теории групп теорема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Жордана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— Гёльдера о композиционном ряде является одним из основных результатов.</a:t>
            </a:r>
          </a:p>
          <a:p>
            <a:pPr>
              <a:buFont typeface="Arial" pitchFamily="34" charset="0"/>
              <a:buChar char="•"/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Теорема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Жордана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о конечных линейных группах гарантирует наличие большой коммутативной подгруппы в любой конечной линейной группе.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Мари Энмон Камиль Жордан - это... Что такое Мари Энмон Камиль Жордан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908720"/>
            <a:ext cx="4032448" cy="50853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>
            <a:spLocks/>
          </p:cNvSpPr>
          <p:nvPr/>
        </p:nvSpPr>
        <p:spPr>
          <a:xfrm>
            <a:off x="251520" y="260648"/>
            <a:ext cx="8640960" cy="6264696"/>
          </a:xfrm>
          <a:prstGeom prst="rect">
            <a:avLst/>
          </a:prstGeom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Жорданова нормальная форма</a:t>
            </a:r>
            <a:endParaRPr lang="ru-RU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Блочно-диагональная (</a:t>
            </a:r>
            <a:r>
              <a:rPr lang="ru-RU" sz="1600" u="sng" dirty="0" err="1" smtClean="0">
                <a:latin typeface="Times New Roman" pitchFamily="18" charset="0"/>
                <a:cs typeface="Times New Roman" pitchFamily="18" charset="0"/>
              </a:rPr>
              <a:t>квазидиагональная</a:t>
            </a:r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) матрица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 блочно-диагональной матрицы все блоки, кроме расположенных на главной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диагонали,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являются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нулевыми матрицами.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Матрица выглядит,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как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где каждый элемент </a:t>
            </a:r>
            <a:r>
              <a:rPr lang="en-US" sz="1600" dirty="0" err="1" smtClean="0"/>
              <a:t>A</a:t>
            </a:r>
            <a:r>
              <a:rPr lang="en-US" sz="1100" dirty="0" err="1" smtClean="0"/>
              <a:t>k</a:t>
            </a:r>
            <a:r>
              <a:rPr lang="ru-RU" sz="1600" dirty="0" smtClean="0"/>
              <a:t> является ненулевой матрицей</a:t>
            </a:r>
            <a:r>
              <a:rPr lang="ru-RU" sz="1600" dirty="0" smtClean="0"/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Алгебраически замкнутое поле — </a:t>
            </a:r>
            <a:r>
              <a:rPr lang="ru-RU" sz="1600" dirty="0" err="1" smtClean="0"/>
              <a:t>поле</a:t>
            </a:r>
            <a:r>
              <a:rPr lang="ru-RU" sz="1600" dirty="0" smtClean="0"/>
              <a:t> </a:t>
            </a:r>
            <a:r>
              <a:rPr lang="ru-RU" sz="1600" dirty="0" smtClean="0"/>
              <a:t>K, </a:t>
            </a:r>
            <a:r>
              <a:rPr lang="ru-RU" sz="1600" dirty="0" smtClean="0"/>
              <a:t>в </a:t>
            </a:r>
            <a:r>
              <a:rPr lang="ru-RU" sz="1600" dirty="0" smtClean="0"/>
              <a:t>котором всякий</a:t>
            </a:r>
            <a:r>
              <a:rPr lang="ru-RU" sz="1600" dirty="0" smtClean="0"/>
              <a:t> многочлен ненулевой степени </a:t>
            </a:r>
            <a:endParaRPr lang="ru-RU" sz="1600" dirty="0" smtClean="0"/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над</a:t>
            </a:r>
            <a:r>
              <a:rPr lang="ru-RU" sz="1600" dirty="0" smtClean="0"/>
              <a:t> </a:t>
            </a:r>
            <a:r>
              <a:rPr lang="ru-RU" sz="1600" dirty="0" smtClean="0"/>
              <a:t>K</a:t>
            </a:r>
            <a:r>
              <a:rPr lang="ru-RU" sz="1600" dirty="0" smtClean="0"/>
              <a:t> имеет хотя бы один </a:t>
            </a:r>
            <a:r>
              <a:rPr lang="ru-RU" sz="1600" dirty="0" smtClean="0"/>
              <a:t>корень. Для </a:t>
            </a:r>
            <a:r>
              <a:rPr lang="ru-RU" sz="1600" dirty="0" smtClean="0"/>
              <a:t>любого поля существует единственное с </a:t>
            </a:r>
            <a:r>
              <a:rPr lang="ru-RU" sz="1600" dirty="0" smtClean="0"/>
              <a:t>точностью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до</a:t>
            </a:r>
            <a:r>
              <a:rPr lang="ru-RU" sz="1600" dirty="0" smtClean="0"/>
              <a:t> изоморфизма его алгебраическое замыкание, то есть его алгебраическое </a:t>
            </a:r>
            <a:r>
              <a:rPr lang="ru-RU" sz="1600" dirty="0" smtClean="0"/>
              <a:t>расширение,</a:t>
            </a: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/>
              <a:t>являющееся </a:t>
            </a:r>
            <a:r>
              <a:rPr lang="ru-RU" sz="1600" dirty="0" smtClean="0"/>
              <a:t>алгебраически замкнутым</a:t>
            </a:r>
            <a:r>
              <a:rPr lang="ru-RU" sz="1600" dirty="0" smtClean="0"/>
              <a:t>.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ru-RU" sz="1600" u="sng" dirty="0" smtClean="0">
                <a:latin typeface="Times New Roman" pitchFamily="18" charset="0"/>
                <a:cs typeface="Times New Roman" pitchFamily="18" charset="0"/>
              </a:rPr>
              <a:t>Жорданова матрица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— квадратная блочно-диагональная матрица над полем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K,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 блоками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вида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Каждый блок 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l-GR" sz="11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называется жордановой клеткой с 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собственным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значением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1600" dirty="0" smtClean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ru-RU" sz="1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844824"/>
            <a:ext cx="24479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797152"/>
            <a:ext cx="2088232" cy="1412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3728" y="2780928"/>
            <a:ext cx="48958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ru-RU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История Карла </a:t>
            </a:r>
            <a:r>
              <a:rPr lang="ru-RU" sz="60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Вейштрасса</a:t>
            </a:r>
            <a:endParaRPr lang="ru-RU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39752" y="260648"/>
            <a:ext cx="4680520" cy="4543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Карл Вейерштрасс</a:t>
            </a:r>
            <a:endParaRPr lang="ru-RU" sz="3600" b="0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51520" y="764704"/>
            <a:ext cx="4248472" cy="5832648"/>
          </a:xfrm>
        </p:spPr>
        <p:txBody>
          <a:bodyPr>
            <a:normAutofit lnSpcReduction="10000"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Родился в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Остенфельде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предместье 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Эннигерло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в семье чиновника. В 1834 году окончил с отличием гимназию в 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Падерборне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 и, по настоянию отца, поступил на юридический факультет Боннского университета. Проучившись 4 года, в течение которых вместо юриспруденции Вейерштрасс усиленно занимался математикой, он бросил университет и поступил в университет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Мюнстера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1840: подготовил экзаменационную работу по теории эллиптических функций, в которой уже содержатся зачатки его будущих открытий.</a:t>
            </a: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1841: в новой работе Вейерштрасс установил: если последовательность аналитических функций равномерно сходится внутри некоторой области (то есть в каждом замкнутом круге, принадлежащем области), то предел последовательности — тоже функция аналитическая. Здесь ключевым условием является равномерность сходимости; это понятие и строгая теория сходимости стали одним из важнейших вкладов Вейерштрасса в обоснование анализа.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Отец современного анализа. Карл Вейерштрасс | Разумный репетитор | Яндекс  Дзе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1124744"/>
            <a:ext cx="4215348" cy="47069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>
            <a:spLocks/>
          </p:cNvSpPr>
          <p:nvPr/>
        </p:nvSpPr>
        <p:spPr>
          <a:xfrm>
            <a:off x="251520" y="260648"/>
            <a:ext cx="8640960" cy="62646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b="1" noProof="0" dirty="0" smtClean="0">
                <a:latin typeface="Times New Roman" pitchFamily="18" charset="0"/>
                <a:cs typeface="Times New Roman" pitchFamily="18" charset="0"/>
              </a:rPr>
              <a:t>Карьерная лестница</a:t>
            </a:r>
            <a:endParaRPr lang="en-US" b="1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1842: по окончании Академии получает место учителя в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провинциальной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католической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прогимназии, где проработал 14 лет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1854: публикует статью по абелевым функциям, за которую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Кёнигсбергский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университет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сразу присуждает ему степень доктора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honoris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causa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почётного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доктора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без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защиты диссертации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1861: избран членом Баварской академии наук.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1864: назначен ординарным профессором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1868: избран членом-корреспондентом Парижской академии наук.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1873: избран ректором Берлинского университета.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1881: избран членом Лондонского королевского общества.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1885: 70-летие прославленного математика торжественно отмечается в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общеевропейском масштабе.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ru-RU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>
            <a:spLocks/>
          </p:cNvSpPr>
          <p:nvPr/>
        </p:nvSpPr>
        <p:spPr>
          <a:xfrm>
            <a:off x="251520" y="260648"/>
            <a:ext cx="8640960" cy="62646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r>
              <a:rPr lang="ru-RU" sz="2800" b="1" noProof="0" dirty="0" smtClean="0">
                <a:latin typeface="Times New Roman" pitchFamily="18" charset="0"/>
                <a:cs typeface="Times New Roman" pitchFamily="18" charset="0"/>
              </a:rPr>
              <a:t>Научная деятельность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Исследования Вейерштрасса существенно обогатили математический анализ, теорию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специальных функций, вариационное исчисление, дифференциальную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геометрию и линейную алгебру. В математике Вейерштрасс стремился к ясности и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строгости.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Вейерштрасс завершил построение фундамента математического анализа, прояснил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тёмные места, построил ряд доказательных </a:t>
            </a:r>
            <a:r>
              <a:rPr lang="ru-RU" noProof="0" dirty="0" err="1" smtClean="0">
                <a:latin typeface="Times New Roman" pitchFamily="18" charset="0"/>
                <a:cs typeface="Times New Roman" pitchFamily="18" charset="0"/>
              </a:rPr>
              <a:t>контрпримеров</a:t>
            </a:r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 (аномальных функций),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например, всюду непрерывную, но нигде не дифференцируемую функцию.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Одновременно он дал строгое доказательство основных свойств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непрерывных функций. Приведенное определение, а также его определения предела,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сходимости ряда и равномерной сходимости функций воспроизводятся без всяких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изменений в современных учебниках.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Вейерштрасс систематически использовал понятия верхней и нижней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грани и предельной точки числовых множеств.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Вейерштрасс доказал, что любая непрерывная функция допускает представление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равномерно сходящимся рядом многочленов. Он далеко продвинул теорию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эллиптических и абелевых функций, заложил основы теории целых функций и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функций нескольких комплексных переменных. Создал теорию делимости степенных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рядов.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В геометрии он создал теорию минимальных поверхностей, внёс вклад в 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теорию геодезических линий.</a:t>
            </a:r>
          </a:p>
          <a:p>
            <a:pPr marL="342900" indent="-342900"/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В линейной алгебре им разработана </a:t>
            </a:r>
            <a:r>
              <a:rPr lang="ru-RU" i="1" noProof="0" dirty="0" smtClean="0">
                <a:latin typeface="Times New Roman" pitchFamily="18" charset="0"/>
                <a:cs typeface="Times New Roman" pitchFamily="18" charset="0"/>
              </a:rPr>
              <a:t>теория элементарных делителей</a:t>
            </a:r>
            <a:r>
              <a:rPr lang="ru-RU" noProof="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ru-RU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algn="ctr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lang="ru-RU" sz="1400" b="1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marR="0" lvl="0" indent="-342900" defTabSz="914400" rtl="0" eaLnBrk="1" fontAlgn="auto" latinLnBrk="0" hangingPunct="1">
              <a:spcAft>
                <a:spcPts val="0"/>
              </a:spcAft>
              <a:buClrTx/>
              <a:buSzTx/>
              <a:tabLst/>
              <a:defRPr/>
            </a:pPr>
            <a:endParaRPr lang="en-US" noProof="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640960" cy="1143000"/>
          </a:xfrm>
        </p:spPr>
        <p:txBody>
          <a:bodyPr>
            <a:normAutofit fontScale="90000"/>
          </a:bodyPr>
          <a:lstStyle/>
          <a:p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История Фердинанда Георга</a:t>
            </a:r>
            <a:r>
              <a:rPr lang="en-US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6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Фробениуса</a:t>
            </a:r>
            <a:endParaRPr lang="ru-RU" sz="6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60648"/>
            <a:ext cx="6192688" cy="454372"/>
          </a:xfrm>
        </p:spPr>
        <p:txBody>
          <a:bodyPr>
            <a:noAutofit/>
          </a:bodyPr>
          <a:lstStyle/>
          <a:p>
            <a:pPr algn="ctr"/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Фердинанд Георг Фробениус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0" y="908720"/>
            <a:ext cx="4248472" cy="5688632"/>
          </a:xfrm>
        </p:spPr>
        <p:txBody>
          <a:bodyPr>
            <a:normAutofit/>
          </a:bodyPr>
          <a:lstStyle/>
          <a:p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Фердинанд Георг Фробениус родился 26 октября 1849 году в 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Шарлоттенбурге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, пригороде Берлина, от родителей Фердинанда Фробениуса и Кристины Элизабет Фридрих. В 1860 году, когда ему было почти одиннадцать лет, он поступил в 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Иоахимстальскую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гимназию. В 1867 году один семестр посещал занятия в </a:t>
            </a:r>
            <a:r>
              <a:rPr lang="ru-RU" sz="1800" dirty="0" err="1" smtClean="0">
                <a:latin typeface="Times New Roman" pitchFamily="18" charset="0"/>
                <a:cs typeface="Times New Roman" pitchFamily="18" charset="0"/>
              </a:rPr>
              <a:t>Гёттингенском</a:t>
            </a:r>
            <a:r>
              <a:rPr lang="ru-RU" sz="1800" dirty="0" smtClean="0">
                <a:latin typeface="Times New Roman" pitchFamily="18" charset="0"/>
                <a:cs typeface="Times New Roman" pitchFamily="18" charset="0"/>
              </a:rPr>
              <a:t> университете, затем продолжил обучение в университете Гумбольдта в Берлине, где он посещал лекции Леопольда Кронекера, Эрнста Эдуарда Куммера, Карла Вейерштрасса. В 1870 году защитил там диссертацию под руководством К. Вейерштрасса и Э. Э. Куммера. </a:t>
            </a:r>
            <a:endParaRPr lang="ru-RU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386" name="Picture 2" descr="Фердинанд Георг Фробениус | Математика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08720"/>
            <a:ext cx="4032448" cy="53438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>
            <a:spLocks/>
          </p:cNvSpPr>
          <p:nvPr/>
        </p:nvSpPr>
        <p:spPr>
          <a:xfrm>
            <a:off x="251520" y="260648"/>
            <a:ext cx="8640960" cy="6264696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b="1" noProof="0" dirty="0" smtClean="0">
                <a:latin typeface="Times New Roman" pitchFamily="18" charset="0"/>
                <a:cs typeface="Times New Roman" pitchFamily="18" charset="0"/>
              </a:rPr>
              <a:t>Карьерная лестница</a:t>
            </a:r>
            <a:endParaRPr lang="en-US" b="1" noProof="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Некоторое время преподавал в берлинской гимназии.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1874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без обычной для этого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хабилитации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был принят на должность профессора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 Берлинский университет.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1875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1892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работал в Цюрихе. Именно там он женился, создал семью, и проделал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важную работу в самых различных областях математики.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1892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вернулся в Берлинский университет, заняв место умершего Леопольда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Кронекера.</a:t>
            </a:r>
          </a:p>
          <a:p>
            <a:pPr marL="342900" indent="-34290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1893: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член Прусской академии наук.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Вместе с Кронекером, 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Лазарусом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Иммануэлем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Фуксом и Германом </a:t>
            </a:r>
            <a:r>
              <a:rPr lang="ru-RU" i="1" dirty="0" err="1" smtClean="0">
                <a:latin typeface="Times New Roman" pitchFamily="18" charset="0"/>
                <a:cs typeface="Times New Roman" pitchFamily="18" charset="0"/>
              </a:rPr>
              <a:t>Амандусом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Шварцем принадлежал к узкому кругу известнейших берлинских математиков своего 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времени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Научные достижения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-Гомоморфизм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Фробениуса из коммутативной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алгебры.	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-Критерий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Фробениуса интегрируемости распределения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Матрица Фробениуса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		-</a:t>
            </a:r>
            <a:r>
              <a:rPr lang="ru-RU" i="1" dirty="0" smtClean="0">
                <a:latin typeface="Times New Roman" pitchFamily="18" charset="0"/>
                <a:cs typeface="Times New Roman" pitchFamily="18" charset="0"/>
              </a:rPr>
              <a:t>Формула Фробениуса</a:t>
            </a:r>
            <a:endParaRPr lang="ru-RU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-Норма Фробениуса		-Группа Фробениуса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-Неравенство Фробениуса		-Теорема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Фробениуса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-Полином Фробениуса		-Оператор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Перрона — Фробениуса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-Теорема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Фробениуса —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Перрона	-Факторизация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 Фробениусу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-Теорема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взаимности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Фробениуса	-Автоморфизм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Фробениуса</a:t>
            </a:r>
          </a:p>
          <a:p>
            <a:pPr marL="342900" indent="-342900"/>
            <a:endParaRPr lang="ru-RU" sz="9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ru-RU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3"/>
          <p:cNvSpPr txBox="1">
            <a:spLocks/>
          </p:cNvSpPr>
          <p:nvPr/>
        </p:nvSpPr>
        <p:spPr>
          <a:xfrm>
            <a:off x="251520" y="260648"/>
            <a:ext cx="8640960" cy="6264696"/>
          </a:xfrm>
          <a:prstGeom prst="rect">
            <a:avLst/>
          </a:prstGeom>
        </p:spPr>
        <p:txBody>
          <a:bodyPr/>
          <a:lstStyle/>
          <a:p>
            <a:pPr marL="342900" indent="-342900" algn="ctr"/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Матрица и формула Фробениуса</a:t>
            </a:r>
          </a:p>
          <a:p>
            <a:pPr marL="342900" indent="-342900"/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Теорема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u="sng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Пусть V — конечномерное векторное пространство над полем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 A — линейный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оператор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этом пространстве. Тогда существует базис V, такой, что матрица A в этом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базисе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блочно-диагональна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её блоки — сопровождающие матрицы для унитарных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многочленов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таких, что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{i+1}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делится на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}.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Многочлены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определены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однозначно.</a:t>
            </a:r>
          </a:p>
          <a:p>
            <a:pPr marL="342900" indent="-342900"/>
            <a:r>
              <a:rPr lang="ru-RU" u="sng" dirty="0" smtClean="0">
                <a:latin typeface="Times New Roman" pitchFamily="18" charset="0"/>
                <a:cs typeface="Times New Roman" pitchFamily="18" charset="0"/>
              </a:rPr>
              <a:t>Пример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Если все собственные значения матрицы различны, то ее Фробениусовой нормальной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формой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будет являться матрица, состоящая ровно из одного блока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числа 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являются коэффициентами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характеристического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многочлена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Несколько блоков могут возникать, только если собственные значения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матрицы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совпадают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ru-RU" sz="9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spcBef>
                <a:spcPct val="20000"/>
              </a:spcBef>
            </a:pPr>
            <a:endParaRPr kumimoji="0" lang="ru-RU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2976"/>
            <a:ext cx="22669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145</Words>
  <Application>Microsoft Office PowerPoint</Application>
  <PresentationFormat>Экран (4:3)</PresentationFormat>
  <Paragraphs>141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Теория матриц в работах немецких математиков Карла Вейерштрасса, Фердинанда Георга Фробениуса и французского математика Мари Энмона Камиль Жордана</vt:lpstr>
      <vt:lpstr>История Карла Вейштрасса</vt:lpstr>
      <vt:lpstr>Карл Вейерштрасс</vt:lpstr>
      <vt:lpstr>Слайд 4</vt:lpstr>
      <vt:lpstr>Слайд 5</vt:lpstr>
      <vt:lpstr>История Фердинанда Георга Фробениуса</vt:lpstr>
      <vt:lpstr>Фердинанд Георг Фробениус</vt:lpstr>
      <vt:lpstr>Слайд 8</vt:lpstr>
      <vt:lpstr>Слайд 9</vt:lpstr>
      <vt:lpstr>Слайд 10</vt:lpstr>
      <vt:lpstr>История Мари Энмона Камиль Жордана</vt:lpstr>
      <vt:lpstr>Мари Энмон Камиль Жордан</vt:lpstr>
      <vt:lpstr>Слайд 13</vt:lpstr>
      <vt:lpstr>Слайд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jjjj</dc:title>
  <dc:creator>Asus TUF</dc:creator>
  <cp:lastModifiedBy>Asus TUF</cp:lastModifiedBy>
  <cp:revision>34</cp:revision>
  <dcterms:created xsi:type="dcterms:W3CDTF">2022-01-07T19:57:48Z</dcterms:created>
  <dcterms:modified xsi:type="dcterms:W3CDTF">2022-01-08T09:41:08Z</dcterms:modified>
</cp:coreProperties>
</file>