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heme/themeOverride4.xml" ContentType="application/vnd.openxmlformats-officedocument.themeOverride+xml"/>
  <Override PartName="/ppt/tags/tag16.xml" ContentType="application/vnd.openxmlformats-officedocument.presentationml.tags+xml"/>
  <Override PartName="/ppt/notesSlides/notesSlide5.xml" ContentType="application/vnd.openxmlformats-officedocument.presentationml.notesSlide+xml"/>
  <Override PartName="/ppt/theme/themeOverride5.xml" ContentType="application/vnd.openxmlformats-officedocument.themeOverride+xml"/>
  <Override PartName="/ppt/tags/tag17.xml" ContentType="application/vnd.openxmlformats-officedocument.presentationml.tags+xml"/>
  <Override PartName="/ppt/notesSlides/notesSlide6.xml" ContentType="application/vnd.openxmlformats-officedocument.presentationml.notesSlide+xml"/>
  <Override PartName="/ppt/theme/themeOverride6.xml" ContentType="application/vnd.openxmlformats-officedocument.themeOverride+xml"/>
  <Override PartName="/ppt/tags/tag18.xml" ContentType="application/vnd.openxmlformats-officedocument.presentationml.tags+xml"/>
  <Override PartName="/ppt/notesSlides/notesSlide7.xml" ContentType="application/vnd.openxmlformats-officedocument.presentationml.notesSlide+xml"/>
  <Override PartName="/ppt/theme/themeOverride7.xml" ContentType="application/vnd.openxmlformats-officedocument.themeOverride+xml"/>
  <Override PartName="/ppt/tags/tag19.xml" ContentType="application/vnd.openxmlformats-officedocument.presentationml.tags+xml"/>
  <Override PartName="/ppt/notesSlides/notesSlide8.xml" ContentType="application/vnd.openxmlformats-officedocument.presentationml.notesSlide+xml"/>
  <Override PartName="/ppt/theme/themeOverride8.xml" ContentType="application/vnd.openxmlformats-officedocument.themeOverride+xml"/>
  <Override PartName="/ppt/tags/tag20.xml" ContentType="application/vnd.openxmlformats-officedocument.presentationml.tags+xml"/>
  <Override PartName="/ppt/notesSlides/notesSlide9.xml" ContentType="application/vnd.openxmlformats-officedocument.presentationml.notesSlide+xml"/>
  <Override PartName="/ppt/theme/themeOverride9.xml" ContentType="application/vnd.openxmlformats-officedocument.themeOverride+xml"/>
  <Override PartName="/ppt/tags/tag21.xml" ContentType="application/vnd.openxmlformats-officedocument.presentationml.tags+xml"/>
  <Override PartName="/ppt/notesSlides/notesSlide10.xml" ContentType="application/vnd.openxmlformats-officedocument.presentationml.notesSlide+xml"/>
  <Override PartName="/ppt/theme/themeOverride10.xml" ContentType="application/vnd.openxmlformats-officedocument.themeOverride+xml"/>
  <Override PartName="/ppt/tags/tag22.xml" ContentType="application/vnd.openxmlformats-officedocument.presentationml.tags+xml"/>
  <Override PartName="/ppt/notesSlides/notesSlide11.xml" ContentType="application/vnd.openxmlformats-officedocument.presentationml.notesSlide+xml"/>
  <Override PartName="/ppt/theme/themeOverride11.xml" ContentType="application/vnd.openxmlformats-officedocument.themeOverride+xml"/>
  <Override PartName="/ppt/tags/tag23.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94" r:id="rId5"/>
    <p:sldId id="289" r:id="rId6"/>
    <p:sldId id="312" r:id="rId7"/>
    <p:sldId id="290" r:id="rId8"/>
    <p:sldId id="313" r:id="rId9"/>
    <p:sldId id="291" r:id="rId10"/>
    <p:sldId id="330" r:id="rId11"/>
    <p:sldId id="325" r:id="rId12"/>
    <p:sldId id="331" r:id="rId13"/>
    <p:sldId id="334" r:id="rId14"/>
    <p:sldId id="333"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359"/>
    <a:srgbClr val="5B5B5B"/>
    <a:srgbClr val="93939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50" autoAdjust="0"/>
    <p:restoredTop sz="94660"/>
  </p:normalViewPr>
  <p:slideViewPr>
    <p:cSldViewPr snapToGrid="0">
      <p:cViewPr varScale="1">
        <p:scale>
          <a:sx n="76" d="100"/>
          <a:sy n="76" d="100"/>
        </p:scale>
        <p:origin x="53" y="648"/>
      </p:cViewPr>
      <p:guideLst/>
    </p:cSldViewPr>
  </p:slideViewPr>
  <p:notesTextViewPr>
    <p:cViewPr>
      <p:scale>
        <a:sx n="1" d="1"/>
        <a:sy n="1" d="1"/>
      </p:scale>
      <p:origin x="0" y="0"/>
    </p:cViewPr>
  </p:notesTextViewPr>
  <p:sorterViewPr>
    <p:cViewPr>
      <p:scale>
        <a:sx n="100" d="100"/>
        <a:sy n="100" d="100"/>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636C4-28D5-417E-9725-7D853AB02A21}" type="datetimeFigureOut">
              <a:rPr lang="zh-CN" altLang="en-US" smtClean="0"/>
              <a:t>2020/6/2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C3F3CA-0E75-4C5B-80B0-09A0D833FAE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C3F3CA-0E75-4C5B-80B0-09A0D833FAE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C3F3CA-0E75-4C5B-80B0-09A0D833FAE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C3F3CA-0E75-4C5B-80B0-09A0D833FAE4}"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C3F3CA-0E75-4C5B-80B0-09A0D833FAE4}" type="slidenum">
              <a:rPr lang="zh-CN" altLang="en-US" smtClean="0"/>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C3F3CA-0E75-4C5B-80B0-09A0D833FAE4}"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http://meihua.docer.com/</a:t>
            </a:r>
            <a:endParaRPr lang="zh-CN" altLang="en-US"/>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9pPr>
          </a:lstStyle>
          <a:p>
            <a:pPr fontAlgn="base">
              <a:spcBef>
                <a:spcPct val="0"/>
              </a:spcBef>
              <a:spcAft>
                <a:spcPct val="0"/>
              </a:spcAft>
            </a:pPr>
            <a:fld id="{4080D2D9-F22A-46F9-A4BD-9B17AE22199E}" type="slidenum">
              <a:rPr lang="zh-CN" altLang="en-US" smtClean="0">
                <a:latin typeface="Calibri" panose="020F0502020204030204" pitchFamily="34" charset="0"/>
                <a:ea typeface="宋体" panose="02010600030101010101" pitchFamily="2" charset="-122"/>
              </a:rPr>
              <a:t>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http://meihua.docer.com/</a:t>
            </a:r>
            <a:endParaRPr lang="zh-CN" altLang="en-US"/>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9pPr>
          </a:lstStyle>
          <a:p>
            <a:pPr fontAlgn="base">
              <a:spcBef>
                <a:spcPct val="0"/>
              </a:spcBef>
              <a:spcAft>
                <a:spcPct val="0"/>
              </a:spcAft>
            </a:pPr>
            <a:fld id="{4080D2D9-F22A-46F9-A4BD-9B17AE22199E}" type="slidenum">
              <a:rPr lang="zh-CN" altLang="en-US" smtClean="0">
                <a:latin typeface="Calibri" panose="020F0502020204030204" pitchFamily="34" charset="0"/>
                <a:ea typeface="宋体" panose="02010600030101010101" pitchFamily="2" charset="-122"/>
              </a:rPr>
              <a:t>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C3F3CA-0E75-4C5B-80B0-09A0D833FAE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http://meihua.docer.com/</a:t>
            </a:r>
            <a:endParaRPr lang="zh-CN" altLang="en-US"/>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9pPr>
          </a:lstStyle>
          <a:p>
            <a:pPr fontAlgn="base">
              <a:spcBef>
                <a:spcPct val="0"/>
              </a:spcBef>
              <a:spcAft>
                <a:spcPct val="0"/>
              </a:spcAft>
            </a:pPr>
            <a:fld id="{4080D2D9-F22A-46F9-A4BD-9B17AE22199E}" type="slidenum">
              <a:rPr lang="zh-CN" altLang="en-US" smtClean="0">
                <a:latin typeface="Calibri" panose="020F0502020204030204" pitchFamily="34" charset="0"/>
                <a:ea typeface="宋体" panose="02010600030101010101" pitchFamily="2" charset="-122"/>
              </a:rPr>
              <a:t>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C3F3CA-0E75-4C5B-80B0-09A0D833FAE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http://meihua.docer.com/</a:t>
            </a:r>
            <a:endParaRPr lang="zh-CN" altLang="en-US"/>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cs typeface="微软雅黑" panose="020B0503020204020204" pitchFamily="34" charset="-122"/>
              </a:defRPr>
            </a:lvl9pPr>
          </a:lstStyle>
          <a:p>
            <a:pPr fontAlgn="base">
              <a:spcBef>
                <a:spcPct val="0"/>
              </a:spcBef>
              <a:spcAft>
                <a:spcPct val="0"/>
              </a:spcAft>
            </a:pPr>
            <a:fld id="{4080D2D9-F22A-46F9-A4BD-9B17AE22199E}" type="slidenum">
              <a:rPr lang="zh-CN" altLang="en-US" smtClean="0">
                <a:latin typeface="Calibri" panose="020F0502020204030204" pitchFamily="34" charset="0"/>
                <a:ea typeface="宋体" panose="02010600030101010101" pitchFamily="2" charset="-122"/>
              </a:rPr>
              <a:t>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72731D36-0941-4416-ACD2-D0FE41EA8D27}" type="datetimeFigureOut">
              <a:rPr lang="zh-CN" altLang="en-US" smtClean="0"/>
              <a:t>2020/6/2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85E9BC-7870-4091-9478-2FCD7AD0BDC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731D36-0941-4416-ACD2-D0FE41EA8D27}" type="datetimeFigureOut">
              <a:rPr lang="zh-CN" altLang="en-US" smtClean="0"/>
              <a:t>2020/6/2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85E9BC-7870-4091-9478-2FCD7AD0BDC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731D36-0941-4416-ACD2-D0FE41EA8D27}" type="datetimeFigureOut">
              <a:rPr lang="zh-CN" altLang="en-US" smtClean="0"/>
              <a:t>2020/6/2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85E9BC-7870-4091-9478-2FCD7AD0BDC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731D36-0941-4416-ACD2-D0FE41EA8D27}" type="datetimeFigureOut">
              <a:rPr lang="zh-CN" altLang="en-US" smtClean="0"/>
              <a:t>2020/6/2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85E9BC-7870-4091-9478-2FCD7AD0BDC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2731D36-0941-4416-ACD2-D0FE41EA8D27}" type="datetimeFigureOut">
              <a:rPr lang="zh-CN" altLang="en-US" smtClean="0"/>
              <a:t>2020/6/2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85E9BC-7870-4091-9478-2FCD7AD0BDC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2731D36-0941-4416-ACD2-D0FE41EA8D27}" type="datetimeFigureOut">
              <a:rPr lang="zh-CN" altLang="en-US" smtClean="0"/>
              <a:t>2020/6/2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85E9BC-7870-4091-9478-2FCD7AD0BDC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2731D36-0941-4416-ACD2-D0FE41EA8D27}" type="datetimeFigureOut">
              <a:rPr lang="zh-CN" altLang="en-US" smtClean="0"/>
              <a:t>2020/6/2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85E9BC-7870-4091-9478-2FCD7AD0BDC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2731D36-0941-4416-ACD2-D0FE41EA8D27}" type="datetimeFigureOut">
              <a:rPr lang="zh-CN" altLang="en-US" smtClean="0"/>
              <a:t>2020/6/2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85E9BC-7870-4091-9478-2FCD7AD0BDC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731D36-0941-4416-ACD2-D0FE41EA8D27}" type="datetimeFigureOut">
              <a:rPr lang="zh-CN" altLang="en-US" smtClean="0"/>
              <a:t>2020/6/2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85E9BC-7870-4091-9478-2FCD7AD0BDC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2731D36-0941-4416-ACD2-D0FE41EA8D27}" type="datetimeFigureOut">
              <a:rPr lang="zh-CN" altLang="en-US" smtClean="0"/>
              <a:t>2020/6/2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85E9BC-7870-4091-9478-2FCD7AD0BDC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2731D36-0941-4416-ACD2-D0FE41EA8D27}" type="datetimeFigureOut">
              <a:rPr lang="zh-CN" altLang="en-US" smtClean="0"/>
              <a:t>2020/6/2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85E9BC-7870-4091-9478-2FCD7AD0BDC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39000" b="-3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31D36-0941-4416-ACD2-D0FE41EA8D27}" type="datetimeFigureOut">
              <a:rPr lang="zh-CN" altLang="en-US" smtClean="0"/>
              <a:t>2020/6/2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5E9BC-7870-4091-9478-2FCD7AD0BD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hemeOverride" Target="../theme/themeOverride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hemeOverride" Target="../theme/themeOverride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hemeOverride" Target="../theme/themeOverride11.xml"/><Relationship Id="rId5" Type="http://schemas.openxmlformats.org/officeDocument/2006/relationships/image" Target="../media/image7.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slide" Target="slide1.xml"/><Relationship Id="rId1" Type="http://schemas.openxmlformats.org/officeDocument/2006/relationships/themeOverride" Target="../theme/themeOverride2.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 Target="slide3.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hemeOverride" Target="../theme/themeOverride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themeOverride" Target="../theme/themeOverride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7.xml"/><Relationship Id="rId1" Type="http://schemas.openxmlformats.org/officeDocument/2006/relationships/themeOverride" Target="../theme/themeOverride5.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hemeOverride" Target="../theme/themeOverride6.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9.xml"/><Relationship Id="rId1" Type="http://schemas.openxmlformats.org/officeDocument/2006/relationships/themeOverride" Target="../theme/themeOverride7.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themeOverride" Target="../theme/themeOverride8.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545623">
            <a:off x="4067106" y="795116"/>
            <a:ext cx="4516813" cy="4113513"/>
          </a:xfrm>
          <a:prstGeom prst="triangle">
            <a:avLst>
              <a:gd name="adj" fmla="val 53151"/>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等腰三角形 13"/>
          <p:cNvSpPr/>
          <p:nvPr/>
        </p:nvSpPr>
        <p:spPr>
          <a:xfrm rot="1291713">
            <a:off x="4201303" y="719928"/>
            <a:ext cx="4745283" cy="4321583"/>
          </a:xfrm>
          <a:prstGeom prst="triangle">
            <a:avLst>
              <a:gd name="adj" fmla="val 53151"/>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2686368" y="2303025"/>
            <a:ext cx="7167880" cy="1106805"/>
          </a:xfrm>
          <a:prstGeom prst="rect">
            <a:avLst/>
          </a:prstGeom>
        </p:spPr>
        <p:txBody>
          <a:bodyPr wrap="none">
            <a:spAutoFit/>
          </a:bodyPr>
          <a:lstStyle/>
          <a:p>
            <a:pPr algn="ctr"/>
            <a:r>
              <a:rPr lang="en-US" altLang="zh-CN" sz="6600" dirty="0">
                <a:solidFill>
                  <a:srgbClr val="F9B359"/>
                </a:solidFill>
                <a:cs typeface="+mn-ea"/>
                <a:sym typeface="+mn-lt"/>
              </a:rPr>
              <a:t>破晓·</a:t>
            </a:r>
            <a:r>
              <a:rPr lang="zh-CN" altLang="en-US" sz="6600" dirty="0">
                <a:solidFill>
                  <a:srgbClr val="F9B359"/>
                </a:solidFill>
                <a:cs typeface="+mn-ea"/>
                <a:sym typeface="+mn-lt"/>
              </a:rPr>
              <a:t>黎明前的等待</a:t>
            </a:r>
          </a:p>
        </p:txBody>
      </p:sp>
      <p:sp>
        <p:nvSpPr>
          <p:cNvPr id="25" name="文本框 24"/>
          <p:cNvSpPr txBox="1"/>
          <p:nvPr/>
        </p:nvSpPr>
        <p:spPr>
          <a:xfrm>
            <a:off x="3902710" y="3656330"/>
            <a:ext cx="8141970" cy="583565"/>
          </a:xfrm>
          <a:prstGeom prst="rect">
            <a:avLst/>
          </a:prstGeom>
          <a:noFill/>
        </p:spPr>
        <p:txBody>
          <a:bodyPr wrap="square">
            <a:spAutoFit/>
          </a:bodyPr>
          <a:lstStyle/>
          <a:p>
            <a:pPr algn="l"/>
            <a:r>
              <a:rPr lang="en-US" altLang="zh-CN" sz="3200" dirty="0">
                <a:solidFill>
                  <a:schemeClr val="bg1"/>
                </a:solidFill>
                <a:cs typeface="+mn-ea"/>
                <a:sym typeface="+mn-lt"/>
              </a:rPr>
              <a:t>——基于Python的新冠疫情相关数据可视化</a:t>
            </a:r>
            <a:endParaRPr lang="zh-CN" altLang="en-US" sz="3200" dirty="0">
              <a:solidFill>
                <a:schemeClr val="accent6">
                  <a:lumMod val="60000"/>
                  <a:lumOff val="40000"/>
                  <a:alpha val="76000"/>
                </a:schemeClr>
              </a:solidFill>
              <a:cs typeface="+mn-ea"/>
              <a:sym typeface="+mn-lt"/>
            </a:endParaRPr>
          </a:p>
        </p:txBody>
      </p:sp>
      <p:sp>
        <p:nvSpPr>
          <p:cNvPr id="28" name="等腰三角形 27"/>
          <p:cNvSpPr/>
          <p:nvPr/>
        </p:nvSpPr>
        <p:spPr>
          <a:xfrm rot="1305024">
            <a:off x="-2425695" y="-2743939"/>
            <a:ext cx="4745283" cy="4321583"/>
          </a:xfrm>
          <a:prstGeom prst="triangle">
            <a:avLst>
              <a:gd name="adj" fmla="val 53151"/>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等腰三角形 28"/>
          <p:cNvSpPr/>
          <p:nvPr/>
        </p:nvSpPr>
        <p:spPr>
          <a:xfrm rot="7706098">
            <a:off x="10297949" y="4697208"/>
            <a:ext cx="4745283" cy="4321583"/>
          </a:xfrm>
          <a:prstGeom prst="triangle">
            <a:avLst>
              <a:gd name="adj" fmla="val 53151"/>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up)">
                                      <p:cBhvr>
                                        <p:cTn id="8" dur="500"/>
                                        <p:tgtEl>
                                          <p:spTgt spid="28"/>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p:tgtEl>
                                          <p:spTgt spid="29"/>
                                        </p:tgtEl>
                                        <p:attrNameLst>
                                          <p:attrName>ppt_y</p:attrName>
                                        </p:attrNameLst>
                                      </p:cBhvr>
                                      <p:tavLst>
                                        <p:tav tm="0">
                                          <p:val>
                                            <p:strVal val="#ppt_y+#ppt_h*1.125000"/>
                                          </p:val>
                                        </p:tav>
                                        <p:tav tm="100000">
                                          <p:val>
                                            <p:strVal val="#ppt_y"/>
                                          </p:val>
                                        </p:tav>
                                      </p:tavLst>
                                    </p:anim>
                                    <p:animEffect transition="in" filter="wipe(up)">
                                      <p:cBhvr>
                                        <p:cTn id="12" dur="500"/>
                                        <p:tgtEl>
                                          <p:spTgt spid="29"/>
                                        </p:tgtEl>
                                      </p:cBhvr>
                                    </p:animEffect>
                                  </p:childTnLst>
                                </p:cTn>
                              </p:par>
                            </p:childTnLst>
                          </p:cTn>
                        </p:par>
                        <p:par>
                          <p:cTn id="13" fill="hold">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250"/>
                                        <p:tgtEl>
                                          <p:spTgt spid="13"/>
                                        </p:tgtEl>
                                        <p:attrNameLst>
                                          <p:attrName>ppt_x</p:attrName>
                                        </p:attrNameLst>
                                      </p:cBhvr>
                                      <p:tavLst>
                                        <p:tav tm="0">
                                          <p:val>
                                            <p:strVal val="#ppt_x-#ppt_w*1.125000"/>
                                          </p:val>
                                        </p:tav>
                                        <p:tav tm="100000">
                                          <p:val>
                                            <p:strVal val="#ppt_x"/>
                                          </p:val>
                                        </p:tav>
                                      </p:tavLst>
                                    </p:anim>
                                    <p:animEffect transition="in" filter="wipe(right)">
                                      <p:cBhvr>
                                        <p:cTn id="17" dur="250"/>
                                        <p:tgtEl>
                                          <p:spTgt spid="13"/>
                                        </p:tgtEl>
                                      </p:cBhvr>
                                    </p:animEffect>
                                  </p:childTnLst>
                                </p:cTn>
                              </p:par>
                            </p:childTnLst>
                          </p:cTn>
                        </p:par>
                        <p:par>
                          <p:cTn id="18" fill="hold">
                            <p:stCondLst>
                              <p:cond delay="1000"/>
                            </p:stCondLst>
                            <p:childTnLst>
                              <p:par>
                                <p:cTn id="19" presetID="12" presetClass="entr" presetSubtype="2"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250"/>
                                        <p:tgtEl>
                                          <p:spTgt spid="14"/>
                                        </p:tgtEl>
                                        <p:attrNameLst>
                                          <p:attrName>ppt_x</p:attrName>
                                        </p:attrNameLst>
                                      </p:cBhvr>
                                      <p:tavLst>
                                        <p:tav tm="0">
                                          <p:val>
                                            <p:strVal val="#ppt_x+#ppt_w*1.125000"/>
                                          </p:val>
                                        </p:tav>
                                        <p:tav tm="100000">
                                          <p:val>
                                            <p:strVal val="#ppt_x"/>
                                          </p:val>
                                        </p:tav>
                                      </p:tavLst>
                                    </p:anim>
                                    <p:animEffect transition="in" filter="wipe(left)">
                                      <p:cBhvr>
                                        <p:cTn id="22" dur="250"/>
                                        <p:tgtEl>
                                          <p:spTgt spid="14"/>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250"/>
                                        <p:tgtEl>
                                          <p:spTgt spid="22"/>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2" grpId="0"/>
      <p:bldP spid="25" grpId="0"/>
      <p:bldP spid="28" grpId="0" animBg="1"/>
      <p:bldP spid="2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48"/>
          <p:cNvSpPr txBox="1">
            <a:spLocks noChangeArrowheads="1"/>
          </p:cNvSpPr>
          <p:nvPr/>
        </p:nvSpPr>
        <p:spPr bwMode="auto">
          <a:xfrm>
            <a:off x="318770" y="235585"/>
            <a:ext cx="54891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微软雅黑" panose="020B0503020204020204" pitchFamily="34" charset="-122"/>
              </a:defRPr>
            </a:lvl1pPr>
            <a:lvl2pPr marL="742950" indent="-285750">
              <a:defRPr sz="1300">
                <a:solidFill>
                  <a:schemeClr val="tx1"/>
                </a:solidFill>
                <a:latin typeface="Lao UI" panose="020B0502040204020203" pitchFamily="34" charset="0"/>
                <a:ea typeface="微软雅黑" panose="020B0503020204020204" pitchFamily="34" charset="-122"/>
              </a:defRPr>
            </a:lvl2pPr>
            <a:lvl3pPr marL="1143000" indent="-228600">
              <a:defRPr sz="1300">
                <a:solidFill>
                  <a:schemeClr val="tx1"/>
                </a:solidFill>
                <a:latin typeface="Lao UI" panose="020B0502040204020203" pitchFamily="34" charset="0"/>
                <a:ea typeface="微软雅黑" panose="020B0503020204020204" pitchFamily="34" charset="-122"/>
              </a:defRPr>
            </a:lvl3pPr>
            <a:lvl4pPr marL="1600200" indent="-228600">
              <a:defRPr sz="1300">
                <a:solidFill>
                  <a:schemeClr val="tx1"/>
                </a:solidFill>
                <a:latin typeface="Lao UI" panose="020B0502040204020203" pitchFamily="34" charset="0"/>
                <a:ea typeface="微软雅黑" panose="020B0503020204020204" pitchFamily="34" charset="-122"/>
              </a:defRPr>
            </a:lvl4pPr>
            <a:lvl5pPr marL="2057400" indent="-228600">
              <a:defRPr sz="1300">
                <a:solidFill>
                  <a:schemeClr val="tx1"/>
                </a:solidFill>
                <a:latin typeface="Lao UI" panose="020B0502040204020203"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9pPr>
          </a:lstStyle>
          <a:p>
            <a:pPr algn="ctr">
              <a:defRPr/>
            </a:pPr>
            <a:r>
              <a:rPr lang="zh-CN" altLang="en-US" sz="2400" dirty="0">
                <a:solidFill>
                  <a:schemeClr val="bg1"/>
                </a:solidFill>
                <a:latin typeface="+mn-lt"/>
                <a:ea typeface="+mn-ea"/>
                <a:cs typeface="+mn-ea"/>
                <a:sym typeface="+mn-lt"/>
              </a:rPr>
              <a:t>全国新增确诊人数：周变化</a:t>
            </a:r>
            <a:r>
              <a:rPr lang="en-US" altLang="zh-CN" sz="2400" dirty="0">
                <a:solidFill>
                  <a:schemeClr val="bg1"/>
                </a:solidFill>
                <a:latin typeface="+mn-lt"/>
                <a:ea typeface="+mn-ea"/>
                <a:cs typeface="+mn-ea"/>
                <a:sym typeface="+mn-lt"/>
              </a:rPr>
              <a:t>&amp;</a:t>
            </a:r>
            <a:r>
              <a:rPr lang="zh-CN" altLang="en-US" sz="2400" dirty="0">
                <a:solidFill>
                  <a:schemeClr val="bg1"/>
                </a:solidFill>
                <a:latin typeface="+mn-lt"/>
                <a:ea typeface="+mn-ea"/>
                <a:cs typeface="+mn-ea"/>
                <a:sym typeface="+mn-lt"/>
              </a:rPr>
              <a:t>日变化</a:t>
            </a:r>
          </a:p>
        </p:txBody>
      </p:sp>
      <p:pic>
        <p:nvPicPr>
          <p:cNvPr id="2" name="图片 1"/>
          <p:cNvPicPr>
            <a:picLocks noChangeAspect="1"/>
          </p:cNvPicPr>
          <p:nvPr/>
        </p:nvPicPr>
        <p:blipFill>
          <a:blip r:embed="rId5"/>
          <a:stretch>
            <a:fillRect/>
          </a:stretch>
        </p:blipFill>
        <p:spPr>
          <a:xfrm>
            <a:off x="193864" y="936585"/>
            <a:ext cx="6287324" cy="3049725"/>
          </a:xfrm>
          <a:prstGeom prst="rect">
            <a:avLst/>
          </a:prstGeom>
        </p:spPr>
      </p:pic>
      <p:pic>
        <p:nvPicPr>
          <p:cNvPr id="4" name="图片 3">
            <a:extLst>
              <a:ext uri="{FF2B5EF4-FFF2-40B4-BE49-F238E27FC236}">
                <a16:creationId xmlns:a16="http://schemas.microsoft.com/office/drawing/2014/main" id="{586D805D-1236-4CDA-B752-FDAA37F6B9C0}"/>
              </a:ext>
            </a:extLst>
          </p:cNvPr>
          <p:cNvPicPr>
            <a:picLocks noChangeAspect="1"/>
          </p:cNvPicPr>
          <p:nvPr/>
        </p:nvPicPr>
        <p:blipFill>
          <a:blip r:embed="rId6"/>
          <a:stretch>
            <a:fillRect/>
          </a:stretch>
        </p:blipFill>
        <p:spPr>
          <a:xfrm>
            <a:off x="5556737" y="3429000"/>
            <a:ext cx="6370657" cy="3089959"/>
          </a:xfrm>
          <a:prstGeom prst="rect">
            <a:avLst/>
          </a:prstGeom>
        </p:spPr>
      </p:pic>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48"/>
          <p:cNvSpPr txBox="1">
            <a:spLocks noChangeArrowheads="1"/>
          </p:cNvSpPr>
          <p:nvPr/>
        </p:nvSpPr>
        <p:spPr bwMode="auto">
          <a:xfrm>
            <a:off x="318770" y="235585"/>
            <a:ext cx="42437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微软雅黑" panose="020B0503020204020204" pitchFamily="34" charset="-122"/>
              </a:defRPr>
            </a:lvl1pPr>
            <a:lvl2pPr marL="742950" indent="-285750">
              <a:defRPr sz="1300">
                <a:solidFill>
                  <a:schemeClr val="tx1"/>
                </a:solidFill>
                <a:latin typeface="Lao UI" panose="020B0502040204020203" pitchFamily="34" charset="0"/>
                <a:ea typeface="微软雅黑" panose="020B0503020204020204" pitchFamily="34" charset="-122"/>
              </a:defRPr>
            </a:lvl2pPr>
            <a:lvl3pPr marL="1143000" indent="-228600">
              <a:defRPr sz="1300">
                <a:solidFill>
                  <a:schemeClr val="tx1"/>
                </a:solidFill>
                <a:latin typeface="Lao UI" panose="020B0502040204020203" pitchFamily="34" charset="0"/>
                <a:ea typeface="微软雅黑" panose="020B0503020204020204" pitchFamily="34" charset="-122"/>
              </a:defRPr>
            </a:lvl3pPr>
            <a:lvl4pPr marL="1600200" indent="-228600">
              <a:defRPr sz="1300">
                <a:solidFill>
                  <a:schemeClr val="tx1"/>
                </a:solidFill>
                <a:latin typeface="Lao UI" panose="020B0502040204020203" pitchFamily="34" charset="0"/>
                <a:ea typeface="微软雅黑" panose="020B0503020204020204" pitchFamily="34" charset="-122"/>
              </a:defRPr>
            </a:lvl4pPr>
            <a:lvl5pPr marL="2057400" indent="-228600">
              <a:defRPr sz="1300">
                <a:solidFill>
                  <a:schemeClr val="tx1"/>
                </a:solidFill>
                <a:latin typeface="Lao UI" panose="020B0502040204020203"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9pPr>
          </a:lstStyle>
          <a:p>
            <a:pPr algn="ctr">
              <a:defRPr/>
            </a:pPr>
            <a:r>
              <a:rPr lang="zh-CN" altLang="en-US" sz="2400" dirty="0">
                <a:solidFill>
                  <a:schemeClr val="bg1"/>
                </a:solidFill>
                <a:latin typeface="+mn-lt"/>
                <a:ea typeface="+mn-ea"/>
                <a:cs typeface="+mn-ea"/>
                <a:sym typeface="+mn-lt"/>
              </a:rPr>
              <a:t>全国累计确诊人数：周变化</a:t>
            </a:r>
          </a:p>
        </p:txBody>
      </p:sp>
      <p:pic>
        <p:nvPicPr>
          <p:cNvPr id="4" name="图片 3" descr="A[RCE[79S_6$)H}}}F5A5%Y">
            <a:extLst>
              <a:ext uri="{FF2B5EF4-FFF2-40B4-BE49-F238E27FC236}">
                <a16:creationId xmlns:a16="http://schemas.microsoft.com/office/drawing/2014/main" id="{F7E27163-A6CA-4DAE-8119-BFE5DCF7569A}"/>
              </a:ext>
            </a:extLst>
          </p:cNvPr>
          <p:cNvPicPr>
            <a:picLocks noChangeAspect="1"/>
          </p:cNvPicPr>
          <p:nvPr/>
        </p:nvPicPr>
        <p:blipFill>
          <a:blip r:embed="rId5"/>
          <a:stretch>
            <a:fillRect/>
          </a:stretch>
        </p:blipFill>
        <p:spPr>
          <a:xfrm>
            <a:off x="193864" y="936585"/>
            <a:ext cx="6288419" cy="3049725"/>
          </a:xfrm>
          <a:prstGeom prst="rect">
            <a:avLst/>
          </a:prstGeom>
        </p:spPr>
      </p:pic>
      <p:pic>
        <p:nvPicPr>
          <p:cNvPr id="5" name="图片 4">
            <a:extLst>
              <a:ext uri="{FF2B5EF4-FFF2-40B4-BE49-F238E27FC236}">
                <a16:creationId xmlns:a16="http://schemas.microsoft.com/office/drawing/2014/main" id="{788CEC67-78FA-4B36-9895-ADAC63F83A96}"/>
              </a:ext>
            </a:extLst>
          </p:cNvPr>
          <p:cNvPicPr>
            <a:picLocks noChangeAspect="1"/>
          </p:cNvPicPr>
          <p:nvPr/>
        </p:nvPicPr>
        <p:blipFill>
          <a:blip r:embed="rId6"/>
          <a:stretch>
            <a:fillRect/>
          </a:stretch>
        </p:blipFill>
        <p:spPr>
          <a:xfrm>
            <a:off x="5710431" y="3582474"/>
            <a:ext cx="6287705" cy="3049725"/>
          </a:xfrm>
          <a:prstGeom prst="rect">
            <a:avLst/>
          </a:prstGeom>
        </p:spPr>
      </p:pic>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48"/>
          <p:cNvSpPr txBox="1">
            <a:spLocks noChangeArrowheads="1"/>
          </p:cNvSpPr>
          <p:nvPr/>
        </p:nvSpPr>
        <p:spPr bwMode="auto">
          <a:xfrm>
            <a:off x="318770" y="235585"/>
            <a:ext cx="42437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微软雅黑" panose="020B0503020204020204" pitchFamily="34" charset="-122"/>
              </a:defRPr>
            </a:lvl1pPr>
            <a:lvl2pPr marL="742950" indent="-285750">
              <a:defRPr sz="1300">
                <a:solidFill>
                  <a:schemeClr val="tx1"/>
                </a:solidFill>
                <a:latin typeface="Lao UI" panose="020B0502040204020203" pitchFamily="34" charset="0"/>
                <a:ea typeface="微软雅黑" panose="020B0503020204020204" pitchFamily="34" charset="-122"/>
              </a:defRPr>
            </a:lvl2pPr>
            <a:lvl3pPr marL="1143000" indent="-228600">
              <a:defRPr sz="1300">
                <a:solidFill>
                  <a:schemeClr val="tx1"/>
                </a:solidFill>
                <a:latin typeface="Lao UI" panose="020B0502040204020203" pitchFamily="34" charset="0"/>
                <a:ea typeface="微软雅黑" panose="020B0503020204020204" pitchFamily="34" charset="-122"/>
              </a:defRPr>
            </a:lvl3pPr>
            <a:lvl4pPr marL="1600200" indent="-228600">
              <a:defRPr sz="1300">
                <a:solidFill>
                  <a:schemeClr val="tx1"/>
                </a:solidFill>
                <a:latin typeface="Lao UI" panose="020B0502040204020203" pitchFamily="34" charset="0"/>
                <a:ea typeface="微软雅黑" panose="020B0503020204020204" pitchFamily="34" charset="-122"/>
              </a:defRPr>
            </a:lvl4pPr>
            <a:lvl5pPr marL="2057400" indent="-228600">
              <a:defRPr sz="1300">
                <a:solidFill>
                  <a:schemeClr val="tx1"/>
                </a:solidFill>
                <a:latin typeface="Lao UI" panose="020B0502040204020203"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9pPr>
          </a:lstStyle>
          <a:p>
            <a:pPr algn="ctr">
              <a:defRPr/>
            </a:pPr>
            <a:r>
              <a:rPr lang="zh-CN" altLang="en-US" sz="2400" dirty="0">
                <a:solidFill>
                  <a:schemeClr val="bg1"/>
                </a:solidFill>
                <a:latin typeface="+mn-lt"/>
                <a:ea typeface="+mn-ea"/>
                <a:cs typeface="+mn-ea"/>
                <a:sym typeface="+mn-lt"/>
              </a:rPr>
              <a:t>分省数据：日历图</a:t>
            </a:r>
          </a:p>
        </p:txBody>
      </p:sp>
      <p:pic>
        <p:nvPicPr>
          <p:cNvPr id="5" name="图片 4"/>
          <p:cNvPicPr>
            <a:picLocks noChangeAspect="1"/>
          </p:cNvPicPr>
          <p:nvPr/>
        </p:nvPicPr>
        <p:blipFill>
          <a:blip r:embed="rId5"/>
          <a:stretch>
            <a:fillRect/>
          </a:stretch>
        </p:blipFill>
        <p:spPr>
          <a:xfrm>
            <a:off x="462280" y="989965"/>
            <a:ext cx="11267846" cy="4878000"/>
          </a:xfrm>
          <a:prstGeom prst="rect">
            <a:avLst/>
          </a:prstGeom>
        </p:spPr>
      </p:pic>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a:extLst>
              <a:ext uri="{FF2B5EF4-FFF2-40B4-BE49-F238E27FC236}">
                <a16:creationId xmlns:a16="http://schemas.microsoft.com/office/drawing/2014/main" id="{C19A6A5A-1D41-449A-9BAA-51880E248BA2}"/>
              </a:ext>
            </a:extLst>
          </p:cNvPr>
          <p:cNvSpPr txBox="1">
            <a:spLocks noChangeArrowheads="1"/>
          </p:cNvSpPr>
          <p:nvPr/>
        </p:nvSpPr>
        <p:spPr bwMode="auto">
          <a:xfrm>
            <a:off x="318770" y="235585"/>
            <a:ext cx="42437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微软雅黑" panose="020B0503020204020204" pitchFamily="34" charset="-122"/>
              </a:defRPr>
            </a:lvl1pPr>
            <a:lvl2pPr marL="742950" indent="-285750">
              <a:defRPr sz="1300">
                <a:solidFill>
                  <a:schemeClr val="tx1"/>
                </a:solidFill>
                <a:latin typeface="Lao UI" panose="020B0502040204020203" pitchFamily="34" charset="0"/>
                <a:ea typeface="微软雅黑" panose="020B0503020204020204" pitchFamily="34" charset="-122"/>
              </a:defRPr>
            </a:lvl2pPr>
            <a:lvl3pPr marL="1143000" indent="-228600">
              <a:defRPr sz="1300">
                <a:solidFill>
                  <a:schemeClr val="tx1"/>
                </a:solidFill>
                <a:latin typeface="Lao UI" panose="020B0502040204020203" pitchFamily="34" charset="0"/>
                <a:ea typeface="微软雅黑" panose="020B0503020204020204" pitchFamily="34" charset="-122"/>
              </a:defRPr>
            </a:lvl3pPr>
            <a:lvl4pPr marL="1600200" indent="-228600">
              <a:defRPr sz="1300">
                <a:solidFill>
                  <a:schemeClr val="tx1"/>
                </a:solidFill>
                <a:latin typeface="Lao UI" panose="020B0502040204020203" pitchFamily="34" charset="0"/>
                <a:ea typeface="微软雅黑" panose="020B0503020204020204" pitchFamily="34" charset="-122"/>
              </a:defRPr>
            </a:lvl4pPr>
            <a:lvl5pPr marL="2057400" indent="-228600">
              <a:defRPr sz="1300">
                <a:solidFill>
                  <a:schemeClr val="tx1"/>
                </a:solidFill>
                <a:latin typeface="Lao UI" panose="020B0502040204020203"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9pPr>
          </a:lstStyle>
          <a:p>
            <a:pPr algn="ctr">
              <a:defRPr/>
            </a:pPr>
            <a:r>
              <a:rPr lang="zh-CN" altLang="en-US" sz="2400" dirty="0">
                <a:solidFill>
                  <a:schemeClr val="bg1"/>
                </a:solidFill>
                <a:latin typeface="+mn-lt"/>
                <a:ea typeface="+mn-ea"/>
                <a:cs typeface="+mn-ea"/>
                <a:sym typeface="+mn-lt"/>
              </a:rPr>
              <a:t>谣言</a:t>
            </a:r>
            <a:r>
              <a:rPr lang="en-US" altLang="zh-CN" sz="2400" dirty="0">
                <a:solidFill>
                  <a:schemeClr val="bg1"/>
                </a:solidFill>
                <a:latin typeface="+mn-lt"/>
                <a:ea typeface="+mn-ea"/>
                <a:cs typeface="+mn-ea"/>
                <a:sym typeface="+mn-lt"/>
              </a:rPr>
              <a:t>&amp;</a:t>
            </a:r>
            <a:r>
              <a:rPr lang="zh-CN" altLang="en-US" sz="2400" dirty="0">
                <a:solidFill>
                  <a:schemeClr val="bg1"/>
                </a:solidFill>
                <a:latin typeface="+mn-lt"/>
                <a:ea typeface="+mn-ea"/>
                <a:cs typeface="+mn-ea"/>
                <a:sym typeface="+mn-lt"/>
              </a:rPr>
              <a:t>政府工作词云图</a:t>
            </a:r>
          </a:p>
        </p:txBody>
      </p:sp>
      <p:pic>
        <p:nvPicPr>
          <p:cNvPr id="3" name="图片 2">
            <a:extLst>
              <a:ext uri="{FF2B5EF4-FFF2-40B4-BE49-F238E27FC236}">
                <a16:creationId xmlns:a16="http://schemas.microsoft.com/office/drawing/2014/main" id="{DC910DAE-514D-4FA3-8298-F7FF286BAB1E}"/>
              </a:ext>
            </a:extLst>
          </p:cNvPr>
          <p:cNvPicPr>
            <a:picLocks noChangeAspect="1"/>
          </p:cNvPicPr>
          <p:nvPr/>
        </p:nvPicPr>
        <p:blipFill>
          <a:blip r:embed="rId2"/>
          <a:stretch>
            <a:fillRect/>
          </a:stretch>
        </p:blipFill>
        <p:spPr>
          <a:xfrm>
            <a:off x="474480" y="1553966"/>
            <a:ext cx="5450698" cy="3463855"/>
          </a:xfrm>
          <a:prstGeom prst="rect">
            <a:avLst/>
          </a:prstGeom>
        </p:spPr>
      </p:pic>
      <p:pic>
        <p:nvPicPr>
          <p:cNvPr id="4" name="图片 3">
            <a:extLst>
              <a:ext uri="{FF2B5EF4-FFF2-40B4-BE49-F238E27FC236}">
                <a16:creationId xmlns:a16="http://schemas.microsoft.com/office/drawing/2014/main" id="{FC801A08-37C8-4D47-B2FA-532D8D33639B}"/>
              </a:ext>
            </a:extLst>
          </p:cNvPr>
          <p:cNvPicPr>
            <a:picLocks noChangeAspect="1"/>
          </p:cNvPicPr>
          <p:nvPr/>
        </p:nvPicPr>
        <p:blipFill>
          <a:blip r:embed="rId3"/>
          <a:stretch>
            <a:fillRect/>
          </a:stretch>
        </p:blipFill>
        <p:spPr>
          <a:xfrm>
            <a:off x="6899868" y="1553966"/>
            <a:ext cx="4665209" cy="3456465"/>
          </a:xfrm>
          <a:prstGeom prst="rect">
            <a:avLst/>
          </a:prstGeom>
        </p:spPr>
      </p:pic>
    </p:spTree>
    <p:extLst>
      <p:ext uri="{BB962C8B-B14F-4D97-AF65-F5344CB8AC3E}">
        <p14:creationId xmlns:p14="http://schemas.microsoft.com/office/powerpoint/2010/main" val="41849216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1613AB-8005-4BD0-A25A-D0C441CC6C20}"/>
              </a:ext>
            </a:extLst>
          </p:cNvPr>
          <p:cNvSpPr txBox="1"/>
          <p:nvPr/>
        </p:nvSpPr>
        <p:spPr>
          <a:xfrm>
            <a:off x="3411414" y="2736502"/>
            <a:ext cx="5369171" cy="1384995"/>
          </a:xfrm>
          <a:prstGeom prst="rect">
            <a:avLst/>
          </a:prstGeom>
          <a:noFill/>
        </p:spPr>
        <p:txBody>
          <a:bodyPr wrap="square" rtlCol="0">
            <a:spAutoFit/>
          </a:bodyPr>
          <a:lstStyle/>
          <a:p>
            <a:r>
              <a:rPr lang="zh-CN" altLang="en-US" sz="2800" dirty="0">
                <a:cs typeface="+mn-ea"/>
                <a:sym typeface="+mn-lt"/>
              </a:rPr>
              <a:t>破晓是清晨阳光刺破黑暗的时刻，</a:t>
            </a:r>
            <a:endParaRPr lang="en-US" altLang="zh-CN" sz="2800" dirty="0">
              <a:cs typeface="+mn-ea"/>
              <a:sym typeface="+mn-lt"/>
            </a:endParaRPr>
          </a:p>
          <a:p>
            <a:endParaRPr lang="en-US" altLang="zh-CN" sz="2800" dirty="0">
              <a:cs typeface="+mn-ea"/>
              <a:sym typeface="+mn-lt"/>
            </a:endParaRPr>
          </a:p>
          <a:p>
            <a:r>
              <a:rPr lang="zh-CN" altLang="en-US" sz="2800" dirty="0">
                <a:cs typeface="+mn-ea"/>
                <a:sym typeface="+mn-lt"/>
              </a:rPr>
              <a:t>疫情终将过去，光明就在眼前。</a:t>
            </a:r>
            <a:endParaRPr lang="zh-CN" altLang="en-US" sz="2800" dirty="0"/>
          </a:p>
        </p:txBody>
      </p:sp>
    </p:spTree>
    <p:extLst>
      <p:ext uri="{BB962C8B-B14F-4D97-AF65-F5344CB8AC3E}">
        <p14:creationId xmlns:p14="http://schemas.microsoft.com/office/powerpoint/2010/main" val="398226663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MH_Others_1"/>
          <p:cNvSpPr/>
          <p:nvPr>
            <p:custDataLst>
              <p:tags r:id="rId3"/>
            </p:custDataLst>
          </p:nvPr>
        </p:nvSpPr>
        <p:spPr>
          <a:xfrm>
            <a:off x="2906424" y="1248789"/>
            <a:ext cx="1840670" cy="561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lnSpcReduction="10000"/>
          </a:bodyPr>
          <a:lstStyle/>
          <a:p>
            <a:pPr lvl="0" algn="ctr"/>
            <a:r>
              <a:rPr lang="zh-CN" altLang="en-US" sz="4000" dirty="0">
                <a:solidFill>
                  <a:schemeClr val="tx1"/>
                </a:solidFill>
                <a:cs typeface="+mn-ea"/>
                <a:sym typeface="+mn-lt"/>
              </a:rPr>
              <a:t>目录</a:t>
            </a:r>
          </a:p>
        </p:txBody>
      </p:sp>
      <p:sp>
        <p:nvSpPr>
          <p:cNvPr id="22" name="MH_Others_2"/>
          <p:cNvSpPr txBox="1"/>
          <p:nvPr>
            <p:custDataLst>
              <p:tags r:id="rId4"/>
            </p:custDataLst>
          </p:nvPr>
        </p:nvSpPr>
        <p:spPr>
          <a:xfrm>
            <a:off x="2910692" y="1818464"/>
            <a:ext cx="1836402" cy="490403"/>
          </a:xfrm>
          <a:prstGeom prst="rect">
            <a:avLst/>
          </a:prstGeom>
          <a:noFill/>
        </p:spPr>
        <p:txBody>
          <a:bodyPr wrap="square" lIns="0" tIns="0" rIns="0" bIns="0" rtlCol="0">
            <a:normAutofit/>
          </a:bodyPr>
          <a:lstStyle/>
          <a:p>
            <a:pPr algn="ctr"/>
            <a:r>
              <a:rPr lang="en-US" altLang="zh-CN" sz="2400" spc="100" dirty="0">
                <a:solidFill>
                  <a:srgbClr val="B8B8B8"/>
                </a:solidFill>
                <a:cs typeface="+mn-ea"/>
                <a:sym typeface="+mn-lt"/>
              </a:rPr>
              <a:t>CONTENTS</a:t>
            </a:r>
            <a:endParaRPr lang="zh-CN" altLang="en-US" sz="2400" spc="100" dirty="0">
              <a:solidFill>
                <a:srgbClr val="B8B8B8"/>
              </a:solidFill>
              <a:cs typeface="+mn-ea"/>
              <a:sym typeface="+mn-lt"/>
            </a:endParaRPr>
          </a:p>
        </p:txBody>
      </p:sp>
      <p:sp>
        <p:nvSpPr>
          <p:cNvPr id="36" name="MH_Entry_1">
            <a:hlinkClick r:id="rId15" action="ppaction://hlinksldjump"/>
          </p:cNvPr>
          <p:cNvSpPr txBox="1">
            <a:spLocks noChangeArrowheads="1"/>
          </p:cNvSpPr>
          <p:nvPr>
            <p:custDataLst>
              <p:tags r:id="rId5"/>
            </p:custDataLst>
          </p:nvPr>
        </p:nvSpPr>
        <p:spPr bwMode="auto">
          <a:xfrm>
            <a:off x="6384364" y="2281392"/>
            <a:ext cx="3698795" cy="44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zh-CN" altLang="en-US" sz="2800" dirty="0">
                <a:solidFill>
                  <a:schemeClr val="bg1"/>
                </a:solidFill>
                <a:latin typeface="+mn-lt"/>
                <a:ea typeface="+mn-ea"/>
                <a:cs typeface="+mn-ea"/>
                <a:sym typeface="+mn-lt"/>
              </a:rPr>
              <a:t>项目背景介绍</a:t>
            </a:r>
          </a:p>
        </p:txBody>
      </p:sp>
      <p:sp>
        <p:nvSpPr>
          <p:cNvPr id="63" name="MH_Number_1">
            <a:hlinkClick r:id="rId15" action="ppaction://hlinksldjump"/>
          </p:cNvPr>
          <p:cNvSpPr/>
          <p:nvPr>
            <p:custDataLst>
              <p:tags r:id="rId6"/>
            </p:custDataLst>
          </p:nvPr>
        </p:nvSpPr>
        <p:spPr>
          <a:xfrm rot="19752126">
            <a:off x="5309722" y="1872741"/>
            <a:ext cx="787686" cy="688386"/>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0" rIns="0" bIns="0" rtlCol="0" anchor="ctr">
            <a:normAutofit/>
          </a:bodyPr>
          <a:lstStyle/>
          <a:p>
            <a:pPr algn="ctr"/>
            <a:r>
              <a:rPr lang="en-US" altLang="zh-CN" sz="2800" dirty="0">
                <a:solidFill>
                  <a:schemeClr val="accent1"/>
                </a:solidFill>
                <a:cs typeface="+mn-ea"/>
                <a:sym typeface="+mn-lt"/>
              </a:rPr>
              <a:t>01</a:t>
            </a:r>
            <a:endParaRPr lang="zh-CN" altLang="en-US" sz="2400" dirty="0">
              <a:solidFill>
                <a:schemeClr val="accent1"/>
              </a:solidFill>
              <a:cs typeface="+mn-ea"/>
              <a:sym typeface="+mn-lt"/>
            </a:endParaRPr>
          </a:p>
        </p:txBody>
      </p:sp>
      <p:sp>
        <p:nvSpPr>
          <p:cNvPr id="64" name="MH_Entry_2">
            <a:hlinkClick r:id="rId16" action="ppaction://hlinksldjump"/>
          </p:cNvPr>
          <p:cNvSpPr txBox="1">
            <a:spLocks noChangeArrowheads="1"/>
          </p:cNvSpPr>
          <p:nvPr>
            <p:custDataLst>
              <p:tags r:id="rId7"/>
            </p:custDataLst>
          </p:nvPr>
        </p:nvSpPr>
        <p:spPr bwMode="auto">
          <a:xfrm>
            <a:off x="6955155" y="3134995"/>
            <a:ext cx="4051935" cy="447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r>
              <a:rPr lang="zh-CN" altLang="en-US" sz="2800" dirty="0">
                <a:solidFill>
                  <a:schemeClr val="bg1"/>
                </a:solidFill>
                <a:latin typeface="+mn-lt"/>
                <a:ea typeface="+mn-ea"/>
                <a:cs typeface="+mn-ea"/>
                <a:sym typeface="+mn-lt"/>
              </a:rPr>
              <a:t>项目设计思想</a:t>
            </a:r>
          </a:p>
        </p:txBody>
      </p:sp>
      <p:sp>
        <p:nvSpPr>
          <p:cNvPr id="65" name="MH_Number_2">
            <a:hlinkClick r:id="rId16" action="ppaction://hlinksldjump"/>
          </p:cNvPr>
          <p:cNvSpPr/>
          <p:nvPr>
            <p:custDataLst>
              <p:tags r:id="rId8"/>
            </p:custDataLst>
          </p:nvPr>
        </p:nvSpPr>
        <p:spPr>
          <a:xfrm rot="19752126">
            <a:off x="5821510" y="2986086"/>
            <a:ext cx="688156" cy="601403"/>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0" rIns="0" bIns="0" rtlCol="0" anchor="ctr">
            <a:normAutofit/>
          </a:bodyPr>
          <a:lstStyle/>
          <a:p>
            <a:pPr algn="ctr"/>
            <a:r>
              <a:rPr lang="en-US" altLang="zh-CN" sz="2400" dirty="0">
                <a:solidFill>
                  <a:schemeClr val="accent1"/>
                </a:solidFill>
                <a:cs typeface="+mn-ea"/>
                <a:sym typeface="+mn-lt"/>
              </a:rPr>
              <a:t>02</a:t>
            </a:r>
            <a:endParaRPr lang="zh-CN" altLang="en-US" sz="2400" dirty="0">
              <a:solidFill>
                <a:schemeClr val="accent1"/>
              </a:solidFill>
              <a:cs typeface="+mn-ea"/>
              <a:sym typeface="+mn-lt"/>
            </a:endParaRPr>
          </a:p>
        </p:txBody>
      </p:sp>
      <p:sp>
        <p:nvSpPr>
          <p:cNvPr id="66" name="MH_Entry_3">
            <a:hlinkClick r:id="rId15" action="ppaction://hlinksldjump"/>
          </p:cNvPr>
          <p:cNvSpPr txBox="1">
            <a:spLocks noChangeArrowheads="1"/>
          </p:cNvSpPr>
          <p:nvPr>
            <p:custDataLst>
              <p:tags r:id="rId9"/>
            </p:custDataLst>
          </p:nvPr>
        </p:nvSpPr>
        <p:spPr bwMode="auto">
          <a:xfrm>
            <a:off x="6955005" y="4175829"/>
            <a:ext cx="3698795" cy="44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r>
              <a:rPr lang="zh-CN" altLang="en-US" sz="2800" dirty="0">
                <a:solidFill>
                  <a:schemeClr val="bg1"/>
                </a:solidFill>
                <a:latin typeface="+mn-lt"/>
                <a:ea typeface="+mn-ea"/>
                <a:cs typeface="+mn-ea"/>
                <a:sym typeface="+mn-lt"/>
              </a:rPr>
              <a:t>项目技术方案</a:t>
            </a:r>
          </a:p>
        </p:txBody>
      </p:sp>
      <p:sp>
        <p:nvSpPr>
          <p:cNvPr id="67" name="MH_Number_3">
            <a:hlinkClick r:id="rId15" action="ppaction://hlinksldjump"/>
          </p:cNvPr>
          <p:cNvSpPr/>
          <p:nvPr>
            <p:custDataLst>
              <p:tags r:id="rId10"/>
            </p:custDataLst>
          </p:nvPr>
        </p:nvSpPr>
        <p:spPr>
          <a:xfrm rot="19752126">
            <a:off x="5853886" y="4013180"/>
            <a:ext cx="758079" cy="662511"/>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0" rIns="0" bIns="0" rtlCol="0" anchor="ctr">
            <a:noAutofit/>
          </a:bodyPr>
          <a:lstStyle/>
          <a:p>
            <a:pPr algn="ctr"/>
            <a:r>
              <a:rPr lang="en-US" altLang="zh-CN" sz="2400" dirty="0">
                <a:solidFill>
                  <a:schemeClr val="accent1"/>
                </a:solidFill>
                <a:cs typeface="+mn-ea"/>
                <a:sym typeface="+mn-lt"/>
              </a:rPr>
              <a:t>03</a:t>
            </a:r>
            <a:endParaRPr lang="zh-CN" altLang="en-US" sz="2400" dirty="0">
              <a:solidFill>
                <a:schemeClr val="accent1"/>
              </a:solidFill>
              <a:cs typeface="+mn-ea"/>
              <a:sym typeface="+mn-lt"/>
            </a:endParaRPr>
          </a:p>
        </p:txBody>
      </p:sp>
      <p:sp>
        <p:nvSpPr>
          <p:cNvPr id="68" name="MH_Entry_4">
            <a:hlinkClick r:id="rId15" action="ppaction://hlinksldjump"/>
          </p:cNvPr>
          <p:cNvSpPr txBox="1">
            <a:spLocks noChangeArrowheads="1"/>
          </p:cNvSpPr>
          <p:nvPr>
            <p:custDataLst>
              <p:tags r:id="rId11"/>
            </p:custDataLst>
          </p:nvPr>
        </p:nvSpPr>
        <p:spPr bwMode="auto">
          <a:xfrm>
            <a:off x="6955005" y="5253129"/>
            <a:ext cx="3698795" cy="44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r>
              <a:rPr lang="zh-CN" altLang="en-US" sz="2800" dirty="0">
                <a:solidFill>
                  <a:schemeClr val="bg1"/>
                </a:solidFill>
                <a:latin typeface="+mn-lt"/>
                <a:ea typeface="+mn-ea"/>
                <a:cs typeface="+mn-ea"/>
                <a:sym typeface="+mn-lt"/>
              </a:rPr>
              <a:t>作品相关展示</a:t>
            </a:r>
          </a:p>
        </p:txBody>
      </p:sp>
      <p:sp>
        <p:nvSpPr>
          <p:cNvPr id="69" name="MH_Number_4">
            <a:hlinkClick r:id="rId15" action="ppaction://hlinksldjump"/>
          </p:cNvPr>
          <p:cNvSpPr/>
          <p:nvPr>
            <p:custDataLst>
              <p:tags r:id="rId12"/>
            </p:custDataLst>
          </p:nvPr>
        </p:nvSpPr>
        <p:spPr>
          <a:xfrm rot="19752126">
            <a:off x="5795616" y="5113004"/>
            <a:ext cx="747933" cy="6536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80000" rIns="0" bIns="0" rtlCol="0" anchor="ctr">
            <a:noAutofit/>
          </a:bodyPr>
          <a:lstStyle/>
          <a:p>
            <a:pPr algn="ctr"/>
            <a:r>
              <a:rPr lang="en-US" altLang="zh-CN" sz="2400" dirty="0">
                <a:solidFill>
                  <a:schemeClr val="accent1"/>
                </a:solidFill>
                <a:cs typeface="+mn-ea"/>
                <a:sym typeface="+mn-lt"/>
              </a:rPr>
              <a:t>04</a:t>
            </a:r>
            <a:endParaRPr lang="zh-CN" altLang="en-US" sz="2400" dirty="0">
              <a:solidFill>
                <a:schemeClr val="accent1"/>
              </a:solidFill>
              <a:cs typeface="+mn-ea"/>
              <a:sym typeface="+mn-lt"/>
            </a:endParaRP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250"/>
                                        <p:tgtEl>
                                          <p:spTgt spid="34"/>
                                        </p:tgtEl>
                                        <p:attrNameLst>
                                          <p:attrName>ppt_y</p:attrName>
                                        </p:attrNameLst>
                                      </p:cBhvr>
                                      <p:tavLst>
                                        <p:tav tm="0">
                                          <p:val>
                                            <p:strVal val="#ppt_y+#ppt_h*1.125000"/>
                                          </p:val>
                                        </p:tav>
                                        <p:tav tm="100000">
                                          <p:val>
                                            <p:strVal val="#ppt_y"/>
                                          </p:val>
                                        </p:tav>
                                      </p:tavLst>
                                    </p:anim>
                                    <p:animEffect transition="in" filter="wipe(up)">
                                      <p:cBhvr>
                                        <p:cTn id="8" dur="250"/>
                                        <p:tgtEl>
                                          <p:spTgt spid="34"/>
                                        </p:tgtEl>
                                      </p:cBhvr>
                                    </p:animEffec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250"/>
                                        <p:tgtEl>
                                          <p:spTgt spid="22"/>
                                        </p:tgtEl>
                                      </p:cBhvr>
                                    </p:animEffect>
                                    <p:anim calcmode="lin" valueType="num">
                                      <p:cBhvr>
                                        <p:cTn id="14" dur="250" fill="hold"/>
                                        <p:tgtEl>
                                          <p:spTgt spid="22"/>
                                        </p:tgtEl>
                                        <p:attrNameLst>
                                          <p:attrName>ppt_x</p:attrName>
                                        </p:attrNameLst>
                                      </p:cBhvr>
                                      <p:tavLst>
                                        <p:tav tm="0">
                                          <p:val>
                                            <p:strVal val="#ppt_x"/>
                                          </p:val>
                                        </p:tav>
                                        <p:tav tm="100000">
                                          <p:val>
                                            <p:strVal val="#ppt_x"/>
                                          </p:val>
                                        </p:tav>
                                      </p:tavLst>
                                    </p:anim>
                                    <p:anim calcmode="lin" valueType="num">
                                      <p:cBhvr>
                                        <p:cTn id="15" dur="25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250"/>
                                        <p:tgtEl>
                                          <p:spTgt spid="63"/>
                                        </p:tgtEl>
                                        <p:attrNameLst>
                                          <p:attrName>ppt_y</p:attrName>
                                        </p:attrNameLst>
                                      </p:cBhvr>
                                      <p:tavLst>
                                        <p:tav tm="0">
                                          <p:val>
                                            <p:strVal val="#ppt_y+#ppt_h*1.125000"/>
                                          </p:val>
                                        </p:tav>
                                        <p:tav tm="100000">
                                          <p:val>
                                            <p:strVal val="#ppt_y"/>
                                          </p:val>
                                        </p:tav>
                                      </p:tavLst>
                                    </p:anim>
                                    <p:animEffect transition="in" filter="wipe(up)">
                                      <p:cBhvr>
                                        <p:cTn id="21" dur="250"/>
                                        <p:tgtEl>
                                          <p:spTgt spid="63"/>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250"/>
                                        <p:tgtEl>
                                          <p:spTgt spid="36"/>
                                        </p:tgtEl>
                                        <p:attrNameLst>
                                          <p:attrName>ppt_x</p:attrName>
                                        </p:attrNameLst>
                                      </p:cBhvr>
                                      <p:tavLst>
                                        <p:tav tm="0">
                                          <p:val>
                                            <p:strVal val="#ppt_x-#ppt_w*1.125000"/>
                                          </p:val>
                                        </p:tav>
                                        <p:tav tm="100000">
                                          <p:val>
                                            <p:strVal val="#ppt_x"/>
                                          </p:val>
                                        </p:tav>
                                      </p:tavLst>
                                    </p:anim>
                                    <p:animEffect transition="in" filter="wipe(right)">
                                      <p:cBhvr>
                                        <p:cTn id="27" dur="25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65"/>
                                        </p:tgtEl>
                                        <p:attrNameLst>
                                          <p:attrName>style.visibility</p:attrName>
                                        </p:attrNameLst>
                                      </p:cBhvr>
                                      <p:to>
                                        <p:strVal val="visible"/>
                                      </p:to>
                                    </p:set>
                                    <p:anim calcmode="lin" valueType="num">
                                      <p:cBhvr additive="base">
                                        <p:cTn id="32" dur="250"/>
                                        <p:tgtEl>
                                          <p:spTgt spid="65"/>
                                        </p:tgtEl>
                                        <p:attrNameLst>
                                          <p:attrName>ppt_y</p:attrName>
                                        </p:attrNameLst>
                                      </p:cBhvr>
                                      <p:tavLst>
                                        <p:tav tm="0">
                                          <p:val>
                                            <p:strVal val="#ppt_y+#ppt_h*1.125000"/>
                                          </p:val>
                                        </p:tav>
                                        <p:tav tm="100000">
                                          <p:val>
                                            <p:strVal val="#ppt_y"/>
                                          </p:val>
                                        </p:tav>
                                      </p:tavLst>
                                    </p:anim>
                                    <p:animEffect transition="in" filter="wipe(up)">
                                      <p:cBhvr>
                                        <p:cTn id="33" dur="250"/>
                                        <p:tgtEl>
                                          <p:spTgt spid="65"/>
                                        </p:tgtEl>
                                      </p:cBhvr>
                                    </p:animEffect>
                                  </p:childTnLst>
                                </p:cTn>
                              </p:par>
                            </p:childTnLst>
                          </p:cTn>
                        </p:par>
                        <p:par>
                          <p:cTn id="34" fill="hold">
                            <p:stCondLst>
                              <p:cond delay="500"/>
                            </p:stCondLst>
                            <p:childTnLst>
                              <p:par>
                                <p:cTn id="35" presetID="12" presetClass="entr" presetSubtype="8" fill="hold" grpId="0" nodeType="after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additive="base">
                                        <p:cTn id="37" dur="250"/>
                                        <p:tgtEl>
                                          <p:spTgt spid="64"/>
                                        </p:tgtEl>
                                        <p:attrNameLst>
                                          <p:attrName>ppt_x</p:attrName>
                                        </p:attrNameLst>
                                      </p:cBhvr>
                                      <p:tavLst>
                                        <p:tav tm="0">
                                          <p:val>
                                            <p:strVal val="#ppt_x-#ppt_w*1.125000"/>
                                          </p:val>
                                        </p:tav>
                                        <p:tav tm="100000">
                                          <p:val>
                                            <p:strVal val="#ppt_x"/>
                                          </p:val>
                                        </p:tav>
                                      </p:tavLst>
                                    </p:anim>
                                    <p:animEffect transition="in" filter="wipe(right)">
                                      <p:cBhvr>
                                        <p:cTn id="38" dur="250"/>
                                        <p:tgtEl>
                                          <p:spTgt spid="64"/>
                                        </p:tgtEl>
                                      </p:cBhvr>
                                    </p:animEffect>
                                  </p:childTnLst>
                                </p:cTn>
                              </p:par>
                            </p:childTnLst>
                          </p:cTn>
                        </p:par>
                        <p:par>
                          <p:cTn id="39" fill="hold">
                            <p:stCondLst>
                              <p:cond delay="1000"/>
                            </p:stCondLst>
                            <p:childTnLst>
                              <p:par>
                                <p:cTn id="40" presetID="12" presetClass="entr" presetSubtype="4" fill="hold" grpId="0" nodeType="afterEffect">
                                  <p:stCondLst>
                                    <p:cond delay="0"/>
                                  </p:stCondLst>
                                  <p:childTnLst>
                                    <p:set>
                                      <p:cBhvr>
                                        <p:cTn id="41" dur="1" fill="hold">
                                          <p:stCondLst>
                                            <p:cond delay="0"/>
                                          </p:stCondLst>
                                        </p:cTn>
                                        <p:tgtEl>
                                          <p:spTgt spid="67"/>
                                        </p:tgtEl>
                                        <p:attrNameLst>
                                          <p:attrName>style.visibility</p:attrName>
                                        </p:attrNameLst>
                                      </p:cBhvr>
                                      <p:to>
                                        <p:strVal val="visible"/>
                                      </p:to>
                                    </p:set>
                                    <p:anim calcmode="lin" valueType="num">
                                      <p:cBhvr additive="base">
                                        <p:cTn id="42" dur="250"/>
                                        <p:tgtEl>
                                          <p:spTgt spid="67"/>
                                        </p:tgtEl>
                                        <p:attrNameLst>
                                          <p:attrName>ppt_y</p:attrName>
                                        </p:attrNameLst>
                                      </p:cBhvr>
                                      <p:tavLst>
                                        <p:tav tm="0">
                                          <p:val>
                                            <p:strVal val="#ppt_y+#ppt_h*1.125000"/>
                                          </p:val>
                                        </p:tav>
                                        <p:tav tm="100000">
                                          <p:val>
                                            <p:strVal val="#ppt_y"/>
                                          </p:val>
                                        </p:tav>
                                      </p:tavLst>
                                    </p:anim>
                                    <p:animEffect transition="in" filter="wipe(up)">
                                      <p:cBhvr>
                                        <p:cTn id="43" dur="250"/>
                                        <p:tgtEl>
                                          <p:spTgt spid="67"/>
                                        </p:tgtEl>
                                      </p:cBhvr>
                                    </p:animEffect>
                                  </p:childTnLst>
                                </p:cTn>
                              </p:par>
                            </p:childTnLst>
                          </p:cTn>
                        </p:par>
                        <p:par>
                          <p:cTn id="44" fill="hold">
                            <p:stCondLst>
                              <p:cond delay="1500"/>
                            </p:stCondLst>
                            <p:childTnLst>
                              <p:par>
                                <p:cTn id="45" presetID="12" presetClass="entr" presetSubtype="8" fill="hold" grpId="0" nodeType="after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additive="base">
                                        <p:cTn id="47" dur="250"/>
                                        <p:tgtEl>
                                          <p:spTgt spid="66"/>
                                        </p:tgtEl>
                                        <p:attrNameLst>
                                          <p:attrName>ppt_x</p:attrName>
                                        </p:attrNameLst>
                                      </p:cBhvr>
                                      <p:tavLst>
                                        <p:tav tm="0">
                                          <p:val>
                                            <p:strVal val="#ppt_x-#ppt_w*1.125000"/>
                                          </p:val>
                                        </p:tav>
                                        <p:tav tm="100000">
                                          <p:val>
                                            <p:strVal val="#ppt_x"/>
                                          </p:val>
                                        </p:tav>
                                      </p:tavLst>
                                    </p:anim>
                                    <p:animEffect transition="in" filter="wipe(right)">
                                      <p:cBhvr>
                                        <p:cTn id="48" dur="250"/>
                                        <p:tgtEl>
                                          <p:spTgt spid="66"/>
                                        </p:tgtEl>
                                      </p:cBhvr>
                                    </p:animEffect>
                                  </p:childTnLst>
                                </p:cTn>
                              </p:par>
                            </p:childTnLst>
                          </p:cTn>
                        </p:par>
                        <p:par>
                          <p:cTn id="49" fill="hold">
                            <p:stCondLst>
                              <p:cond delay="2000"/>
                            </p:stCondLst>
                            <p:childTnLst>
                              <p:par>
                                <p:cTn id="50" presetID="12" presetClass="entr" presetSubtype="4" fill="hold" grpId="0" nodeType="afterEffect">
                                  <p:stCondLst>
                                    <p:cond delay="0"/>
                                  </p:stCondLst>
                                  <p:childTnLst>
                                    <p:set>
                                      <p:cBhvr>
                                        <p:cTn id="51" dur="1" fill="hold">
                                          <p:stCondLst>
                                            <p:cond delay="0"/>
                                          </p:stCondLst>
                                        </p:cTn>
                                        <p:tgtEl>
                                          <p:spTgt spid="69"/>
                                        </p:tgtEl>
                                        <p:attrNameLst>
                                          <p:attrName>style.visibility</p:attrName>
                                        </p:attrNameLst>
                                      </p:cBhvr>
                                      <p:to>
                                        <p:strVal val="visible"/>
                                      </p:to>
                                    </p:set>
                                    <p:anim calcmode="lin" valueType="num">
                                      <p:cBhvr additive="base">
                                        <p:cTn id="52" dur="250"/>
                                        <p:tgtEl>
                                          <p:spTgt spid="69"/>
                                        </p:tgtEl>
                                        <p:attrNameLst>
                                          <p:attrName>ppt_y</p:attrName>
                                        </p:attrNameLst>
                                      </p:cBhvr>
                                      <p:tavLst>
                                        <p:tav tm="0">
                                          <p:val>
                                            <p:strVal val="#ppt_y+#ppt_h*1.125000"/>
                                          </p:val>
                                        </p:tav>
                                        <p:tav tm="100000">
                                          <p:val>
                                            <p:strVal val="#ppt_y"/>
                                          </p:val>
                                        </p:tav>
                                      </p:tavLst>
                                    </p:anim>
                                    <p:animEffect transition="in" filter="wipe(up)">
                                      <p:cBhvr>
                                        <p:cTn id="53" dur="250"/>
                                        <p:tgtEl>
                                          <p:spTgt spid="69"/>
                                        </p:tgtEl>
                                      </p:cBhvr>
                                    </p:animEffect>
                                  </p:childTnLst>
                                </p:cTn>
                              </p:par>
                            </p:childTnLst>
                          </p:cTn>
                        </p:par>
                        <p:par>
                          <p:cTn id="54" fill="hold">
                            <p:stCondLst>
                              <p:cond delay="2500"/>
                            </p:stCondLst>
                            <p:childTnLst>
                              <p:par>
                                <p:cTn id="55" presetID="12" presetClass="entr" presetSubtype="8" fill="hold" grpId="0" nodeType="afterEffect">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cBhvr additive="base">
                                        <p:cTn id="57" dur="250"/>
                                        <p:tgtEl>
                                          <p:spTgt spid="68"/>
                                        </p:tgtEl>
                                        <p:attrNameLst>
                                          <p:attrName>ppt_x</p:attrName>
                                        </p:attrNameLst>
                                      </p:cBhvr>
                                      <p:tavLst>
                                        <p:tav tm="0">
                                          <p:val>
                                            <p:strVal val="#ppt_x-#ppt_w*1.125000"/>
                                          </p:val>
                                        </p:tav>
                                        <p:tav tm="100000">
                                          <p:val>
                                            <p:strVal val="#ppt_x"/>
                                          </p:val>
                                        </p:tav>
                                      </p:tavLst>
                                    </p:anim>
                                    <p:animEffect transition="in" filter="wipe(right)">
                                      <p:cBhvr>
                                        <p:cTn id="58" dur="25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2" grpId="0"/>
      <p:bldP spid="36" grpId="0"/>
      <p:bldP spid="63" grpId="0" animBg="1"/>
      <p:bldP spid="64" grpId="0"/>
      <p:bldP spid="65" grpId="0" animBg="1"/>
      <p:bldP spid="66" grpId="0"/>
      <p:bldP spid="67" grpId="0" animBg="1"/>
      <p:bldP spid="68" grpId="0"/>
      <p:bldP spid="6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
          <p:cNvSpPr txBox="1">
            <a:spLocks noChangeArrowheads="1"/>
          </p:cNvSpPr>
          <p:nvPr/>
        </p:nvSpPr>
        <p:spPr bwMode="auto">
          <a:xfrm>
            <a:off x="4703136" y="2687232"/>
            <a:ext cx="3704264" cy="615553"/>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dirty="0">
                <a:solidFill>
                  <a:schemeClr val="bg1"/>
                </a:solidFill>
                <a:cs typeface="+mn-ea"/>
                <a:sym typeface="+mn-lt"/>
              </a:rPr>
              <a:t>项目背景介绍</a:t>
            </a:r>
          </a:p>
        </p:txBody>
      </p:sp>
      <p:sp>
        <p:nvSpPr>
          <p:cNvPr id="10" name="矩形 9"/>
          <p:cNvSpPr/>
          <p:nvPr/>
        </p:nvSpPr>
        <p:spPr>
          <a:xfrm>
            <a:off x="6546243" y="1530808"/>
            <a:ext cx="184731" cy="2123658"/>
          </a:xfrm>
          <a:prstGeom prst="rect">
            <a:avLst/>
          </a:prstGeom>
        </p:spPr>
        <p:txBody>
          <a:bodyPr wrap="none">
            <a:spAutoFit/>
          </a:bodyPr>
          <a:lstStyle/>
          <a:p>
            <a:pPr algn="ctr"/>
            <a:endParaRPr lang="en-US" altLang="zh-CN" sz="6600" b="1" dirty="0">
              <a:solidFill>
                <a:srgbClr val="F9B359"/>
              </a:solidFill>
              <a:cs typeface="+mn-ea"/>
              <a:sym typeface="+mn-lt"/>
            </a:endParaRPr>
          </a:p>
          <a:p>
            <a:pPr algn="ctr"/>
            <a:endParaRPr lang="zh-CN" altLang="en-US" sz="6600" b="1" dirty="0">
              <a:solidFill>
                <a:srgbClr val="F9B359"/>
              </a:solidFill>
              <a:cs typeface="+mn-ea"/>
              <a:sym typeface="+mn-lt"/>
            </a:endParaRPr>
          </a:p>
        </p:txBody>
      </p:sp>
      <p:cxnSp>
        <p:nvCxnSpPr>
          <p:cNvPr id="3" name="直接连接符 2"/>
          <p:cNvCxnSpPr/>
          <p:nvPr/>
        </p:nvCxnSpPr>
        <p:spPr>
          <a:xfrm>
            <a:off x="4991100" y="2687232"/>
            <a:ext cx="0" cy="6155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5400000">
            <a:off x="4400856" y="2548746"/>
            <a:ext cx="454844" cy="4376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等腰三角形 18"/>
          <p:cNvSpPr/>
          <p:nvPr/>
        </p:nvSpPr>
        <p:spPr>
          <a:xfrm rot="1305024">
            <a:off x="-2425695" y="-2743939"/>
            <a:ext cx="4745283" cy="4321583"/>
          </a:xfrm>
          <a:prstGeom prst="triangle">
            <a:avLst>
              <a:gd name="adj" fmla="val 53151"/>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等腰三角形 19"/>
          <p:cNvSpPr/>
          <p:nvPr/>
        </p:nvSpPr>
        <p:spPr>
          <a:xfrm rot="7706098">
            <a:off x="10297949" y="4697208"/>
            <a:ext cx="4745283" cy="4321583"/>
          </a:xfrm>
          <a:prstGeom prst="triangle">
            <a:avLst>
              <a:gd name="adj" fmla="val 53151"/>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1"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fltVal val="0"/>
                                          </p:val>
                                        </p:tav>
                                        <p:tav tm="100000">
                                          <p:val>
                                            <p:strVal val="#ppt_h"/>
                                          </p:val>
                                        </p:tav>
                                      </p:tavLst>
                                    </p:anim>
                                    <p:anim calcmode="lin" valueType="num">
                                      <p:cBhvr>
                                        <p:cTn id="20" dur="1000" fill="hold"/>
                                        <p:tgtEl>
                                          <p:spTgt spid="5"/>
                                        </p:tgtEl>
                                        <p:attrNameLst>
                                          <p:attrName>style.rotation</p:attrName>
                                        </p:attrNameLst>
                                      </p:cBhvr>
                                      <p:tavLst>
                                        <p:tav tm="0">
                                          <p:val>
                                            <p:fltVal val="90"/>
                                          </p:val>
                                        </p:tav>
                                        <p:tav tm="100000">
                                          <p:val>
                                            <p:fltVal val="0"/>
                                          </p:val>
                                        </p:tav>
                                      </p:tavLst>
                                    </p:anim>
                                    <p:animEffect transition="in" filter="fade">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p:tgtEl>
                                          <p:spTgt spid="19"/>
                                        </p:tgtEl>
                                        <p:attrNameLst>
                                          <p:attrName>ppt_y</p:attrName>
                                        </p:attrNameLst>
                                      </p:cBhvr>
                                      <p:tavLst>
                                        <p:tav tm="0">
                                          <p:val>
                                            <p:strVal val="#ppt_y+#ppt_h*1.125000"/>
                                          </p:val>
                                        </p:tav>
                                        <p:tav tm="100000">
                                          <p:val>
                                            <p:strVal val="#ppt_y"/>
                                          </p:val>
                                        </p:tav>
                                      </p:tavLst>
                                    </p:anim>
                                    <p:animEffect transition="in" filter="wipe(up)">
                                      <p:cBhvr>
                                        <p:cTn id="27" dur="500"/>
                                        <p:tgtEl>
                                          <p:spTgt spid="19"/>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p:tgtEl>
                                          <p:spTgt spid="20"/>
                                        </p:tgtEl>
                                        <p:attrNameLst>
                                          <p:attrName>ppt_y</p:attrName>
                                        </p:attrNameLst>
                                      </p:cBhvr>
                                      <p:tavLst>
                                        <p:tav tm="0">
                                          <p:val>
                                            <p:strVal val="#ppt_y+#ppt_h*1.125000"/>
                                          </p:val>
                                        </p:tav>
                                        <p:tav tm="100000">
                                          <p:val>
                                            <p:strVal val="#ppt_y"/>
                                          </p:val>
                                        </p:tav>
                                      </p:tavLst>
                                    </p:anim>
                                    <p:animEffect transition="in" filter="wipe(up)">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1"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6"/>
          <p:cNvSpPr txBox="1"/>
          <p:nvPr/>
        </p:nvSpPr>
        <p:spPr>
          <a:xfrm>
            <a:off x="4583430" y="1398172"/>
            <a:ext cx="7143750" cy="4476482"/>
          </a:xfrm>
          <a:prstGeom prst="rect">
            <a:avLst/>
          </a:prstGeom>
          <a:noFill/>
        </p:spPr>
        <p:txBody>
          <a:bodyPr wrap="square" rtlCol="0">
            <a:spAutoFit/>
          </a:bodyPr>
          <a:lstStyle/>
          <a:p>
            <a:pPr algn="just">
              <a:lnSpc>
                <a:spcPct val="150000"/>
              </a:lnSpc>
              <a:defRPr/>
            </a:pPr>
            <a:r>
              <a:rPr lang="zh-CN" altLang="en-US" sz="1600" dirty="0">
                <a:cs typeface="+mn-ea"/>
                <a:sym typeface="+mn-lt"/>
              </a:rPr>
              <a:t>2019年12月以来，湖北省武汉市持续开展流感及相关疾病监测，发现多起病毒性肺炎病例，均诊断为病毒性肺炎/肺部感染 。</a:t>
            </a:r>
          </a:p>
          <a:p>
            <a:pPr algn="just">
              <a:lnSpc>
                <a:spcPct val="150000"/>
              </a:lnSpc>
              <a:defRPr/>
            </a:pPr>
            <a:r>
              <a:rPr lang="zh-CN" altLang="en-US" sz="1600" dirty="0">
                <a:cs typeface="+mn-ea"/>
                <a:sym typeface="+mn-lt"/>
              </a:rPr>
              <a:t>当地时间2020年1月30日晚，世界卫生组织（WHO）宣布，将新型冠状病毒疫情列为国际关注的突发公共卫生事件（PHEIC）。世界卫生组织3月11日表示，新冠肺炎疫情的爆发已经构成一次全球性“大流行”。</a:t>
            </a:r>
          </a:p>
          <a:p>
            <a:pPr algn="just">
              <a:lnSpc>
                <a:spcPct val="150000"/>
              </a:lnSpc>
              <a:defRPr/>
            </a:pPr>
            <a:r>
              <a:rPr lang="en-US" altLang="zh-CN" sz="1600" dirty="0">
                <a:cs typeface="+mn-ea"/>
                <a:sym typeface="+mn-lt"/>
              </a:rPr>
              <a:t>2020</a:t>
            </a:r>
            <a:r>
              <a:rPr lang="zh-CN" altLang="en-US" sz="1600" dirty="0">
                <a:cs typeface="+mn-ea"/>
                <a:sym typeface="+mn-lt"/>
              </a:rPr>
              <a:t>年开启的这五个月里，新冠疫情对人们的生活产生了巨大影响，</a:t>
            </a:r>
            <a:r>
              <a:rPr lang="en-US" altLang="zh-CN" sz="1600" dirty="0">
                <a:cs typeface="+mn-ea"/>
                <a:sym typeface="+mn-lt"/>
              </a:rPr>
              <a:t>“</a:t>
            </a:r>
            <a:r>
              <a:rPr lang="zh-CN" altLang="en-US" sz="1600" dirty="0">
                <a:cs typeface="+mn-ea"/>
                <a:sym typeface="+mn-lt"/>
              </a:rPr>
              <a:t>战疫</a:t>
            </a:r>
            <a:r>
              <a:rPr lang="en-US" altLang="zh-CN" sz="1600" dirty="0">
                <a:cs typeface="+mn-ea"/>
                <a:sym typeface="+mn-lt"/>
              </a:rPr>
              <a:t>”</a:t>
            </a:r>
            <a:r>
              <a:rPr lang="zh-CN" altLang="en-US" sz="1600" dirty="0">
                <a:cs typeface="+mn-ea"/>
                <a:sym typeface="+mn-lt"/>
              </a:rPr>
              <a:t>、</a:t>
            </a:r>
            <a:r>
              <a:rPr lang="en-US" altLang="zh-CN" sz="1600" dirty="0">
                <a:cs typeface="+mn-ea"/>
                <a:sym typeface="+mn-lt"/>
              </a:rPr>
              <a:t>”</a:t>
            </a:r>
            <a:r>
              <a:rPr lang="zh-CN" altLang="en-US" sz="1600" dirty="0">
                <a:cs typeface="+mn-ea"/>
                <a:sym typeface="+mn-lt"/>
              </a:rPr>
              <a:t>防控</a:t>
            </a:r>
            <a:r>
              <a:rPr lang="en-US" altLang="zh-CN" sz="1600" dirty="0">
                <a:cs typeface="+mn-ea"/>
                <a:sym typeface="+mn-lt"/>
              </a:rPr>
              <a:t>“</a:t>
            </a:r>
            <a:r>
              <a:rPr lang="zh-CN" altLang="en-US" sz="1600" dirty="0">
                <a:cs typeface="+mn-ea"/>
                <a:sym typeface="+mn-lt"/>
              </a:rPr>
              <a:t>等关键词在生活中随处可闻随处可见，与新冠疫情有关的一系列数据无时无刻不在牵动着亿万国人的心，如今国内疫情已经趋于平缓，亿万中国人民的凝聚力让我们在短短的四个月内就将疫情拖入了第二阶段，本可视化项目旨在通过数据回顾过去五个月内全国及各省各项数据的变化，让使用者能够更直观地了解过去五个月中国疫情相关数据的变化，感受中国为应对疫情所做的努力。</a:t>
            </a:r>
          </a:p>
        </p:txBody>
      </p:sp>
      <p:sp>
        <p:nvSpPr>
          <p:cNvPr id="16" name="文本框 48"/>
          <p:cNvSpPr txBox="1">
            <a:spLocks noChangeArrowheads="1"/>
          </p:cNvSpPr>
          <p:nvPr/>
        </p:nvSpPr>
        <p:spPr bwMode="auto">
          <a:xfrm>
            <a:off x="142376" y="98256"/>
            <a:ext cx="188827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微软雅黑" panose="020B0503020204020204" pitchFamily="34" charset="-122"/>
              </a:defRPr>
            </a:lvl1pPr>
            <a:lvl2pPr marL="742950" indent="-285750">
              <a:defRPr sz="1300">
                <a:solidFill>
                  <a:schemeClr val="tx1"/>
                </a:solidFill>
                <a:latin typeface="Lao UI" panose="020B0502040204020203" pitchFamily="34" charset="0"/>
                <a:ea typeface="微软雅黑" panose="020B0503020204020204" pitchFamily="34" charset="-122"/>
              </a:defRPr>
            </a:lvl2pPr>
            <a:lvl3pPr marL="1143000" indent="-228600">
              <a:defRPr sz="1300">
                <a:solidFill>
                  <a:schemeClr val="tx1"/>
                </a:solidFill>
                <a:latin typeface="Lao UI" panose="020B0502040204020203" pitchFamily="34" charset="0"/>
                <a:ea typeface="微软雅黑" panose="020B0503020204020204" pitchFamily="34" charset="-122"/>
              </a:defRPr>
            </a:lvl3pPr>
            <a:lvl4pPr marL="1600200" indent="-228600">
              <a:defRPr sz="1300">
                <a:solidFill>
                  <a:schemeClr val="tx1"/>
                </a:solidFill>
                <a:latin typeface="Lao UI" panose="020B0502040204020203" pitchFamily="34" charset="0"/>
                <a:ea typeface="微软雅黑" panose="020B0503020204020204" pitchFamily="34" charset="-122"/>
              </a:defRPr>
            </a:lvl4pPr>
            <a:lvl5pPr marL="2057400" indent="-228600">
              <a:defRPr sz="1300">
                <a:solidFill>
                  <a:schemeClr val="tx1"/>
                </a:solidFill>
                <a:latin typeface="Lao UI" panose="020B0502040204020203"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9pPr>
          </a:lstStyle>
          <a:p>
            <a:pPr eaLnBrk="1" hangingPunct="1"/>
            <a:r>
              <a:rPr lang="zh-CN" altLang="en-US" sz="3200" dirty="0">
                <a:latin typeface="+mn-lt"/>
                <a:ea typeface="+mn-ea"/>
                <a:cs typeface="+mn-ea"/>
                <a:sym typeface="+mn-lt"/>
              </a:rPr>
              <a:t>项目背景</a:t>
            </a:r>
          </a:p>
        </p:txBody>
      </p:sp>
      <p:sp>
        <p:nvSpPr>
          <p:cNvPr id="19" name="íṡļiḍè"/>
          <p:cNvSpPr/>
          <p:nvPr/>
        </p:nvSpPr>
        <p:spPr>
          <a:xfrm>
            <a:off x="6270142" y="1077178"/>
            <a:ext cx="2360675" cy="320994"/>
          </a:xfrm>
          <a:prstGeom prst="rect">
            <a:avLst/>
          </a:prstGeom>
        </p:spPr>
        <p:txBody>
          <a:bodyPr wrap="none" lIns="90000" tIns="46800" rIns="90000" bIns="46800" anchor="b">
            <a:noAutofit/>
          </a:bodyPr>
          <a:lstStyle/>
          <a:p>
            <a:pPr lvl="0" defTabSz="914400">
              <a:spcBef>
                <a:spcPct val="0"/>
              </a:spcBef>
              <a:defRPr/>
            </a:pPr>
            <a:endParaRPr lang="zh-CN" altLang="en-US" sz="2800" b="1" dirty="0">
              <a:solidFill>
                <a:schemeClr val="accent2"/>
              </a:solidFill>
              <a:cs typeface="+mn-ea"/>
              <a:sym typeface="+mn-lt"/>
            </a:endParaRPr>
          </a:p>
        </p:txBody>
      </p:sp>
      <p:pic>
        <p:nvPicPr>
          <p:cNvPr id="3" name="图片 2" descr="fc0f1022f24039f68485104811abc441"/>
          <p:cNvPicPr>
            <a:picLocks noChangeAspect="1"/>
          </p:cNvPicPr>
          <p:nvPr>
            <p:custDataLst>
              <p:tags r:id="rId2"/>
            </p:custDataLst>
          </p:nvPr>
        </p:nvPicPr>
        <p:blipFill>
          <a:blip r:embed="rId5"/>
          <a:srcRect l="17742" r="22892"/>
          <a:stretch>
            <a:fillRect/>
          </a:stretch>
        </p:blipFill>
        <p:spPr>
          <a:xfrm>
            <a:off x="291465" y="1538605"/>
            <a:ext cx="4291965" cy="404177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 presetClass="entr" presetSubtype="2" decel="10000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1+#ppt_w/2"/>
                                          </p:val>
                                        </p:tav>
                                        <p:tav tm="100000">
                                          <p:val>
                                            <p:strVal val="#ppt_x"/>
                                          </p:val>
                                        </p:tav>
                                      </p:tavLst>
                                    </p:anim>
                                    <p:anim calcmode="lin" valueType="num">
                                      <p:cBhvr additive="base">
                                        <p:cTn id="11"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anim calcmode="lin" valueType="num">
                                      <p:cBhvr>
                                        <p:cTn id="17" dur="1000" fill="hold"/>
                                        <p:tgtEl>
                                          <p:spTgt spid="19"/>
                                        </p:tgtEl>
                                        <p:attrNameLst>
                                          <p:attrName>ppt_x</p:attrName>
                                        </p:attrNameLst>
                                      </p:cBhvr>
                                      <p:tavLst>
                                        <p:tav tm="0">
                                          <p:val>
                                            <p:strVal val="#ppt_x"/>
                                          </p:val>
                                        </p:tav>
                                        <p:tav tm="100000">
                                          <p:val>
                                            <p:strVal val="#ppt_x"/>
                                          </p:val>
                                        </p:tav>
                                      </p:tavLst>
                                    </p:anim>
                                    <p:anim calcmode="lin" valueType="num">
                                      <p:cBhvr>
                                        <p:cTn id="1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
          <p:cNvSpPr txBox="1">
            <a:spLocks noChangeArrowheads="1"/>
          </p:cNvSpPr>
          <p:nvPr/>
        </p:nvSpPr>
        <p:spPr bwMode="auto">
          <a:xfrm>
            <a:off x="4703136" y="2687232"/>
            <a:ext cx="3704264" cy="614680"/>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dirty="0">
                <a:solidFill>
                  <a:schemeClr val="bg1"/>
                </a:solidFill>
                <a:cs typeface="+mn-ea"/>
                <a:sym typeface="+mn-lt"/>
              </a:rPr>
              <a:t>项目设计思路</a:t>
            </a:r>
          </a:p>
        </p:txBody>
      </p:sp>
      <p:sp>
        <p:nvSpPr>
          <p:cNvPr id="10" name="矩形 9"/>
          <p:cNvSpPr/>
          <p:nvPr/>
        </p:nvSpPr>
        <p:spPr>
          <a:xfrm>
            <a:off x="6546243" y="1530808"/>
            <a:ext cx="184731" cy="2123658"/>
          </a:xfrm>
          <a:prstGeom prst="rect">
            <a:avLst/>
          </a:prstGeom>
        </p:spPr>
        <p:txBody>
          <a:bodyPr wrap="none">
            <a:spAutoFit/>
          </a:bodyPr>
          <a:lstStyle/>
          <a:p>
            <a:pPr algn="ctr"/>
            <a:endParaRPr lang="en-US" altLang="zh-CN" sz="6600" b="1" dirty="0">
              <a:solidFill>
                <a:srgbClr val="F9B359"/>
              </a:solidFill>
              <a:cs typeface="+mn-ea"/>
              <a:sym typeface="+mn-lt"/>
            </a:endParaRPr>
          </a:p>
          <a:p>
            <a:pPr algn="ctr"/>
            <a:endParaRPr lang="zh-CN" altLang="en-US" sz="6600" b="1" dirty="0">
              <a:solidFill>
                <a:srgbClr val="F9B359"/>
              </a:solidFill>
              <a:cs typeface="+mn-ea"/>
              <a:sym typeface="+mn-lt"/>
            </a:endParaRPr>
          </a:p>
        </p:txBody>
      </p:sp>
      <p:cxnSp>
        <p:nvCxnSpPr>
          <p:cNvPr id="3" name="直接连接符 2"/>
          <p:cNvCxnSpPr/>
          <p:nvPr/>
        </p:nvCxnSpPr>
        <p:spPr>
          <a:xfrm>
            <a:off x="4991100" y="2687232"/>
            <a:ext cx="0" cy="6155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5400000">
            <a:off x="4400856" y="2548746"/>
            <a:ext cx="454844" cy="4376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等腰三角形 10"/>
          <p:cNvSpPr/>
          <p:nvPr/>
        </p:nvSpPr>
        <p:spPr>
          <a:xfrm rot="1305024">
            <a:off x="-2425695" y="-2743939"/>
            <a:ext cx="4745283" cy="4321583"/>
          </a:xfrm>
          <a:prstGeom prst="triangle">
            <a:avLst>
              <a:gd name="adj" fmla="val 53151"/>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等腰三角形 11"/>
          <p:cNvSpPr/>
          <p:nvPr/>
        </p:nvSpPr>
        <p:spPr>
          <a:xfrm rot="7706098">
            <a:off x="10297949" y="4697208"/>
            <a:ext cx="4745283" cy="4321583"/>
          </a:xfrm>
          <a:prstGeom prst="triangle">
            <a:avLst>
              <a:gd name="adj" fmla="val 53151"/>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fltVal val="0"/>
                                          </p:val>
                                        </p:tav>
                                        <p:tav tm="100000">
                                          <p:val>
                                            <p:strVal val="#ppt_h"/>
                                          </p:val>
                                        </p:tav>
                                      </p:tavLst>
                                    </p:anim>
                                    <p:anim calcmode="lin" valueType="num">
                                      <p:cBhvr>
                                        <p:cTn id="20" dur="1000" fill="hold"/>
                                        <p:tgtEl>
                                          <p:spTgt spid="5"/>
                                        </p:tgtEl>
                                        <p:attrNameLst>
                                          <p:attrName>style.rotation</p:attrName>
                                        </p:attrNameLst>
                                      </p:cBhvr>
                                      <p:tavLst>
                                        <p:tav tm="0">
                                          <p:val>
                                            <p:fltVal val="90"/>
                                          </p:val>
                                        </p:tav>
                                        <p:tav tm="100000">
                                          <p:val>
                                            <p:fltVal val="0"/>
                                          </p:val>
                                        </p:tav>
                                      </p:tavLst>
                                    </p:anim>
                                    <p:animEffect transition="in" filter="fade">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p:tgtEl>
                                          <p:spTgt spid="11"/>
                                        </p:tgtEl>
                                        <p:attrNameLst>
                                          <p:attrName>ppt_y</p:attrName>
                                        </p:attrNameLst>
                                      </p:cBhvr>
                                      <p:tavLst>
                                        <p:tav tm="0">
                                          <p:val>
                                            <p:strVal val="#ppt_y+#ppt_h*1.125000"/>
                                          </p:val>
                                        </p:tav>
                                        <p:tav tm="100000">
                                          <p:val>
                                            <p:strVal val="#ppt_y"/>
                                          </p:val>
                                        </p:tav>
                                      </p:tavLst>
                                    </p:anim>
                                    <p:animEffect transition="in" filter="wipe(up)">
                                      <p:cBhvr>
                                        <p:cTn id="27" dur="500"/>
                                        <p:tgtEl>
                                          <p:spTgt spid="11"/>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p:tgtEl>
                                          <p:spTgt spid="12"/>
                                        </p:tgtEl>
                                        <p:attrNameLst>
                                          <p:attrName>ppt_y</p:attrName>
                                        </p:attrNameLst>
                                      </p:cBhvr>
                                      <p:tavLst>
                                        <p:tav tm="0">
                                          <p:val>
                                            <p:strVal val="#ppt_y+#ppt_h*1.125000"/>
                                          </p:val>
                                        </p:tav>
                                        <p:tav tm="100000">
                                          <p:val>
                                            <p:strVal val="#ppt_y"/>
                                          </p:val>
                                        </p:tav>
                                      </p:tavLst>
                                    </p:anim>
                                    <p:animEffect transition="in" filter="wipe(up)">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îṣḷîḑé"/>
          <p:cNvGrpSpPr/>
          <p:nvPr/>
        </p:nvGrpSpPr>
        <p:grpSpPr>
          <a:xfrm>
            <a:off x="5574314" y="2099009"/>
            <a:ext cx="2432204" cy="2432204"/>
            <a:chOff x="14382607" y="3858443"/>
            <a:chExt cx="4864408" cy="4864408"/>
          </a:xfrm>
        </p:grpSpPr>
        <p:sp>
          <p:nvSpPr>
            <p:cNvPr id="26" name="iś1iḓe"/>
            <p:cNvSpPr/>
            <p:nvPr/>
          </p:nvSpPr>
          <p:spPr>
            <a:xfrm>
              <a:off x="14791898" y="4248047"/>
              <a:ext cx="4144194" cy="4144194"/>
            </a:xfrm>
            <a:prstGeom prst="ellipse">
              <a:avLst/>
            </a:prstGeom>
            <a:solidFill>
              <a:schemeClr val="accent2">
                <a:alpha val="80000"/>
              </a:schemeClr>
            </a:solidFill>
            <a:ln>
              <a:noFill/>
            </a:ln>
            <a:effectLst>
              <a:outerShdw blurRad="38100" dist="381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 name="iṧlíḓe"/>
            <p:cNvSpPr/>
            <p:nvPr/>
          </p:nvSpPr>
          <p:spPr>
            <a:xfrm>
              <a:off x="14382607" y="3858443"/>
              <a:ext cx="4864408" cy="4864408"/>
            </a:xfrm>
            <a:prstGeom prst="ellipse">
              <a:avLst/>
            </a:prstGeom>
            <a:noFill/>
            <a:ln>
              <a:solidFill>
                <a:schemeClr val="accent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5" name="íṩ1iḑe"/>
          <p:cNvGrpSpPr/>
          <p:nvPr/>
        </p:nvGrpSpPr>
        <p:grpSpPr>
          <a:xfrm>
            <a:off x="5283361" y="3486404"/>
            <a:ext cx="1475152" cy="1475152"/>
            <a:chOff x="13800701" y="6633228"/>
            <a:chExt cx="2950304" cy="2950304"/>
          </a:xfrm>
        </p:grpSpPr>
        <p:sp>
          <p:nvSpPr>
            <p:cNvPr id="24" name="ïṩľiḑè"/>
            <p:cNvSpPr/>
            <p:nvPr/>
          </p:nvSpPr>
          <p:spPr>
            <a:xfrm>
              <a:off x="14047153" y="6850109"/>
              <a:ext cx="2513488" cy="2513488"/>
            </a:xfrm>
            <a:prstGeom prst="ellipse">
              <a:avLst/>
            </a:prstGeom>
            <a:solidFill>
              <a:schemeClr val="accent3">
                <a:alpha val="80000"/>
              </a:schemeClr>
            </a:solidFill>
            <a:ln>
              <a:noFill/>
            </a:ln>
            <a:effectLst>
              <a:outerShdw blurRad="38100" dist="381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 name="íṥ1iḋê"/>
            <p:cNvSpPr/>
            <p:nvPr/>
          </p:nvSpPr>
          <p:spPr>
            <a:xfrm>
              <a:off x="13800701" y="6633228"/>
              <a:ext cx="2950304" cy="2950304"/>
            </a:xfrm>
            <a:prstGeom prst="ellipse">
              <a:avLst/>
            </a:prstGeom>
            <a:noFill/>
            <a:ln>
              <a:solidFill>
                <a:schemeClr val="accent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6" name="ï$ḻïḍê"/>
          <p:cNvGrpSpPr/>
          <p:nvPr/>
        </p:nvGrpSpPr>
        <p:grpSpPr>
          <a:xfrm>
            <a:off x="4404067" y="2514922"/>
            <a:ext cx="2045469" cy="2045469"/>
            <a:chOff x="12042112" y="4690267"/>
            <a:chExt cx="4090937" cy="4090937"/>
          </a:xfrm>
        </p:grpSpPr>
        <p:sp>
          <p:nvSpPr>
            <p:cNvPr id="22" name="išlïḍê"/>
            <p:cNvSpPr/>
            <p:nvPr/>
          </p:nvSpPr>
          <p:spPr>
            <a:xfrm>
              <a:off x="12384220" y="4995355"/>
              <a:ext cx="3485242" cy="3485242"/>
            </a:xfrm>
            <a:prstGeom prst="ellipse">
              <a:avLst/>
            </a:prstGeom>
            <a:solidFill>
              <a:schemeClr val="accent1">
                <a:alpha val="80000"/>
              </a:schemeClr>
            </a:solidFill>
            <a:ln>
              <a:noFill/>
            </a:ln>
            <a:effectLst>
              <a:outerShdw blurRad="38100" dist="381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 name="ïšḷiḓe"/>
            <p:cNvSpPr/>
            <p:nvPr/>
          </p:nvSpPr>
          <p:spPr>
            <a:xfrm>
              <a:off x="12042112" y="4690267"/>
              <a:ext cx="4090937" cy="4090937"/>
            </a:xfrm>
            <a:prstGeom prst="ellipse">
              <a:avLst/>
            </a:prstGeom>
            <a:noFill/>
            <a:ln>
              <a:solidFill>
                <a:schemeClr val="accent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cxnSp>
        <p:nvCxnSpPr>
          <p:cNvPr id="7" name="直接连接符 6"/>
          <p:cNvCxnSpPr/>
          <p:nvPr/>
        </p:nvCxnSpPr>
        <p:spPr>
          <a:xfrm flipH="1">
            <a:off x="6904427" y="1973438"/>
            <a:ext cx="583563" cy="1171813"/>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ïṩļïḓé"/>
          <p:cNvSpPr/>
          <p:nvPr/>
        </p:nvSpPr>
        <p:spPr>
          <a:xfrm>
            <a:off x="7440022" y="1950109"/>
            <a:ext cx="95935" cy="95935"/>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 name="iṣ1îḋê"/>
          <p:cNvSpPr txBox="1"/>
          <p:nvPr/>
        </p:nvSpPr>
        <p:spPr>
          <a:xfrm>
            <a:off x="7536298" y="1722446"/>
            <a:ext cx="1222556" cy="323165"/>
          </a:xfrm>
          <a:prstGeom prst="rect">
            <a:avLst/>
          </a:prstGeom>
          <a:noFill/>
        </p:spPr>
        <p:txBody>
          <a:bodyPr wrap="square">
            <a:noAutofit/>
          </a:bodyPr>
          <a:lstStyle/>
          <a:p>
            <a:pPr lvl="0" defTabSz="914400">
              <a:spcBef>
                <a:spcPct val="0"/>
              </a:spcBef>
              <a:defRPr/>
            </a:pPr>
            <a:r>
              <a:rPr lang="zh-CN" altLang="en-US" sz="2800" b="1" dirty="0">
                <a:solidFill>
                  <a:schemeClr val="accent2"/>
                </a:solidFill>
                <a:cs typeface="+mn-ea"/>
                <a:sym typeface="+mn-lt"/>
              </a:rPr>
              <a:t>时间</a:t>
            </a:r>
          </a:p>
        </p:txBody>
      </p:sp>
      <p:cxnSp>
        <p:nvCxnSpPr>
          <p:cNvPr id="10" name="直接连接符 9"/>
          <p:cNvCxnSpPr/>
          <p:nvPr/>
        </p:nvCxnSpPr>
        <p:spPr>
          <a:xfrm>
            <a:off x="4576344" y="2380938"/>
            <a:ext cx="738213" cy="96428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ïs1íḓè"/>
          <p:cNvSpPr/>
          <p:nvPr/>
        </p:nvSpPr>
        <p:spPr>
          <a:xfrm>
            <a:off x="4520414" y="2311822"/>
            <a:ext cx="95935" cy="95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 name="iš1ídê"/>
          <p:cNvSpPr txBox="1"/>
          <p:nvPr/>
        </p:nvSpPr>
        <p:spPr>
          <a:xfrm>
            <a:off x="3237351" y="2185984"/>
            <a:ext cx="1222556" cy="323165"/>
          </a:xfrm>
          <a:prstGeom prst="rect">
            <a:avLst/>
          </a:prstGeom>
          <a:noFill/>
        </p:spPr>
        <p:txBody>
          <a:bodyPr wrap="square">
            <a:noAutofit/>
          </a:bodyPr>
          <a:lstStyle/>
          <a:p>
            <a:pPr algn="r"/>
            <a:r>
              <a:rPr lang="zh-CN" altLang="de-DE" sz="2800" dirty="0">
                <a:solidFill>
                  <a:schemeClr val="accent1"/>
                </a:solidFill>
                <a:cs typeface="+mn-ea"/>
                <a:sym typeface="+mn-lt"/>
              </a:rPr>
              <a:t>舆情</a:t>
            </a:r>
          </a:p>
        </p:txBody>
      </p:sp>
      <p:cxnSp>
        <p:nvCxnSpPr>
          <p:cNvPr id="13" name="直接连接符 12"/>
          <p:cNvCxnSpPr/>
          <p:nvPr/>
        </p:nvCxnSpPr>
        <p:spPr>
          <a:xfrm>
            <a:off x="6112522" y="4390000"/>
            <a:ext cx="738213" cy="964285"/>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ïsľíḍê"/>
          <p:cNvSpPr/>
          <p:nvPr/>
        </p:nvSpPr>
        <p:spPr>
          <a:xfrm>
            <a:off x="6808360" y="5306320"/>
            <a:ext cx="95935" cy="95935"/>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 name="íšḷíḍe"/>
          <p:cNvSpPr txBox="1"/>
          <p:nvPr/>
        </p:nvSpPr>
        <p:spPr>
          <a:xfrm>
            <a:off x="6953255" y="5210824"/>
            <a:ext cx="1222556" cy="323165"/>
          </a:xfrm>
          <a:prstGeom prst="rect">
            <a:avLst/>
          </a:prstGeom>
          <a:noFill/>
        </p:spPr>
        <p:txBody>
          <a:bodyPr wrap="square">
            <a:noAutofit/>
          </a:bodyPr>
          <a:lstStyle/>
          <a:p>
            <a:r>
              <a:rPr lang="zh-CN" altLang="en-US" sz="2800" dirty="0">
                <a:solidFill>
                  <a:schemeClr val="accent3">
                    <a:lumMod val="100000"/>
                  </a:schemeClr>
                </a:solidFill>
                <a:cs typeface="+mn-ea"/>
                <a:sym typeface="+mn-lt"/>
              </a:rPr>
              <a:t>空间</a:t>
            </a:r>
          </a:p>
        </p:txBody>
      </p:sp>
      <p:sp>
        <p:nvSpPr>
          <p:cNvPr id="16" name="ïṣḻídé"/>
          <p:cNvSpPr txBox="1"/>
          <p:nvPr/>
        </p:nvSpPr>
        <p:spPr>
          <a:xfrm>
            <a:off x="451485" y="2185670"/>
            <a:ext cx="3110230" cy="1747559"/>
          </a:xfrm>
          <a:prstGeom prst="rect">
            <a:avLst/>
          </a:prstGeom>
          <a:noFill/>
        </p:spPr>
        <p:txBody>
          <a:bodyPr wrap="square" lIns="0" tIns="0" rIns="0" bIns="0" anchor="ctr" anchorCtr="0"/>
          <a:lstStyle/>
          <a:p>
            <a:pPr>
              <a:lnSpc>
                <a:spcPct val="120000"/>
              </a:lnSpc>
            </a:pPr>
            <a:r>
              <a:rPr lang="zh-CN" altLang="en-US" sz="1600" dirty="0">
                <a:solidFill>
                  <a:schemeClr val="dk1">
                    <a:lumMod val="100000"/>
                  </a:schemeClr>
                </a:solidFill>
                <a:cs typeface="+mn-ea"/>
                <a:sym typeface="+mn-lt"/>
              </a:rPr>
              <a:t>舆情角度上，本项目获取了疫情期间网络产生的谣言数据及我国政府及社会组织对疫情工作的公告内容，分别制作词云显示高频词汇。</a:t>
            </a:r>
          </a:p>
        </p:txBody>
      </p:sp>
      <p:sp>
        <p:nvSpPr>
          <p:cNvPr id="17" name="îṥļídè"/>
          <p:cNvSpPr txBox="1"/>
          <p:nvPr/>
        </p:nvSpPr>
        <p:spPr>
          <a:xfrm>
            <a:off x="8298180" y="2185670"/>
            <a:ext cx="2835275" cy="1299845"/>
          </a:xfrm>
          <a:prstGeom prst="rect">
            <a:avLst/>
          </a:prstGeom>
          <a:noFill/>
        </p:spPr>
        <p:txBody>
          <a:bodyPr wrap="square" lIns="0" tIns="0" rIns="0" bIns="0" anchor="ctr" anchorCtr="0"/>
          <a:lstStyle/>
          <a:p>
            <a:pPr algn="l">
              <a:lnSpc>
                <a:spcPct val="120000"/>
              </a:lnSpc>
            </a:pPr>
            <a:r>
              <a:rPr lang="zh-CN" altLang="en-US" sz="1600" dirty="0">
                <a:solidFill>
                  <a:schemeClr val="dk1">
                    <a:lumMod val="100000"/>
                  </a:schemeClr>
                </a:solidFill>
                <a:cs typeface="+mn-ea"/>
                <a:sym typeface="+mn-lt"/>
              </a:rPr>
              <a:t>时间角度上，本次新冠肺炎疫情持续时间较长，最终选择将数据以基于时间轴轮播的柱状图及折线图的形式展现；</a:t>
            </a:r>
          </a:p>
        </p:txBody>
      </p:sp>
      <p:sp>
        <p:nvSpPr>
          <p:cNvPr id="18" name="ïṡ1íďê"/>
          <p:cNvSpPr txBox="1"/>
          <p:nvPr/>
        </p:nvSpPr>
        <p:spPr>
          <a:xfrm>
            <a:off x="8006079" y="5552321"/>
            <a:ext cx="3419475" cy="831215"/>
          </a:xfrm>
          <a:prstGeom prst="rect">
            <a:avLst/>
          </a:prstGeom>
          <a:noFill/>
        </p:spPr>
        <p:txBody>
          <a:bodyPr wrap="square" lIns="0" tIns="0" rIns="0" bIns="0" anchor="ctr" anchorCtr="0"/>
          <a:lstStyle/>
          <a:p>
            <a:pPr algn="l">
              <a:lnSpc>
                <a:spcPct val="120000"/>
              </a:lnSpc>
            </a:pPr>
            <a:r>
              <a:rPr lang="zh-CN" altLang="en-US" sz="1600" dirty="0">
                <a:solidFill>
                  <a:schemeClr val="dk1">
                    <a:lumMod val="100000"/>
                  </a:schemeClr>
                </a:solidFill>
                <a:cs typeface="+mn-ea"/>
                <a:sym typeface="+mn-lt"/>
              </a:rPr>
              <a:t>空间角度上，各省疫情状况有着较大差距，采用地图形式的可视化方式更加直观。</a:t>
            </a:r>
          </a:p>
        </p:txBody>
      </p:sp>
      <p:sp>
        <p:nvSpPr>
          <p:cNvPr id="19" name="ïṩlîďé"/>
          <p:cNvSpPr/>
          <p:nvPr/>
        </p:nvSpPr>
        <p:spPr>
          <a:xfrm>
            <a:off x="6491591" y="2971534"/>
            <a:ext cx="689794" cy="6897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de-DE" sz="1500" dirty="0">
              <a:solidFill>
                <a:schemeClr val="accent1">
                  <a:lumMod val="100000"/>
                </a:schemeClr>
              </a:solidFill>
              <a:cs typeface="+mn-ea"/>
              <a:sym typeface="+mn-lt"/>
            </a:endParaRPr>
          </a:p>
        </p:txBody>
      </p:sp>
      <p:sp>
        <p:nvSpPr>
          <p:cNvPr id="20" name="íŝ1idè"/>
          <p:cNvSpPr/>
          <p:nvPr/>
        </p:nvSpPr>
        <p:spPr>
          <a:xfrm>
            <a:off x="5064848" y="3147490"/>
            <a:ext cx="689794" cy="6897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de-DE" sz="1500" dirty="0">
              <a:solidFill>
                <a:schemeClr val="accent1">
                  <a:lumMod val="100000"/>
                </a:schemeClr>
              </a:solidFill>
              <a:cs typeface="+mn-ea"/>
              <a:sym typeface="+mn-lt"/>
            </a:endParaRPr>
          </a:p>
        </p:txBody>
      </p:sp>
      <p:sp>
        <p:nvSpPr>
          <p:cNvPr id="21" name="iṥḷïḑe"/>
          <p:cNvSpPr/>
          <p:nvPr/>
        </p:nvSpPr>
        <p:spPr>
          <a:xfrm>
            <a:off x="5698971" y="3933229"/>
            <a:ext cx="689794" cy="6897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de-DE" sz="1500" dirty="0">
              <a:solidFill>
                <a:schemeClr val="accent1">
                  <a:lumMod val="100000"/>
                </a:schemeClr>
              </a:solidFill>
              <a:cs typeface="+mn-ea"/>
              <a:sym typeface="+mn-lt"/>
            </a:endParaRPr>
          </a:p>
        </p:txBody>
      </p:sp>
      <p:sp>
        <p:nvSpPr>
          <p:cNvPr id="28" name="文本框 48"/>
          <p:cNvSpPr txBox="1">
            <a:spLocks noChangeArrowheads="1"/>
          </p:cNvSpPr>
          <p:nvPr/>
        </p:nvSpPr>
        <p:spPr bwMode="auto">
          <a:xfrm>
            <a:off x="189921" y="144446"/>
            <a:ext cx="188806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Lao UI" panose="020B0502040204020203" pitchFamily="34" charset="0"/>
                <a:ea typeface="微软雅黑" panose="020B0503020204020204" pitchFamily="34" charset="-122"/>
              </a:defRPr>
            </a:lvl1pPr>
            <a:lvl2pPr marL="742950" indent="-285750">
              <a:defRPr sz="1300">
                <a:solidFill>
                  <a:schemeClr val="tx1"/>
                </a:solidFill>
                <a:latin typeface="Lao UI" panose="020B0502040204020203" pitchFamily="34" charset="0"/>
                <a:ea typeface="微软雅黑" panose="020B0503020204020204" pitchFamily="34" charset="-122"/>
              </a:defRPr>
            </a:lvl2pPr>
            <a:lvl3pPr marL="1143000" indent="-228600">
              <a:defRPr sz="1300">
                <a:solidFill>
                  <a:schemeClr val="tx1"/>
                </a:solidFill>
                <a:latin typeface="Lao UI" panose="020B0502040204020203" pitchFamily="34" charset="0"/>
                <a:ea typeface="微软雅黑" panose="020B0503020204020204" pitchFamily="34" charset="-122"/>
              </a:defRPr>
            </a:lvl3pPr>
            <a:lvl4pPr marL="1600200" indent="-228600">
              <a:defRPr sz="1300">
                <a:solidFill>
                  <a:schemeClr val="tx1"/>
                </a:solidFill>
                <a:latin typeface="Lao UI" panose="020B0502040204020203" pitchFamily="34" charset="0"/>
                <a:ea typeface="微软雅黑" panose="020B0503020204020204" pitchFamily="34" charset="-122"/>
              </a:defRPr>
            </a:lvl4pPr>
            <a:lvl5pPr marL="2057400" indent="-228600">
              <a:defRPr sz="1300">
                <a:solidFill>
                  <a:schemeClr val="tx1"/>
                </a:solidFill>
                <a:latin typeface="Lao UI" panose="020B0502040204020203"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9pPr>
          </a:lstStyle>
          <a:p>
            <a:pPr>
              <a:defRPr/>
            </a:pPr>
            <a:r>
              <a:rPr lang="zh-CN" altLang="en-US" sz="3200" dirty="0">
                <a:solidFill>
                  <a:schemeClr val="bg1"/>
                </a:solidFill>
                <a:latin typeface="+mn-lt"/>
                <a:ea typeface="+mn-ea"/>
                <a:cs typeface="+mn-ea"/>
                <a:sym typeface="+mn-lt"/>
              </a:rPr>
              <a:t>设计思路</a:t>
            </a:r>
          </a:p>
        </p:txBody>
      </p:sp>
      <p:sp>
        <p:nvSpPr>
          <p:cNvPr id="3" name="文本框 2"/>
          <p:cNvSpPr txBox="1"/>
          <p:nvPr/>
        </p:nvSpPr>
        <p:spPr>
          <a:xfrm>
            <a:off x="1931035" y="1090930"/>
            <a:ext cx="8917305" cy="645160"/>
          </a:xfrm>
          <a:prstGeom prst="rect">
            <a:avLst/>
          </a:prstGeom>
          <a:noFill/>
        </p:spPr>
        <p:txBody>
          <a:bodyPr wrap="square" rtlCol="0" anchor="t">
            <a:spAutoFit/>
          </a:bodyPr>
          <a:lstStyle/>
          <a:p>
            <a:r>
              <a:rPr lang="zh-CN" altLang="en-US" dirty="0"/>
              <a:t>本项目主要从时间、空间、舆情三个角度对搜集到的新型冠状病毒肺炎疫情相关数据进行处理和可视化。</a:t>
            </a:r>
          </a:p>
        </p:txBody>
      </p:sp>
      <p:sp>
        <p:nvSpPr>
          <p:cNvPr id="2" name="文本框 1"/>
          <p:cNvSpPr txBox="1"/>
          <p:nvPr/>
        </p:nvSpPr>
        <p:spPr>
          <a:xfrm>
            <a:off x="1410543" y="5693139"/>
            <a:ext cx="5347970" cy="1015663"/>
          </a:xfrm>
          <a:prstGeom prst="rect">
            <a:avLst/>
          </a:prstGeom>
          <a:noFill/>
        </p:spPr>
        <p:txBody>
          <a:bodyPr wrap="square" rtlCol="0" anchor="t">
            <a:spAutoFit/>
          </a:bodyPr>
          <a:lstStyle/>
          <a:p>
            <a:r>
              <a:rPr lang="zh-CN" altLang="en-US" sz="2000" dirty="0"/>
              <a:t>人类历史上的每一次天灾都是依靠人与人的合作而度过的，疫情虽可怕，却难以击垮万众一心的中国人民。</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par>
                                <p:cTn id="23" presetID="2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par>
                                <p:cTn id="26" presetID="22" presetClass="entr" presetSubtype="4"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Effect transition="in" filter="fade">
                                      <p:cBhvr>
                                        <p:cTn id="35" dur="500"/>
                                        <p:tgtEl>
                                          <p:spTgt spid="14"/>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500" fill="hold"/>
                                        <p:tgtEl>
                                          <p:spTgt spid="20"/>
                                        </p:tgtEl>
                                        <p:attrNameLst>
                                          <p:attrName>ppt_w</p:attrName>
                                        </p:attrNameLst>
                                      </p:cBhvr>
                                      <p:tavLst>
                                        <p:tav tm="0">
                                          <p:val>
                                            <p:fltVal val="0"/>
                                          </p:val>
                                        </p:tav>
                                        <p:tav tm="100000">
                                          <p:val>
                                            <p:strVal val="#ppt_w"/>
                                          </p:val>
                                        </p:tav>
                                      </p:tavLst>
                                    </p:anim>
                                    <p:anim calcmode="lin" valueType="num">
                                      <p:cBhvr>
                                        <p:cTn id="51" dur="500" fill="hold"/>
                                        <p:tgtEl>
                                          <p:spTgt spid="20"/>
                                        </p:tgtEl>
                                        <p:attrNameLst>
                                          <p:attrName>ppt_h</p:attrName>
                                        </p:attrNameLst>
                                      </p:cBhvr>
                                      <p:tavLst>
                                        <p:tav tm="0">
                                          <p:val>
                                            <p:fltVal val="0"/>
                                          </p:val>
                                        </p:tav>
                                        <p:tav tm="100000">
                                          <p:val>
                                            <p:strVal val="#ppt_h"/>
                                          </p:val>
                                        </p:tav>
                                      </p:tavLst>
                                    </p:anim>
                                    <p:animEffect transition="in" filter="fade">
                                      <p:cBhvr>
                                        <p:cTn id="52" dur="500"/>
                                        <p:tgtEl>
                                          <p:spTgt spid="2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Effect transition="in" filter="fade">
                                      <p:cBhvr>
                                        <p:cTn id="57" dur="500"/>
                                        <p:tgtEl>
                                          <p:spTgt spid="19"/>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p:cTn id="60" dur="500" fill="hold"/>
                                        <p:tgtEl>
                                          <p:spTgt spid="21"/>
                                        </p:tgtEl>
                                        <p:attrNameLst>
                                          <p:attrName>ppt_w</p:attrName>
                                        </p:attrNameLst>
                                      </p:cBhvr>
                                      <p:tavLst>
                                        <p:tav tm="0">
                                          <p:val>
                                            <p:fltVal val="0"/>
                                          </p:val>
                                        </p:tav>
                                        <p:tav tm="100000">
                                          <p:val>
                                            <p:strVal val="#ppt_w"/>
                                          </p:val>
                                        </p:tav>
                                      </p:tavLst>
                                    </p:anim>
                                    <p:anim calcmode="lin" valueType="num">
                                      <p:cBhvr>
                                        <p:cTn id="61" dur="500" fill="hold"/>
                                        <p:tgtEl>
                                          <p:spTgt spid="21"/>
                                        </p:tgtEl>
                                        <p:attrNameLst>
                                          <p:attrName>ppt_h</p:attrName>
                                        </p:attrNameLst>
                                      </p:cBhvr>
                                      <p:tavLst>
                                        <p:tav tm="0">
                                          <p:val>
                                            <p:fltVal val="0"/>
                                          </p:val>
                                        </p:tav>
                                        <p:tav tm="100000">
                                          <p:val>
                                            <p:strVal val="#ppt_h"/>
                                          </p:val>
                                        </p:tav>
                                      </p:tavLst>
                                    </p:anim>
                                    <p:animEffect transition="in" filter="fade">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1000"/>
                                        <p:tgtEl>
                                          <p:spTgt spid="17"/>
                                        </p:tgtEl>
                                      </p:cBhvr>
                                    </p:animEffect>
                                    <p:anim calcmode="lin" valueType="num">
                                      <p:cBhvr>
                                        <p:cTn id="73" dur="1000" fill="hold"/>
                                        <p:tgtEl>
                                          <p:spTgt spid="17"/>
                                        </p:tgtEl>
                                        <p:attrNameLst>
                                          <p:attrName>ppt_x</p:attrName>
                                        </p:attrNameLst>
                                      </p:cBhvr>
                                      <p:tavLst>
                                        <p:tav tm="0">
                                          <p:val>
                                            <p:strVal val="#ppt_x"/>
                                          </p:val>
                                        </p:tav>
                                        <p:tav tm="100000">
                                          <p:val>
                                            <p:strVal val="#ppt_x"/>
                                          </p:val>
                                        </p:tav>
                                      </p:tavLst>
                                    </p:anim>
                                    <p:anim calcmode="lin" valueType="num">
                                      <p:cBhvr>
                                        <p:cTn id="74" dur="1000" fill="hold"/>
                                        <p:tgtEl>
                                          <p:spTgt spid="1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grpId="0" nodeType="click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additive="base">
                                        <p:cTn id="84" dur="500"/>
                                        <p:tgtEl>
                                          <p:spTgt spid="12"/>
                                        </p:tgtEl>
                                        <p:attrNameLst>
                                          <p:attrName>ppt_y</p:attrName>
                                        </p:attrNameLst>
                                      </p:cBhvr>
                                      <p:tavLst>
                                        <p:tav tm="0">
                                          <p:val>
                                            <p:strVal val="#ppt_y+#ppt_h*1.125000"/>
                                          </p:val>
                                        </p:tav>
                                        <p:tav tm="100000">
                                          <p:val>
                                            <p:strVal val="#ppt_y"/>
                                          </p:val>
                                        </p:tav>
                                      </p:tavLst>
                                    </p:anim>
                                    <p:animEffect transition="in" filter="wipe(up)">
                                      <p:cBhvr>
                                        <p:cTn id="85" dur="500"/>
                                        <p:tgtEl>
                                          <p:spTgt spid="12"/>
                                        </p:tgtEl>
                                      </p:cBhvr>
                                    </p:animEffect>
                                  </p:childTnLst>
                                </p:cTn>
                              </p:par>
                              <p:par>
                                <p:cTn id="86" presetID="12" presetClass="entr" presetSubtype="4" fill="hold" grpId="0" nodeType="withEffect">
                                  <p:stCondLst>
                                    <p:cond delay="0"/>
                                  </p:stCondLst>
                                  <p:childTnLst>
                                    <p:set>
                                      <p:cBhvr>
                                        <p:cTn id="87" dur="1" fill="hold">
                                          <p:stCondLst>
                                            <p:cond delay="0"/>
                                          </p:stCondLst>
                                        </p:cTn>
                                        <p:tgtEl>
                                          <p:spTgt spid="9"/>
                                        </p:tgtEl>
                                        <p:attrNameLst>
                                          <p:attrName>style.visibility</p:attrName>
                                        </p:attrNameLst>
                                      </p:cBhvr>
                                      <p:to>
                                        <p:strVal val="visible"/>
                                      </p:to>
                                    </p:set>
                                    <p:anim calcmode="lin" valueType="num">
                                      <p:cBhvr additive="base">
                                        <p:cTn id="88" dur="500"/>
                                        <p:tgtEl>
                                          <p:spTgt spid="9"/>
                                        </p:tgtEl>
                                        <p:attrNameLst>
                                          <p:attrName>ppt_y</p:attrName>
                                        </p:attrNameLst>
                                      </p:cBhvr>
                                      <p:tavLst>
                                        <p:tav tm="0">
                                          <p:val>
                                            <p:strVal val="#ppt_y+#ppt_h*1.125000"/>
                                          </p:val>
                                        </p:tav>
                                        <p:tav tm="100000">
                                          <p:val>
                                            <p:strVal val="#ppt_y"/>
                                          </p:val>
                                        </p:tav>
                                      </p:tavLst>
                                    </p:anim>
                                    <p:animEffect transition="in" filter="wipe(up)">
                                      <p:cBhvr>
                                        <p:cTn id="89" dur="500"/>
                                        <p:tgtEl>
                                          <p:spTgt spid="9"/>
                                        </p:tgtEl>
                                      </p:cBhvr>
                                    </p:animEffect>
                                  </p:childTnLst>
                                </p:cTn>
                              </p:par>
                              <p:par>
                                <p:cTn id="90" presetID="12" presetClass="entr" presetSubtype="4"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 calcmode="lin" valueType="num">
                                      <p:cBhvr additive="base">
                                        <p:cTn id="92" dur="500"/>
                                        <p:tgtEl>
                                          <p:spTgt spid="15"/>
                                        </p:tgtEl>
                                        <p:attrNameLst>
                                          <p:attrName>ppt_y</p:attrName>
                                        </p:attrNameLst>
                                      </p:cBhvr>
                                      <p:tavLst>
                                        <p:tav tm="0">
                                          <p:val>
                                            <p:strVal val="#ppt_y+#ppt_h*1.125000"/>
                                          </p:val>
                                        </p:tav>
                                        <p:tav tm="100000">
                                          <p:val>
                                            <p:strVal val="#ppt_y"/>
                                          </p:val>
                                        </p:tav>
                                      </p:tavLst>
                                    </p:anim>
                                    <p:animEffect transition="in" filter="wipe(up)">
                                      <p:cBhvr>
                                        <p:cTn id="93" dur="500"/>
                                        <p:tgtEl>
                                          <p:spTgt spid="15"/>
                                        </p:tgtEl>
                                      </p:cBhvr>
                                    </p:animEffect>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
                                        </p:tgtEl>
                                        <p:attrNameLst>
                                          <p:attrName>style.visibility</p:attrName>
                                        </p:attrNameLst>
                                      </p:cBhvr>
                                      <p:to>
                                        <p:strVal val="visible"/>
                                      </p:to>
                                    </p:set>
                                    <p:animEffect transition="in" filter="fade">
                                      <p:cBhvr>
                                        <p:cTn id="98" dur="1000"/>
                                        <p:tgtEl>
                                          <p:spTgt spid="2"/>
                                        </p:tgtEl>
                                      </p:cBhvr>
                                    </p:animEffect>
                                    <p:anim calcmode="lin" valueType="num">
                                      <p:cBhvr>
                                        <p:cTn id="99" dur="1000" fill="hold"/>
                                        <p:tgtEl>
                                          <p:spTgt spid="2"/>
                                        </p:tgtEl>
                                        <p:attrNameLst>
                                          <p:attrName>ppt_x</p:attrName>
                                        </p:attrNameLst>
                                      </p:cBhvr>
                                      <p:tavLst>
                                        <p:tav tm="0">
                                          <p:val>
                                            <p:strVal val="#ppt_x"/>
                                          </p:val>
                                        </p:tav>
                                        <p:tav tm="100000">
                                          <p:val>
                                            <p:strVal val="#ppt_x"/>
                                          </p:val>
                                        </p:tav>
                                      </p:tavLst>
                                    </p:anim>
                                    <p:anim calcmode="lin" valueType="num">
                                      <p:cBhvr>
                                        <p:cTn id="10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p:bldP spid="11" grpId="0" bldLvl="0" animBg="1"/>
      <p:bldP spid="12" grpId="0"/>
      <p:bldP spid="14" grpId="0" bldLvl="0" animBg="1"/>
      <p:bldP spid="15" grpId="0"/>
      <p:bldP spid="16" grpId="0"/>
      <p:bldP spid="17" grpId="0"/>
      <p:bldP spid="18" grpId="0"/>
      <p:bldP spid="19" grpId="0" bldLvl="0" animBg="1"/>
      <p:bldP spid="20" grpId="0" bldLvl="0" animBg="1"/>
      <p:bldP spid="21" grpId="0" bldLvl="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
          <p:cNvSpPr txBox="1">
            <a:spLocks noChangeArrowheads="1"/>
          </p:cNvSpPr>
          <p:nvPr/>
        </p:nvSpPr>
        <p:spPr bwMode="auto">
          <a:xfrm>
            <a:off x="4703136" y="2687232"/>
            <a:ext cx="3704264" cy="614680"/>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dirty="0">
                <a:solidFill>
                  <a:schemeClr val="bg1"/>
                </a:solidFill>
                <a:cs typeface="+mn-ea"/>
                <a:sym typeface="+mn-lt"/>
              </a:rPr>
              <a:t>项目技术方案</a:t>
            </a:r>
          </a:p>
        </p:txBody>
      </p:sp>
      <p:sp>
        <p:nvSpPr>
          <p:cNvPr id="10" name="矩形 9"/>
          <p:cNvSpPr/>
          <p:nvPr/>
        </p:nvSpPr>
        <p:spPr>
          <a:xfrm>
            <a:off x="6546243" y="1530808"/>
            <a:ext cx="184731" cy="2123658"/>
          </a:xfrm>
          <a:prstGeom prst="rect">
            <a:avLst/>
          </a:prstGeom>
        </p:spPr>
        <p:txBody>
          <a:bodyPr wrap="none">
            <a:spAutoFit/>
          </a:bodyPr>
          <a:lstStyle/>
          <a:p>
            <a:pPr algn="ctr"/>
            <a:endParaRPr lang="en-US" altLang="zh-CN" sz="6600" b="1" dirty="0">
              <a:solidFill>
                <a:srgbClr val="F9B359"/>
              </a:solidFill>
              <a:cs typeface="+mn-ea"/>
              <a:sym typeface="+mn-lt"/>
            </a:endParaRPr>
          </a:p>
          <a:p>
            <a:pPr algn="ctr"/>
            <a:endParaRPr lang="zh-CN" altLang="en-US" sz="6600" b="1" dirty="0">
              <a:solidFill>
                <a:srgbClr val="F9B359"/>
              </a:solidFill>
              <a:cs typeface="+mn-ea"/>
              <a:sym typeface="+mn-lt"/>
            </a:endParaRPr>
          </a:p>
        </p:txBody>
      </p:sp>
      <p:cxnSp>
        <p:nvCxnSpPr>
          <p:cNvPr id="3" name="直接连接符 2"/>
          <p:cNvCxnSpPr/>
          <p:nvPr/>
        </p:nvCxnSpPr>
        <p:spPr>
          <a:xfrm>
            <a:off x="4991100" y="2687232"/>
            <a:ext cx="0" cy="6155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5400000">
            <a:off x="4400856" y="2548746"/>
            <a:ext cx="454844" cy="4376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等腰三角形 6"/>
          <p:cNvSpPr/>
          <p:nvPr/>
        </p:nvSpPr>
        <p:spPr>
          <a:xfrm rot="1305024">
            <a:off x="-2425695" y="-2743939"/>
            <a:ext cx="4745283" cy="4321583"/>
          </a:xfrm>
          <a:prstGeom prst="triangle">
            <a:avLst>
              <a:gd name="adj" fmla="val 53151"/>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rot="7706098">
            <a:off x="10297949" y="4697208"/>
            <a:ext cx="4745283" cy="4321583"/>
          </a:xfrm>
          <a:prstGeom prst="triangle">
            <a:avLst>
              <a:gd name="adj" fmla="val 53151"/>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fltVal val="0"/>
                                          </p:val>
                                        </p:tav>
                                        <p:tav tm="100000">
                                          <p:val>
                                            <p:strVal val="#ppt_h"/>
                                          </p:val>
                                        </p:tav>
                                      </p:tavLst>
                                    </p:anim>
                                    <p:anim calcmode="lin" valueType="num">
                                      <p:cBhvr>
                                        <p:cTn id="20" dur="1000" fill="hold"/>
                                        <p:tgtEl>
                                          <p:spTgt spid="5"/>
                                        </p:tgtEl>
                                        <p:attrNameLst>
                                          <p:attrName>style.rotation</p:attrName>
                                        </p:attrNameLst>
                                      </p:cBhvr>
                                      <p:tavLst>
                                        <p:tav tm="0">
                                          <p:val>
                                            <p:fltVal val="90"/>
                                          </p:val>
                                        </p:tav>
                                        <p:tav tm="100000">
                                          <p:val>
                                            <p:fltVal val="0"/>
                                          </p:val>
                                        </p:tav>
                                      </p:tavLst>
                                    </p:anim>
                                    <p:animEffect transition="in" filter="fade">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p:tgtEl>
                                          <p:spTgt spid="7"/>
                                        </p:tgtEl>
                                        <p:attrNameLst>
                                          <p:attrName>ppt_y</p:attrName>
                                        </p:attrNameLst>
                                      </p:cBhvr>
                                      <p:tavLst>
                                        <p:tav tm="0">
                                          <p:val>
                                            <p:strVal val="#ppt_y+#ppt_h*1.125000"/>
                                          </p:val>
                                        </p:tav>
                                        <p:tav tm="100000">
                                          <p:val>
                                            <p:strVal val="#ppt_y"/>
                                          </p:val>
                                        </p:tav>
                                      </p:tavLst>
                                    </p:anim>
                                    <p:animEffect transition="in" filter="wipe(up)">
                                      <p:cBhvr>
                                        <p:cTn id="27" dur="500"/>
                                        <p:tgtEl>
                                          <p:spTgt spid="7"/>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p:tgtEl>
                                          <p:spTgt spid="9"/>
                                        </p:tgtEl>
                                        <p:attrNameLst>
                                          <p:attrName>ppt_y</p:attrName>
                                        </p:attrNameLst>
                                      </p:cBhvr>
                                      <p:tavLst>
                                        <p:tav tm="0">
                                          <p:val>
                                            <p:strVal val="#ppt_y+#ppt_h*1.125000"/>
                                          </p:val>
                                        </p:tav>
                                        <p:tav tm="100000">
                                          <p:val>
                                            <p:strVal val="#ppt_y"/>
                                          </p:val>
                                        </p:tav>
                                      </p:tavLst>
                                    </p:anim>
                                    <p:animEffect transition="in" filter="wipe(up)">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P spid="7"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ísľiďe"/>
          <p:cNvSpPr/>
          <p:nvPr/>
        </p:nvSpPr>
        <p:spPr bwMode="auto">
          <a:xfrm>
            <a:off x="719139" y="2780928"/>
            <a:ext cx="2565861" cy="2665040"/>
          </a:xfrm>
          <a:prstGeom prst="rect">
            <a:avLst/>
          </a:prstGeom>
          <a:no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indent="-225425" algn="ctr" fontAlgn="base">
              <a:spcBef>
                <a:spcPct val="0"/>
              </a:spcBef>
              <a:spcAft>
                <a:spcPct val="0"/>
              </a:spcAft>
            </a:pPr>
            <a:endParaRPr sz="2000" b="1" kern="0">
              <a:solidFill>
                <a:prstClr val="black"/>
              </a:solidFill>
              <a:cs typeface="+mn-ea"/>
              <a:sym typeface="+mn-lt"/>
            </a:endParaRPr>
          </a:p>
        </p:txBody>
      </p:sp>
      <p:sp>
        <p:nvSpPr>
          <p:cNvPr id="12" name="i$líďe"/>
          <p:cNvSpPr/>
          <p:nvPr/>
        </p:nvSpPr>
        <p:spPr bwMode="auto">
          <a:xfrm>
            <a:off x="3448426" y="2780928"/>
            <a:ext cx="2565861" cy="2665040"/>
          </a:xfrm>
          <a:prstGeom prst="rect">
            <a:avLst/>
          </a:prstGeom>
          <a:no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indent="-225425" algn="ctr" fontAlgn="base">
              <a:spcBef>
                <a:spcPct val="0"/>
              </a:spcBef>
              <a:spcAft>
                <a:spcPct val="0"/>
              </a:spcAft>
            </a:pPr>
            <a:endParaRPr sz="2000" b="1" kern="0">
              <a:solidFill>
                <a:prstClr val="black"/>
              </a:solidFill>
              <a:cs typeface="+mn-ea"/>
              <a:sym typeface="+mn-lt"/>
            </a:endParaRPr>
          </a:p>
        </p:txBody>
      </p:sp>
      <p:sp>
        <p:nvSpPr>
          <p:cNvPr id="13" name="íŝļîḑé"/>
          <p:cNvSpPr/>
          <p:nvPr/>
        </p:nvSpPr>
        <p:spPr bwMode="auto">
          <a:xfrm>
            <a:off x="6177713" y="2780928"/>
            <a:ext cx="2565861" cy="2665040"/>
          </a:xfrm>
          <a:prstGeom prst="rect">
            <a:avLst/>
          </a:prstGeom>
          <a:no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indent="-225425" algn="ctr" fontAlgn="base">
              <a:spcBef>
                <a:spcPct val="0"/>
              </a:spcBef>
              <a:spcAft>
                <a:spcPct val="0"/>
              </a:spcAft>
            </a:pPr>
            <a:endParaRPr sz="2000" b="1" kern="0">
              <a:solidFill>
                <a:prstClr val="black"/>
              </a:solidFill>
              <a:cs typeface="+mn-ea"/>
              <a:sym typeface="+mn-lt"/>
            </a:endParaRPr>
          </a:p>
        </p:txBody>
      </p:sp>
      <p:sp>
        <p:nvSpPr>
          <p:cNvPr id="14" name="îslíde"/>
          <p:cNvSpPr/>
          <p:nvPr/>
        </p:nvSpPr>
        <p:spPr bwMode="auto">
          <a:xfrm>
            <a:off x="8907001" y="2780928"/>
            <a:ext cx="2565861" cy="2665040"/>
          </a:xfrm>
          <a:prstGeom prst="rect">
            <a:avLst/>
          </a:prstGeom>
          <a:no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indent="-225425" algn="ctr" fontAlgn="base">
              <a:spcBef>
                <a:spcPct val="0"/>
              </a:spcBef>
              <a:spcAft>
                <a:spcPct val="0"/>
              </a:spcAft>
            </a:pPr>
            <a:endParaRPr sz="2000" b="1" kern="0">
              <a:solidFill>
                <a:prstClr val="black"/>
              </a:solidFill>
              <a:cs typeface="+mn-ea"/>
              <a:sym typeface="+mn-lt"/>
            </a:endParaRPr>
          </a:p>
        </p:txBody>
      </p:sp>
      <p:grpSp>
        <p:nvGrpSpPr>
          <p:cNvPr id="15" name="íşľîďe"/>
          <p:cNvGrpSpPr/>
          <p:nvPr/>
        </p:nvGrpSpPr>
        <p:grpSpPr>
          <a:xfrm>
            <a:off x="985920" y="3501007"/>
            <a:ext cx="2032295" cy="1296144"/>
            <a:chOff x="1732858" y="3623932"/>
            <a:chExt cx="2213143" cy="2149965"/>
          </a:xfrm>
        </p:grpSpPr>
        <p:sp>
          <p:nvSpPr>
            <p:cNvPr id="25" name="i$ļiďé"/>
            <p:cNvSpPr txBox="1"/>
            <p:nvPr/>
          </p:nvSpPr>
          <p:spPr bwMode="auto">
            <a:xfrm>
              <a:off x="1732858" y="3623932"/>
              <a:ext cx="2213143" cy="283031"/>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cs typeface="+mn-ea"/>
                  <a:sym typeface="+mn-lt"/>
                </a:rPr>
                <a:t>数据获取</a:t>
              </a:r>
            </a:p>
          </p:txBody>
        </p:sp>
        <p:sp>
          <p:nvSpPr>
            <p:cNvPr id="26" name="íŝlîḋê"/>
            <p:cNvSpPr txBox="1"/>
            <p:nvPr/>
          </p:nvSpPr>
          <p:spPr bwMode="auto">
            <a:xfrm>
              <a:off x="1732858" y="4298274"/>
              <a:ext cx="2213143" cy="147562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60000"/>
                </a:lnSpc>
                <a:defRPr/>
              </a:pPr>
              <a:r>
                <a:rPr lang="zh-CN" altLang="en-US" sz="1600">
                  <a:cs typeface="+mn-ea"/>
                  <a:sym typeface="+mn-lt"/>
                </a:rPr>
                <a:t>通过</a:t>
              </a:r>
              <a:r>
                <a:rPr lang="en-US" altLang="zh-CN" sz="1600">
                  <a:cs typeface="+mn-ea"/>
                  <a:sym typeface="+mn-lt"/>
                </a:rPr>
                <a:t>request+git</a:t>
              </a:r>
              <a:r>
                <a:rPr lang="zh-CN" altLang="en-US" sz="1600">
                  <a:cs typeface="+mn-ea"/>
                  <a:sym typeface="+mn-lt"/>
                </a:rPr>
                <a:t>对权威网站数据进行爬取</a:t>
              </a:r>
            </a:p>
          </p:txBody>
        </p:sp>
      </p:grpSp>
      <p:grpSp>
        <p:nvGrpSpPr>
          <p:cNvPr id="16" name="îšļïďê"/>
          <p:cNvGrpSpPr/>
          <p:nvPr/>
        </p:nvGrpSpPr>
        <p:grpSpPr>
          <a:xfrm>
            <a:off x="3714740" y="3501007"/>
            <a:ext cx="2032295" cy="1296144"/>
            <a:chOff x="1732858" y="3623932"/>
            <a:chExt cx="2213143" cy="2149965"/>
          </a:xfrm>
        </p:grpSpPr>
        <p:sp>
          <p:nvSpPr>
            <p:cNvPr id="23" name="ïSľîďé"/>
            <p:cNvSpPr txBox="1"/>
            <p:nvPr/>
          </p:nvSpPr>
          <p:spPr bwMode="auto">
            <a:xfrm>
              <a:off x="1732858" y="3623932"/>
              <a:ext cx="2213143" cy="283031"/>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cs typeface="+mn-ea"/>
                  <a:sym typeface="+mn-lt"/>
                </a:rPr>
                <a:t>数据清洗</a:t>
              </a:r>
            </a:p>
          </p:txBody>
        </p:sp>
        <p:sp>
          <p:nvSpPr>
            <p:cNvPr id="24" name="išḷïḑê"/>
            <p:cNvSpPr txBox="1"/>
            <p:nvPr/>
          </p:nvSpPr>
          <p:spPr bwMode="auto">
            <a:xfrm>
              <a:off x="1732858" y="4298274"/>
              <a:ext cx="2213143" cy="1475623"/>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algn="ctr">
                <a:lnSpc>
                  <a:spcPct val="160000"/>
                </a:lnSpc>
                <a:defRPr/>
              </a:pPr>
              <a:r>
                <a:rPr lang="zh-CN" altLang="en-US" sz="1600">
                  <a:cs typeface="+mn-ea"/>
                  <a:sym typeface="+mn-lt"/>
                </a:rPr>
                <a:t>通过</a:t>
              </a:r>
              <a:r>
                <a:rPr lang="en-US" altLang="zh-CN" sz="1600">
                  <a:cs typeface="+mn-ea"/>
                  <a:sym typeface="+mn-lt"/>
                </a:rPr>
                <a:t>pandas+numpy</a:t>
              </a:r>
              <a:r>
                <a:rPr lang="zh-CN" altLang="en-US" sz="1600">
                  <a:cs typeface="+mn-ea"/>
                  <a:sym typeface="+mn-lt"/>
                </a:rPr>
                <a:t>对数据进行一定的清洗，将数据整理成一定形式</a:t>
              </a:r>
            </a:p>
          </p:txBody>
        </p:sp>
      </p:grpSp>
      <p:grpSp>
        <p:nvGrpSpPr>
          <p:cNvPr id="17" name="íšļíḋé"/>
          <p:cNvGrpSpPr/>
          <p:nvPr/>
        </p:nvGrpSpPr>
        <p:grpSpPr>
          <a:xfrm>
            <a:off x="6443559" y="3501007"/>
            <a:ext cx="2032295" cy="1451084"/>
            <a:chOff x="1732858" y="3623932"/>
            <a:chExt cx="2213143" cy="2406970"/>
          </a:xfrm>
        </p:grpSpPr>
        <p:sp>
          <p:nvSpPr>
            <p:cNvPr id="21" name="îS1idê"/>
            <p:cNvSpPr txBox="1"/>
            <p:nvPr/>
          </p:nvSpPr>
          <p:spPr bwMode="auto">
            <a:xfrm>
              <a:off x="1732858" y="3623932"/>
              <a:ext cx="2213143" cy="283031"/>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cs typeface="+mn-ea"/>
                  <a:sym typeface="+mn-lt"/>
                </a:rPr>
                <a:t>中文分词</a:t>
              </a:r>
            </a:p>
          </p:txBody>
        </p:sp>
        <p:sp>
          <p:nvSpPr>
            <p:cNvPr id="22" name="îš1idê"/>
            <p:cNvSpPr txBox="1"/>
            <p:nvPr/>
          </p:nvSpPr>
          <p:spPr bwMode="auto">
            <a:xfrm>
              <a:off x="1732858" y="4555279"/>
              <a:ext cx="2213143" cy="1475623"/>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algn="ctr">
                <a:lnSpc>
                  <a:spcPct val="160000"/>
                </a:lnSpc>
                <a:defRPr/>
              </a:pPr>
              <a:r>
                <a:rPr lang="zh-CN" altLang="en-US" sz="1600">
                  <a:cs typeface="+mn-ea"/>
                  <a:sym typeface="+mn-lt"/>
                </a:rPr>
                <a:t>通过</a:t>
              </a:r>
              <a:r>
                <a:rPr lang="en-US" altLang="zh-CN" sz="1600">
                  <a:cs typeface="+mn-ea"/>
                  <a:sym typeface="+mn-lt"/>
                </a:rPr>
                <a:t>jieba</a:t>
              </a:r>
              <a:r>
                <a:rPr lang="zh-CN" altLang="en-US" sz="1600">
                  <a:cs typeface="+mn-ea"/>
                  <a:sym typeface="+mn-lt"/>
                </a:rPr>
                <a:t>分词对爬取的谣言与新闻数据进行分词操作，以便统计关键词</a:t>
              </a:r>
            </a:p>
          </p:txBody>
        </p:sp>
      </p:grpSp>
      <p:grpSp>
        <p:nvGrpSpPr>
          <p:cNvPr id="18" name="îṣļide"/>
          <p:cNvGrpSpPr/>
          <p:nvPr/>
        </p:nvGrpSpPr>
        <p:grpSpPr>
          <a:xfrm>
            <a:off x="9172379" y="3501007"/>
            <a:ext cx="2034200" cy="1451084"/>
            <a:chOff x="1732858" y="3623932"/>
            <a:chExt cx="2215218" cy="2406970"/>
          </a:xfrm>
        </p:grpSpPr>
        <p:sp>
          <p:nvSpPr>
            <p:cNvPr id="19" name="îşlîďe"/>
            <p:cNvSpPr txBox="1"/>
            <p:nvPr/>
          </p:nvSpPr>
          <p:spPr bwMode="auto">
            <a:xfrm>
              <a:off x="1732858" y="3623932"/>
              <a:ext cx="2213143" cy="283031"/>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cs typeface="+mn-ea"/>
                  <a:sym typeface="+mn-lt"/>
                </a:rPr>
                <a:t>图形绘制</a:t>
              </a:r>
              <a:endParaRPr lang="en-US" altLang="zh-CN" sz="1600" b="1" dirty="0">
                <a:cs typeface="+mn-ea"/>
                <a:sym typeface="+mn-lt"/>
              </a:endParaRPr>
            </a:p>
          </p:txBody>
        </p:sp>
        <p:sp>
          <p:nvSpPr>
            <p:cNvPr id="20" name="ïṣļïḑé"/>
            <p:cNvSpPr txBox="1"/>
            <p:nvPr/>
          </p:nvSpPr>
          <p:spPr bwMode="auto">
            <a:xfrm>
              <a:off x="1734933" y="4555279"/>
              <a:ext cx="2213143" cy="1475623"/>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algn="ctr">
                <a:lnSpc>
                  <a:spcPct val="160000"/>
                </a:lnSpc>
                <a:defRPr/>
              </a:pPr>
              <a:r>
                <a:rPr lang="zh-CN" altLang="en-US" sz="1600">
                  <a:cs typeface="+mn-ea"/>
                  <a:sym typeface="+mn-lt"/>
                </a:rPr>
                <a:t>通过</a:t>
              </a:r>
              <a:r>
                <a:rPr lang="en-US" altLang="zh-CN" sz="1600">
                  <a:cs typeface="+mn-ea"/>
                  <a:sym typeface="+mn-lt"/>
                </a:rPr>
                <a:t>pyecharts</a:t>
              </a:r>
              <a:r>
                <a:rPr lang="zh-CN" altLang="en-US" sz="1600">
                  <a:cs typeface="+mn-ea"/>
                  <a:sym typeface="+mn-lt"/>
                </a:rPr>
                <a:t>的方法，对清洗完的数据进行可视化处理，做出地图、日历图和词云图等</a:t>
              </a:r>
            </a:p>
          </p:txBody>
        </p:sp>
      </p:grpSp>
      <p:sp>
        <p:nvSpPr>
          <p:cNvPr id="7" name="iSlîḋe"/>
          <p:cNvSpPr/>
          <p:nvPr/>
        </p:nvSpPr>
        <p:spPr>
          <a:xfrm>
            <a:off x="1684369" y="2463230"/>
            <a:ext cx="635396" cy="635396"/>
          </a:xfrm>
          <a:prstGeom prst="ellipse">
            <a:avLst/>
          </a:prstGeom>
          <a:no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indent="-225425" algn="ctr" fontAlgn="base">
              <a:spcBef>
                <a:spcPct val="0"/>
              </a:spcBef>
              <a:spcAft>
                <a:spcPct val="0"/>
              </a:spcAft>
            </a:pPr>
            <a:r>
              <a:rPr lang="en-US" altLang="zh-CN" sz="2000" b="1" kern="0" dirty="0">
                <a:solidFill>
                  <a:schemeClr val="bg1"/>
                </a:solidFill>
                <a:cs typeface="+mn-ea"/>
                <a:sym typeface="+mn-lt"/>
              </a:rPr>
              <a:t>1</a:t>
            </a:r>
            <a:endParaRPr lang="zh-CN" altLang="en-US" sz="2000" b="1" kern="0" dirty="0">
              <a:solidFill>
                <a:schemeClr val="bg1"/>
              </a:solidFill>
              <a:cs typeface="+mn-ea"/>
              <a:sym typeface="+mn-lt"/>
            </a:endParaRPr>
          </a:p>
        </p:txBody>
      </p:sp>
      <p:sp>
        <p:nvSpPr>
          <p:cNvPr id="8" name="ísļîḍê"/>
          <p:cNvSpPr/>
          <p:nvPr/>
        </p:nvSpPr>
        <p:spPr>
          <a:xfrm>
            <a:off x="4413189" y="2463230"/>
            <a:ext cx="635396" cy="635396"/>
          </a:xfrm>
          <a:prstGeom prst="ellipse">
            <a:avLst/>
          </a:prstGeom>
          <a:no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indent="-225425" algn="ctr" fontAlgn="base">
              <a:spcBef>
                <a:spcPct val="0"/>
              </a:spcBef>
              <a:spcAft>
                <a:spcPct val="0"/>
              </a:spcAft>
            </a:pPr>
            <a:r>
              <a:rPr lang="en-US" altLang="zh-CN" sz="2000" b="1" kern="0">
                <a:solidFill>
                  <a:schemeClr val="bg1"/>
                </a:solidFill>
                <a:cs typeface="+mn-ea"/>
                <a:sym typeface="+mn-lt"/>
              </a:rPr>
              <a:t>2</a:t>
            </a:r>
            <a:endParaRPr lang="zh-CN" altLang="en-US" sz="2000" b="1" kern="0">
              <a:solidFill>
                <a:schemeClr val="bg1"/>
              </a:solidFill>
              <a:cs typeface="+mn-ea"/>
              <a:sym typeface="+mn-lt"/>
            </a:endParaRPr>
          </a:p>
        </p:txBody>
      </p:sp>
      <p:sp>
        <p:nvSpPr>
          <p:cNvPr id="9" name="í$ļídè"/>
          <p:cNvSpPr/>
          <p:nvPr/>
        </p:nvSpPr>
        <p:spPr>
          <a:xfrm>
            <a:off x="7142009" y="2463230"/>
            <a:ext cx="635396" cy="635396"/>
          </a:xfrm>
          <a:prstGeom prst="ellipse">
            <a:avLst/>
          </a:prstGeom>
          <a:no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indent="-225425" algn="ctr" fontAlgn="base">
              <a:spcBef>
                <a:spcPct val="0"/>
              </a:spcBef>
              <a:spcAft>
                <a:spcPct val="0"/>
              </a:spcAft>
            </a:pPr>
            <a:r>
              <a:rPr lang="en-US" altLang="zh-CN" sz="2000" b="1" kern="0">
                <a:solidFill>
                  <a:schemeClr val="bg1"/>
                </a:solidFill>
                <a:cs typeface="+mn-ea"/>
                <a:sym typeface="+mn-lt"/>
              </a:rPr>
              <a:t>3</a:t>
            </a:r>
            <a:endParaRPr lang="zh-CN" altLang="en-US" sz="2000" b="1" kern="0">
              <a:solidFill>
                <a:schemeClr val="bg1"/>
              </a:solidFill>
              <a:cs typeface="+mn-ea"/>
              <a:sym typeface="+mn-lt"/>
            </a:endParaRPr>
          </a:p>
        </p:txBody>
      </p:sp>
      <p:sp>
        <p:nvSpPr>
          <p:cNvPr id="10" name="îṣḻîdê"/>
          <p:cNvSpPr/>
          <p:nvPr/>
        </p:nvSpPr>
        <p:spPr>
          <a:xfrm>
            <a:off x="9870829" y="2463230"/>
            <a:ext cx="635396" cy="635396"/>
          </a:xfrm>
          <a:prstGeom prst="ellipse">
            <a:avLst/>
          </a:prstGeom>
          <a:no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indent="-225425" algn="ctr" fontAlgn="base">
              <a:spcBef>
                <a:spcPct val="0"/>
              </a:spcBef>
              <a:spcAft>
                <a:spcPct val="0"/>
              </a:spcAft>
            </a:pPr>
            <a:r>
              <a:rPr lang="en-US" altLang="zh-CN" sz="2000" b="1" kern="0">
                <a:solidFill>
                  <a:schemeClr val="bg1"/>
                </a:solidFill>
                <a:cs typeface="+mn-ea"/>
                <a:sym typeface="+mn-lt"/>
              </a:rPr>
              <a:t>4</a:t>
            </a:r>
            <a:endParaRPr lang="zh-CN" altLang="en-US" sz="2000" b="1" kern="0">
              <a:solidFill>
                <a:schemeClr val="bg1"/>
              </a:solidFill>
              <a:cs typeface="+mn-ea"/>
              <a:sym typeface="+mn-lt"/>
            </a:endParaRPr>
          </a:p>
        </p:txBody>
      </p:sp>
      <p:sp>
        <p:nvSpPr>
          <p:cNvPr id="27" name="文本框 48"/>
          <p:cNvSpPr txBox="1">
            <a:spLocks noChangeArrowheads="1"/>
          </p:cNvSpPr>
          <p:nvPr/>
        </p:nvSpPr>
        <p:spPr bwMode="auto">
          <a:xfrm>
            <a:off x="4730750" y="1510030"/>
            <a:ext cx="272923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微软雅黑" panose="020B0503020204020204" pitchFamily="34" charset="-122"/>
              </a:defRPr>
            </a:lvl1pPr>
            <a:lvl2pPr marL="742950" indent="-285750">
              <a:defRPr sz="1300">
                <a:solidFill>
                  <a:schemeClr val="tx1"/>
                </a:solidFill>
                <a:latin typeface="Lao UI" panose="020B0502040204020203" pitchFamily="34" charset="0"/>
                <a:ea typeface="微软雅黑" panose="020B0503020204020204" pitchFamily="34" charset="-122"/>
              </a:defRPr>
            </a:lvl2pPr>
            <a:lvl3pPr marL="1143000" indent="-228600">
              <a:defRPr sz="1300">
                <a:solidFill>
                  <a:schemeClr val="tx1"/>
                </a:solidFill>
                <a:latin typeface="Lao UI" panose="020B0502040204020203" pitchFamily="34" charset="0"/>
                <a:ea typeface="微软雅黑" panose="020B0503020204020204" pitchFamily="34" charset="-122"/>
              </a:defRPr>
            </a:lvl3pPr>
            <a:lvl4pPr marL="1600200" indent="-228600">
              <a:defRPr sz="1300">
                <a:solidFill>
                  <a:schemeClr val="tx1"/>
                </a:solidFill>
                <a:latin typeface="Lao UI" panose="020B0502040204020203" pitchFamily="34" charset="0"/>
                <a:ea typeface="微软雅黑" panose="020B0503020204020204" pitchFamily="34" charset="-122"/>
              </a:defRPr>
            </a:lvl4pPr>
            <a:lvl5pPr marL="2057400" indent="-228600">
              <a:defRPr sz="1300">
                <a:solidFill>
                  <a:schemeClr val="tx1"/>
                </a:solidFill>
                <a:latin typeface="Lao UI" panose="020B0502040204020203"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9pPr>
          </a:lstStyle>
          <a:p>
            <a:pPr algn="ctr">
              <a:defRPr/>
            </a:pPr>
            <a:r>
              <a:rPr lang="zh-CN" altLang="en-US" sz="3200" dirty="0">
                <a:solidFill>
                  <a:schemeClr val="bg1"/>
                </a:solidFill>
                <a:latin typeface="+mn-lt"/>
                <a:ea typeface="+mn-ea"/>
                <a:cs typeface="+mn-ea"/>
                <a:sym typeface="+mn-lt"/>
              </a:rPr>
              <a:t>项目技术方案</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down)">
                                      <p:cBhvr>
                                        <p:cTn id="40" dur="500"/>
                                        <p:tgtEl>
                                          <p:spTgt spid="13"/>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down)">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1000"/>
                                        <p:tgtEl>
                                          <p:spTgt spid="16"/>
                                        </p:tgtEl>
                                      </p:cBhvr>
                                    </p:animEffect>
                                    <p:anim calcmode="lin" valueType="num">
                                      <p:cBhvr>
                                        <p:cTn id="54" dur="1000" fill="hold"/>
                                        <p:tgtEl>
                                          <p:spTgt spid="16"/>
                                        </p:tgtEl>
                                        <p:attrNameLst>
                                          <p:attrName>ppt_x</p:attrName>
                                        </p:attrNameLst>
                                      </p:cBhvr>
                                      <p:tavLst>
                                        <p:tav tm="0">
                                          <p:val>
                                            <p:strVal val="#ppt_x"/>
                                          </p:val>
                                        </p:tav>
                                        <p:tav tm="100000">
                                          <p:val>
                                            <p:strVal val="#ppt_x"/>
                                          </p:val>
                                        </p:tav>
                                      </p:tavLst>
                                    </p:anim>
                                    <p:anim calcmode="lin" valueType="num">
                                      <p:cBhvr>
                                        <p:cTn id="55" dur="1000" fill="hold"/>
                                        <p:tgtEl>
                                          <p:spTgt spid="16"/>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bldLvl="0" animBg="1"/>
      <p:bldP spid="14" grpId="0" bldLvl="0" animBg="1"/>
      <p:bldP spid="7" grpId="0" bldLvl="0" animBg="1"/>
      <p:bldP spid="8" grpId="0" bldLvl="0" animBg="1"/>
      <p:bldP spid="9" grpId="0" bldLvl="0" animBg="1"/>
      <p:bldP spid="10" grpId="0" bldLvl="0" animBg="1"/>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
          <p:cNvSpPr txBox="1">
            <a:spLocks noChangeArrowheads="1"/>
          </p:cNvSpPr>
          <p:nvPr/>
        </p:nvSpPr>
        <p:spPr bwMode="auto">
          <a:xfrm>
            <a:off x="4703136" y="2687232"/>
            <a:ext cx="3704264" cy="614680"/>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dirty="0">
                <a:solidFill>
                  <a:schemeClr val="bg1"/>
                </a:solidFill>
                <a:cs typeface="+mn-ea"/>
                <a:sym typeface="+mn-lt"/>
              </a:rPr>
              <a:t>作品相关展示</a:t>
            </a:r>
          </a:p>
        </p:txBody>
      </p:sp>
      <p:sp>
        <p:nvSpPr>
          <p:cNvPr id="10" name="矩形 9"/>
          <p:cNvSpPr/>
          <p:nvPr/>
        </p:nvSpPr>
        <p:spPr>
          <a:xfrm>
            <a:off x="6546243" y="1530808"/>
            <a:ext cx="184731" cy="2123658"/>
          </a:xfrm>
          <a:prstGeom prst="rect">
            <a:avLst/>
          </a:prstGeom>
        </p:spPr>
        <p:txBody>
          <a:bodyPr wrap="none">
            <a:spAutoFit/>
          </a:bodyPr>
          <a:lstStyle/>
          <a:p>
            <a:pPr algn="ctr"/>
            <a:endParaRPr lang="en-US" altLang="zh-CN" sz="6600" b="1" dirty="0">
              <a:solidFill>
                <a:srgbClr val="F9B359"/>
              </a:solidFill>
              <a:cs typeface="+mn-ea"/>
              <a:sym typeface="+mn-lt"/>
            </a:endParaRPr>
          </a:p>
          <a:p>
            <a:pPr algn="ctr"/>
            <a:endParaRPr lang="zh-CN" altLang="en-US" sz="6600" b="1" dirty="0">
              <a:solidFill>
                <a:srgbClr val="F9B359"/>
              </a:solidFill>
              <a:cs typeface="+mn-ea"/>
              <a:sym typeface="+mn-lt"/>
            </a:endParaRPr>
          </a:p>
        </p:txBody>
      </p:sp>
      <p:cxnSp>
        <p:nvCxnSpPr>
          <p:cNvPr id="3" name="直接连接符 2"/>
          <p:cNvCxnSpPr/>
          <p:nvPr/>
        </p:nvCxnSpPr>
        <p:spPr>
          <a:xfrm>
            <a:off x="4991100" y="2687232"/>
            <a:ext cx="0" cy="6155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5400000">
            <a:off x="4400856" y="2548746"/>
            <a:ext cx="454844" cy="4376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等腰三角形 6"/>
          <p:cNvSpPr/>
          <p:nvPr/>
        </p:nvSpPr>
        <p:spPr>
          <a:xfrm rot="1305024">
            <a:off x="-2425695" y="-2743939"/>
            <a:ext cx="4745283" cy="4321583"/>
          </a:xfrm>
          <a:prstGeom prst="triangle">
            <a:avLst>
              <a:gd name="adj" fmla="val 53151"/>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rot="7706098">
            <a:off x="10297949" y="4697208"/>
            <a:ext cx="4745283" cy="4321583"/>
          </a:xfrm>
          <a:prstGeom prst="triangle">
            <a:avLst>
              <a:gd name="adj" fmla="val 53151"/>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fltVal val="0"/>
                                          </p:val>
                                        </p:tav>
                                        <p:tav tm="100000">
                                          <p:val>
                                            <p:strVal val="#ppt_h"/>
                                          </p:val>
                                        </p:tav>
                                      </p:tavLst>
                                    </p:anim>
                                    <p:anim calcmode="lin" valueType="num">
                                      <p:cBhvr>
                                        <p:cTn id="20" dur="1000" fill="hold"/>
                                        <p:tgtEl>
                                          <p:spTgt spid="5"/>
                                        </p:tgtEl>
                                        <p:attrNameLst>
                                          <p:attrName>style.rotation</p:attrName>
                                        </p:attrNameLst>
                                      </p:cBhvr>
                                      <p:tavLst>
                                        <p:tav tm="0">
                                          <p:val>
                                            <p:fltVal val="90"/>
                                          </p:val>
                                        </p:tav>
                                        <p:tav tm="100000">
                                          <p:val>
                                            <p:fltVal val="0"/>
                                          </p:val>
                                        </p:tav>
                                      </p:tavLst>
                                    </p:anim>
                                    <p:animEffect transition="in" filter="fade">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p:tgtEl>
                                          <p:spTgt spid="7"/>
                                        </p:tgtEl>
                                        <p:attrNameLst>
                                          <p:attrName>ppt_y</p:attrName>
                                        </p:attrNameLst>
                                      </p:cBhvr>
                                      <p:tavLst>
                                        <p:tav tm="0">
                                          <p:val>
                                            <p:strVal val="#ppt_y+#ppt_h*1.125000"/>
                                          </p:val>
                                        </p:tav>
                                        <p:tav tm="100000">
                                          <p:val>
                                            <p:strVal val="#ppt_y"/>
                                          </p:val>
                                        </p:tav>
                                      </p:tavLst>
                                    </p:anim>
                                    <p:animEffect transition="in" filter="wipe(up)">
                                      <p:cBhvr>
                                        <p:cTn id="27" dur="500"/>
                                        <p:tgtEl>
                                          <p:spTgt spid="7"/>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p:tgtEl>
                                          <p:spTgt spid="9"/>
                                        </p:tgtEl>
                                        <p:attrNameLst>
                                          <p:attrName>ppt_y</p:attrName>
                                        </p:attrNameLst>
                                      </p:cBhvr>
                                      <p:tavLst>
                                        <p:tav tm="0">
                                          <p:val>
                                            <p:strVal val="#ppt_y+#ppt_h*1.125000"/>
                                          </p:val>
                                        </p:tav>
                                        <p:tav tm="100000">
                                          <p:val>
                                            <p:strVal val="#ppt_y"/>
                                          </p:val>
                                        </p:tav>
                                      </p:tavLst>
                                    </p:anim>
                                    <p:animEffect transition="in" filter="wipe(up)">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P spid="7"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_SECTIONID" val="258,259,260,261,"/>
  <p:tag name="MH_CONTENTSID" val="257"/>
  <p:tag name="ISPRING_PRESENTATION_TITLE" val="黑色商业"/>
</p:tagLst>
</file>

<file path=ppt/tags/tag10.xml><?xml version="1.0" encoding="utf-8"?>
<p:tagLst xmlns:a="http://schemas.openxmlformats.org/drawingml/2006/main" xmlns:r="http://schemas.openxmlformats.org/officeDocument/2006/relationships" xmlns:p="http://schemas.openxmlformats.org/presentationml/2006/main">
  <p:tag name="MH" val="20170916172248"/>
  <p:tag name="MH_LIBRARY" val="CONTENTS"/>
  <p:tag name="MH_TYPE" val="NUMBER"/>
  <p:tag name="ID" val="626775"/>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70916172248"/>
  <p:tag name="MH_LIBRARY" val="CONTENTS"/>
  <p:tag name="MH_TYPE" val="ENTRY"/>
  <p:tag name="ID" val="626775"/>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70916172248"/>
  <p:tag name="MH_LIBRARY" val="CONTENTS"/>
  <p:tag name="MH_TYPE" val="NUMBER"/>
  <p:tag name="ID" val="626775"/>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916173010"/>
  <p:tag name="MH_LIBRARY" val="GRAPHIC"/>
  <p:tag name="TIMING" val="|1.6|0.7|0.8|0.6|0.9"/>
</p:tagLst>
</file>

<file path=ppt/tags/tag14.xml><?xml version="1.0" encoding="utf-8"?>
<p:tagLst xmlns:a="http://schemas.openxmlformats.org/drawingml/2006/main" xmlns:r="http://schemas.openxmlformats.org/officeDocument/2006/relationships" xmlns:p="http://schemas.openxmlformats.org/presentationml/2006/main">
  <p:tag name="TIMING" val="|0.7|1|1.3"/>
</p:tagLst>
</file>

<file path=ppt/tags/tag15.xml><?xml version="1.0" encoding="utf-8"?>
<p:tagLst xmlns:a="http://schemas.openxmlformats.org/drawingml/2006/main" xmlns:r="http://schemas.openxmlformats.org/officeDocument/2006/relationships" xmlns:p="http://schemas.openxmlformats.org/presentationml/2006/main">
  <p:tag name="REFSHAPE" val="790727180"/>
  <p:tag name="KSO_WM_UNIT_PLACING_PICTURE_USER_VIEWPORT" val="{&quot;height&quot;:4342,&quot;width&quot;:7767}"/>
</p:tagLst>
</file>

<file path=ppt/tags/tag16.xml><?xml version="1.0" encoding="utf-8"?>
<p:tagLst xmlns:a="http://schemas.openxmlformats.org/drawingml/2006/main" xmlns:r="http://schemas.openxmlformats.org/officeDocument/2006/relationships" xmlns:p="http://schemas.openxmlformats.org/presentationml/2006/main">
  <p:tag name="MH" val="20170916173010"/>
  <p:tag name="MH_LIBRARY" val="GRAPHIC"/>
  <p:tag name="TIMING" val="|1.1|0.8|0.8|1.1|0.9"/>
</p:tagLst>
</file>

<file path=ppt/tags/tag17.xml><?xml version="1.0" encoding="utf-8"?>
<p:tagLst xmlns:a="http://schemas.openxmlformats.org/drawingml/2006/main" xmlns:r="http://schemas.openxmlformats.org/officeDocument/2006/relationships" xmlns:p="http://schemas.openxmlformats.org/presentationml/2006/main">
  <p:tag name="TIMING" val="|0.2|0.7|0.5|0.5|0.2|0.5|0.2|0.6|0.4"/>
</p:tagLst>
</file>

<file path=ppt/tags/tag18.xml><?xml version="1.0" encoding="utf-8"?>
<p:tagLst xmlns:a="http://schemas.openxmlformats.org/drawingml/2006/main" xmlns:r="http://schemas.openxmlformats.org/officeDocument/2006/relationships" xmlns:p="http://schemas.openxmlformats.org/presentationml/2006/main">
  <p:tag name="MH" val="20170916173010"/>
  <p:tag name="MH_LIBRARY" val="GRAPHIC"/>
  <p:tag name="TIMING" val="|0.8|0.6|0.6|0.5|0.6"/>
</p:tagLst>
</file>

<file path=ppt/tags/tag19.xml><?xml version="1.0" encoding="utf-8"?>
<p:tagLst xmlns:a="http://schemas.openxmlformats.org/drawingml/2006/main" xmlns:r="http://schemas.openxmlformats.org/officeDocument/2006/relationships" xmlns:p="http://schemas.openxmlformats.org/presentationml/2006/main">
  <p:tag name="TIMING" val="|0.4|1|0.8|0.8"/>
</p:tagLst>
</file>

<file path=ppt/tags/tag2.xml><?xml version="1.0" encoding="utf-8"?>
<p:tagLst xmlns:a="http://schemas.openxmlformats.org/drawingml/2006/main" xmlns:r="http://schemas.openxmlformats.org/officeDocument/2006/relationships" xmlns:p="http://schemas.openxmlformats.org/presentationml/2006/main">
  <p:tag name="MH" val="20170916172248"/>
  <p:tag name="MH_LIBRARY" val="CONTENTS"/>
  <p:tag name="MH_AUTOCOLOR" val="TRUE"/>
  <p:tag name="MH_TYPE" val="CONTENTS"/>
  <p:tag name="ID" val="626775"/>
  <p:tag name="TIMING" val="|2.1|0.7|0.3|0.8|0.7"/>
</p:tagLst>
</file>

<file path=ppt/tags/tag20.xml><?xml version="1.0" encoding="utf-8"?>
<p:tagLst xmlns:a="http://schemas.openxmlformats.org/drawingml/2006/main" xmlns:r="http://schemas.openxmlformats.org/officeDocument/2006/relationships" xmlns:p="http://schemas.openxmlformats.org/presentationml/2006/main">
  <p:tag name="MH" val="20170916173010"/>
  <p:tag name="MH_LIBRARY" val="GRAPHIC"/>
  <p:tag name="TIMING" val="|0.7|0.6|0.5|0.5|0.6"/>
</p:tagLst>
</file>

<file path=ppt/tags/tag21.xml><?xml version="1.0" encoding="utf-8"?>
<p:tagLst xmlns:a="http://schemas.openxmlformats.org/drawingml/2006/main" xmlns:r="http://schemas.openxmlformats.org/officeDocument/2006/relationships" xmlns:p="http://schemas.openxmlformats.org/presentationml/2006/main">
  <p:tag name="TIMING" val="|0.6|0.6"/>
</p:tagLst>
</file>

<file path=ppt/tags/tag22.xml><?xml version="1.0" encoding="utf-8"?>
<p:tagLst xmlns:a="http://schemas.openxmlformats.org/drawingml/2006/main" xmlns:r="http://schemas.openxmlformats.org/officeDocument/2006/relationships" xmlns:p="http://schemas.openxmlformats.org/presentationml/2006/main">
  <p:tag name="TIMING" val="|0.6|0.6"/>
</p:tagLst>
</file>

<file path=ppt/tags/tag23.xml><?xml version="1.0" encoding="utf-8"?>
<p:tagLst xmlns:a="http://schemas.openxmlformats.org/drawingml/2006/main" xmlns:r="http://schemas.openxmlformats.org/officeDocument/2006/relationships" xmlns:p="http://schemas.openxmlformats.org/presentationml/2006/main">
  <p:tag name="TIMING" val="|0.6|0.6"/>
</p:tagLst>
</file>

<file path=ppt/tags/tag3.xml><?xml version="1.0" encoding="utf-8"?>
<p:tagLst xmlns:a="http://schemas.openxmlformats.org/drawingml/2006/main" xmlns:r="http://schemas.openxmlformats.org/officeDocument/2006/relationships" xmlns:p="http://schemas.openxmlformats.org/presentationml/2006/main">
  <p:tag name="MH" val="20170916172248"/>
  <p:tag name="MH_LIBRARY" val="CONTENTS"/>
  <p:tag name="MH_TYPE" val="OTHERS"/>
  <p:tag name="ID" val="626775"/>
</p:tagLst>
</file>

<file path=ppt/tags/tag4.xml><?xml version="1.0" encoding="utf-8"?>
<p:tagLst xmlns:a="http://schemas.openxmlformats.org/drawingml/2006/main" xmlns:r="http://schemas.openxmlformats.org/officeDocument/2006/relationships" xmlns:p="http://schemas.openxmlformats.org/presentationml/2006/main">
  <p:tag name="MH" val="20170916172248"/>
  <p:tag name="MH_LIBRARY" val="CONTENTS"/>
  <p:tag name="MH_TYPE" val="OTHERS"/>
  <p:tag name="ID" val="626775"/>
</p:tagLst>
</file>

<file path=ppt/tags/tag5.xml><?xml version="1.0" encoding="utf-8"?>
<p:tagLst xmlns:a="http://schemas.openxmlformats.org/drawingml/2006/main" xmlns:r="http://schemas.openxmlformats.org/officeDocument/2006/relationships" xmlns:p="http://schemas.openxmlformats.org/presentationml/2006/main">
  <p:tag name="MH" val="20170916172248"/>
  <p:tag name="MH_LIBRARY" val="CONTENTS"/>
  <p:tag name="MH_TYPE" val="ENTRY"/>
  <p:tag name="ID" val="626775"/>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916172248"/>
  <p:tag name="MH_LIBRARY" val="CONTENTS"/>
  <p:tag name="MH_TYPE" val="NUMBER"/>
  <p:tag name="ID" val="626775"/>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916172248"/>
  <p:tag name="MH_LIBRARY" val="CONTENTS"/>
  <p:tag name="MH_TYPE" val="ENTRY"/>
  <p:tag name="ID" val="626775"/>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916172248"/>
  <p:tag name="MH_LIBRARY" val="CONTENTS"/>
  <p:tag name="MH_TYPE" val="NUMBER"/>
  <p:tag name="ID" val="626775"/>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916172248"/>
  <p:tag name="MH_LIBRARY" val="CONTENTS"/>
  <p:tag name="MH_TYPE" val="ENTRY"/>
  <p:tag name="ID" val="626775"/>
  <p:tag name="MH_ORDER" val="3"/>
</p:tagLst>
</file>

<file path=ppt/theme/theme1.xml><?xml version="1.0" encoding="utf-8"?>
<a:theme xmlns:a="http://schemas.openxmlformats.org/drawingml/2006/main" name="Office 主题​​">
  <a:themeElements>
    <a:clrScheme name="自定义 89">
      <a:dk1>
        <a:srgbClr val="F6EDED"/>
      </a:dk1>
      <a:lt1>
        <a:srgbClr val="FFFFFF"/>
      </a:lt1>
      <a:dk2>
        <a:srgbClr val="778495"/>
      </a:dk2>
      <a:lt2>
        <a:srgbClr val="F0F0F0"/>
      </a:lt2>
      <a:accent1>
        <a:srgbClr val="F9B359"/>
      </a:accent1>
      <a:accent2>
        <a:srgbClr val="D8D8D8"/>
      </a:accent2>
      <a:accent3>
        <a:srgbClr val="BFBFBF"/>
      </a:accent3>
      <a:accent4>
        <a:srgbClr val="A5A5A5"/>
      </a:accent4>
      <a:accent5>
        <a:srgbClr val="7F7F7F"/>
      </a:accent5>
      <a:accent6>
        <a:srgbClr val="595959"/>
      </a:accent6>
      <a:hlink>
        <a:srgbClr val="F9B359"/>
      </a:hlink>
      <a:folHlink>
        <a:srgbClr val="BFBFBF"/>
      </a:folHlink>
    </a:clrScheme>
    <a:fontScheme name="rjiu1riv">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89">
    <a:dk1>
      <a:srgbClr val="F6EDED"/>
    </a:dk1>
    <a:lt1>
      <a:srgbClr val="FFFFFF"/>
    </a:lt1>
    <a:dk2>
      <a:srgbClr val="778495"/>
    </a:dk2>
    <a:lt2>
      <a:srgbClr val="F0F0F0"/>
    </a:lt2>
    <a:accent1>
      <a:srgbClr val="F9B359"/>
    </a:accent1>
    <a:accent2>
      <a:srgbClr val="D8D8D8"/>
    </a:accent2>
    <a:accent3>
      <a:srgbClr val="BFBFBF"/>
    </a:accent3>
    <a:accent4>
      <a:srgbClr val="A5A5A5"/>
    </a:accent4>
    <a:accent5>
      <a:srgbClr val="7F7F7F"/>
    </a:accent5>
    <a:accent6>
      <a:srgbClr val="595959"/>
    </a:accent6>
    <a:hlink>
      <a:srgbClr val="F9B359"/>
    </a:hlink>
    <a:folHlink>
      <a:srgbClr val="BFBFBF"/>
    </a:folHlink>
  </a:clrScheme>
</a:themeOverride>
</file>

<file path=ppt/theme/themeOverride10.xml><?xml version="1.0" encoding="utf-8"?>
<a:themeOverride xmlns:a="http://schemas.openxmlformats.org/drawingml/2006/main">
  <a:clrScheme name="自定义 89">
    <a:dk1>
      <a:srgbClr val="F6EDED"/>
    </a:dk1>
    <a:lt1>
      <a:srgbClr val="FFFFFF"/>
    </a:lt1>
    <a:dk2>
      <a:srgbClr val="778495"/>
    </a:dk2>
    <a:lt2>
      <a:srgbClr val="F0F0F0"/>
    </a:lt2>
    <a:accent1>
      <a:srgbClr val="F9B359"/>
    </a:accent1>
    <a:accent2>
      <a:srgbClr val="D8D8D8"/>
    </a:accent2>
    <a:accent3>
      <a:srgbClr val="BFBFBF"/>
    </a:accent3>
    <a:accent4>
      <a:srgbClr val="A5A5A5"/>
    </a:accent4>
    <a:accent5>
      <a:srgbClr val="7F7F7F"/>
    </a:accent5>
    <a:accent6>
      <a:srgbClr val="595959"/>
    </a:accent6>
    <a:hlink>
      <a:srgbClr val="F9B359"/>
    </a:hlink>
    <a:folHlink>
      <a:srgbClr val="BFBFBF"/>
    </a:folHlink>
  </a:clrScheme>
</a:themeOverride>
</file>

<file path=ppt/theme/themeOverride11.xml><?xml version="1.0" encoding="utf-8"?>
<a:themeOverride xmlns:a="http://schemas.openxmlformats.org/drawingml/2006/main">
  <a:clrScheme name="自定义 89">
    <a:dk1>
      <a:srgbClr val="F6EDED"/>
    </a:dk1>
    <a:lt1>
      <a:srgbClr val="FFFFFF"/>
    </a:lt1>
    <a:dk2>
      <a:srgbClr val="778495"/>
    </a:dk2>
    <a:lt2>
      <a:srgbClr val="F0F0F0"/>
    </a:lt2>
    <a:accent1>
      <a:srgbClr val="F9B359"/>
    </a:accent1>
    <a:accent2>
      <a:srgbClr val="D8D8D8"/>
    </a:accent2>
    <a:accent3>
      <a:srgbClr val="BFBFBF"/>
    </a:accent3>
    <a:accent4>
      <a:srgbClr val="A5A5A5"/>
    </a:accent4>
    <a:accent5>
      <a:srgbClr val="7F7F7F"/>
    </a:accent5>
    <a:accent6>
      <a:srgbClr val="595959"/>
    </a:accent6>
    <a:hlink>
      <a:srgbClr val="F9B359"/>
    </a:hlink>
    <a:folHlink>
      <a:srgbClr val="BFBFBF"/>
    </a:folHlink>
  </a:clrScheme>
</a:themeOverride>
</file>

<file path=ppt/theme/themeOverride2.xml><?xml version="1.0" encoding="utf-8"?>
<a:themeOverride xmlns:a="http://schemas.openxmlformats.org/drawingml/2006/main">
  <a:clrScheme name="自定义 89">
    <a:dk1>
      <a:srgbClr val="F6EDED"/>
    </a:dk1>
    <a:lt1>
      <a:srgbClr val="FFFFFF"/>
    </a:lt1>
    <a:dk2>
      <a:srgbClr val="778495"/>
    </a:dk2>
    <a:lt2>
      <a:srgbClr val="F0F0F0"/>
    </a:lt2>
    <a:accent1>
      <a:srgbClr val="F9B359"/>
    </a:accent1>
    <a:accent2>
      <a:srgbClr val="D8D8D8"/>
    </a:accent2>
    <a:accent3>
      <a:srgbClr val="BFBFBF"/>
    </a:accent3>
    <a:accent4>
      <a:srgbClr val="A5A5A5"/>
    </a:accent4>
    <a:accent5>
      <a:srgbClr val="7F7F7F"/>
    </a:accent5>
    <a:accent6>
      <a:srgbClr val="595959"/>
    </a:accent6>
    <a:hlink>
      <a:srgbClr val="F9B359"/>
    </a:hlink>
    <a:folHlink>
      <a:srgbClr val="BFBFBF"/>
    </a:folHlink>
  </a:clrScheme>
</a:themeOverride>
</file>

<file path=ppt/theme/themeOverride3.xml><?xml version="1.0" encoding="utf-8"?>
<a:themeOverride xmlns:a="http://schemas.openxmlformats.org/drawingml/2006/main">
  <a:clrScheme name="自定义 89">
    <a:dk1>
      <a:srgbClr val="F6EDED"/>
    </a:dk1>
    <a:lt1>
      <a:srgbClr val="FFFFFF"/>
    </a:lt1>
    <a:dk2>
      <a:srgbClr val="778495"/>
    </a:dk2>
    <a:lt2>
      <a:srgbClr val="F0F0F0"/>
    </a:lt2>
    <a:accent1>
      <a:srgbClr val="F9B359"/>
    </a:accent1>
    <a:accent2>
      <a:srgbClr val="D8D8D8"/>
    </a:accent2>
    <a:accent3>
      <a:srgbClr val="BFBFBF"/>
    </a:accent3>
    <a:accent4>
      <a:srgbClr val="A5A5A5"/>
    </a:accent4>
    <a:accent5>
      <a:srgbClr val="7F7F7F"/>
    </a:accent5>
    <a:accent6>
      <a:srgbClr val="595959"/>
    </a:accent6>
    <a:hlink>
      <a:srgbClr val="F9B359"/>
    </a:hlink>
    <a:folHlink>
      <a:srgbClr val="BFBFBF"/>
    </a:folHlink>
  </a:clrScheme>
</a:themeOverride>
</file>

<file path=ppt/theme/themeOverride4.xml><?xml version="1.0" encoding="utf-8"?>
<a:themeOverride xmlns:a="http://schemas.openxmlformats.org/drawingml/2006/main">
  <a:clrScheme name="自定义 89">
    <a:dk1>
      <a:srgbClr val="F6EDED"/>
    </a:dk1>
    <a:lt1>
      <a:srgbClr val="FFFFFF"/>
    </a:lt1>
    <a:dk2>
      <a:srgbClr val="778495"/>
    </a:dk2>
    <a:lt2>
      <a:srgbClr val="F0F0F0"/>
    </a:lt2>
    <a:accent1>
      <a:srgbClr val="F9B359"/>
    </a:accent1>
    <a:accent2>
      <a:srgbClr val="D8D8D8"/>
    </a:accent2>
    <a:accent3>
      <a:srgbClr val="BFBFBF"/>
    </a:accent3>
    <a:accent4>
      <a:srgbClr val="A5A5A5"/>
    </a:accent4>
    <a:accent5>
      <a:srgbClr val="7F7F7F"/>
    </a:accent5>
    <a:accent6>
      <a:srgbClr val="595959"/>
    </a:accent6>
    <a:hlink>
      <a:srgbClr val="F9B359"/>
    </a:hlink>
    <a:folHlink>
      <a:srgbClr val="BFBFBF"/>
    </a:folHlink>
  </a:clrScheme>
</a:themeOverride>
</file>

<file path=ppt/theme/themeOverride5.xml><?xml version="1.0" encoding="utf-8"?>
<a:themeOverride xmlns:a="http://schemas.openxmlformats.org/drawingml/2006/main">
  <a:clrScheme name="自定义 89">
    <a:dk1>
      <a:srgbClr val="F6EDED"/>
    </a:dk1>
    <a:lt1>
      <a:srgbClr val="FFFFFF"/>
    </a:lt1>
    <a:dk2>
      <a:srgbClr val="778495"/>
    </a:dk2>
    <a:lt2>
      <a:srgbClr val="F0F0F0"/>
    </a:lt2>
    <a:accent1>
      <a:srgbClr val="F9B359"/>
    </a:accent1>
    <a:accent2>
      <a:srgbClr val="D8D8D8"/>
    </a:accent2>
    <a:accent3>
      <a:srgbClr val="BFBFBF"/>
    </a:accent3>
    <a:accent4>
      <a:srgbClr val="A5A5A5"/>
    </a:accent4>
    <a:accent5>
      <a:srgbClr val="7F7F7F"/>
    </a:accent5>
    <a:accent6>
      <a:srgbClr val="595959"/>
    </a:accent6>
    <a:hlink>
      <a:srgbClr val="F9B359"/>
    </a:hlink>
    <a:folHlink>
      <a:srgbClr val="BFBFBF"/>
    </a:folHlink>
  </a:clrScheme>
</a:themeOverride>
</file>

<file path=ppt/theme/themeOverride6.xml><?xml version="1.0" encoding="utf-8"?>
<a:themeOverride xmlns:a="http://schemas.openxmlformats.org/drawingml/2006/main">
  <a:clrScheme name="自定义 89">
    <a:dk1>
      <a:srgbClr val="F6EDED"/>
    </a:dk1>
    <a:lt1>
      <a:srgbClr val="FFFFFF"/>
    </a:lt1>
    <a:dk2>
      <a:srgbClr val="778495"/>
    </a:dk2>
    <a:lt2>
      <a:srgbClr val="F0F0F0"/>
    </a:lt2>
    <a:accent1>
      <a:srgbClr val="F9B359"/>
    </a:accent1>
    <a:accent2>
      <a:srgbClr val="D8D8D8"/>
    </a:accent2>
    <a:accent3>
      <a:srgbClr val="BFBFBF"/>
    </a:accent3>
    <a:accent4>
      <a:srgbClr val="A5A5A5"/>
    </a:accent4>
    <a:accent5>
      <a:srgbClr val="7F7F7F"/>
    </a:accent5>
    <a:accent6>
      <a:srgbClr val="595959"/>
    </a:accent6>
    <a:hlink>
      <a:srgbClr val="F9B359"/>
    </a:hlink>
    <a:folHlink>
      <a:srgbClr val="BFBFBF"/>
    </a:folHlink>
  </a:clrScheme>
</a:themeOverride>
</file>

<file path=ppt/theme/themeOverride7.xml><?xml version="1.0" encoding="utf-8"?>
<a:themeOverride xmlns:a="http://schemas.openxmlformats.org/drawingml/2006/main">
  <a:clrScheme name="自定义 89">
    <a:dk1>
      <a:srgbClr val="F6EDED"/>
    </a:dk1>
    <a:lt1>
      <a:srgbClr val="FFFFFF"/>
    </a:lt1>
    <a:dk2>
      <a:srgbClr val="778495"/>
    </a:dk2>
    <a:lt2>
      <a:srgbClr val="F0F0F0"/>
    </a:lt2>
    <a:accent1>
      <a:srgbClr val="F9B359"/>
    </a:accent1>
    <a:accent2>
      <a:srgbClr val="D8D8D8"/>
    </a:accent2>
    <a:accent3>
      <a:srgbClr val="BFBFBF"/>
    </a:accent3>
    <a:accent4>
      <a:srgbClr val="A5A5A5"/>
    </a:accent4>
    <a:accent5>
      <a:srgbClr val="7F7F7F"/>
    </a:accent5>
    <a:accent6>
      <a:srgbClr val="595959"/>
    </a:accent6>
    <a:hlink>
      <a:srgbClr val="F9B359"/>
    </a:hlink>
    <a:folHlink>
      <a:srgbClr val="BFBFBF"/>
    </a:folHlink>
  </a:clrScheme>
</a:themeOverride>
</file>

<file path=ppt/theme/themeOverride8.xml><?xml version="1.0" encoding="utf-8"?>
<a:themeOverride xmlns:a="http://schemas.openxmlformats.org/drawingml/2006/main">
  <a:clrScheme name="自定义 89">
    <a:dk1>
      <a:srgbClr val="F6EDED"/>
    </a:dk1>
    <a:lt1>
      <a:srgbClr val="FFFFFF"/>
    </a:lt1>
    <a:dk2>
      <a:srgbClr val="778495"/>
    </a:dk2>
    <a:lt2>
      <a:srgbClr val="F0F0F0"/>
    </a:lt2>
    <a:accent1>
      <a:srgbClr val="F9B359"/>
    </a:accent1>
    <a:accent2>
      <a:srgbClr val="D8D8D8"/>
    </a:accent2>
    <a:accent3>
      <a:srgbClr val="BFBFBF"/>
    </a:accent3>
    <a:accent4>
      <a:srgbClr val="A5A5A5"/>
    </a:accent4>
    <a:accent5>
      <a:srgbClr val="7F7F7F"/>
    </a:accent5>
    <a:accent6>
      <a:srgbClr val="595959"/>
    </a:accent6>
    <a:hlink>
      <a:srgbClr val="F9B359"/>
    </a:hlink>
    <a:folHlink>
      <a:srgbClr val="BFBFBF"/>
    </a:folHlink>
  </a:clrScheme>
</a:themeOverride>
</file>

<file path=ppt/theme/themeOverride9.xml><?xml version="1.0" encoding="utf-8"?>
<a:themeOverride xmlns:a="http://schemas.openxmlformats.org/drawingml/2006/main">
  <a:clrScheme name="自定义 89">
    <a:dk1>
      <a:srgbClr val="F6EDED"/>
    </a:dk1>
    <a:lt1>
      <a:srgbClr val="FFFFFF"/>
    </a:lt1>
    <a:dk2>
      <a:srgbClr val="778495"/>
    </a:dk2>
    <a:lt2>
      <a:srgbClr val="F0F0F0"/>
    </a:lt2>
    <a:accent1>
      <a:srgbClr val="F9B359"/>
    </a:accent1>
    <a:accent2>
      <a:srgbClr val="D8D8D8"/>
    </a:accent2>
    <a:accent3>
      <a:srgbClr val="BFBFBF"/>
    </a:accent3>
    <a:accent4>
      <a:srgbClr val="A5A5A5"/>
    </a:accent4>
    <a:accent5>
      <a:srgbClr val="7F7F7F"/>
    </a:accent5>
    <a:accent6>
      <a:srgbClr val="595959"/>
    </a:accent6>
    <a:hlink>
      <a:srgbClr val="F9B359"/>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59</TotalTime>
  <Words>577</Words>
  <Application>Microsoft Office PowerPoint</Application>
  <PresentationFormat>宽屏</PresentationFormat>
  <Paragraphs>65</Paragraphs>
  <Slides>14</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黑体</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李 鹏飞</cp:lastModifiedBy>
  <cp:revision>86</cp:revision>
  <dcterms:created xsi:type="dcterms:W3CDTF">2017-09-16T07:28:00Z</dcterms:created>
  <dcterms:modified xsi:type="dcterms:W3CDTF">2020-06-02T09:27:13Z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