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58"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6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9BA4D-57EF-1933-5724-200047A4E0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AADE89B0-D6BB-701B-D1B3-85A1974186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286266F-71CA-6F3C-43D6-7E54D0EAF260}"/>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5" name="页脚占位符 4">
            <a:extLst>
              <a:ext uri="{FF2B5EF4-FFF2-40B4-BE49-F238E27FC236}">
                <a16:creationId xmlns:a16="http://schemas.microsoft.com/office/drawing/2014/main" id="{967EC7BC-A06C-8E44-54B4-CA67572EBF8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47726EA-3379-099E-CEB5-999C3230DA47}"/>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766630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F6AA2-C42C-5AB4-9461-BDCACBD39F2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1C7922A-09B8-4506-63C9-61D7C09219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EC431C3-2C2D-39B9-0851-904D4E6EEEFD}"/>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5" name="页脚占位符 4">
            <a:extLst>
              <a:ext uri="{FF2B5EF4-FFF2-40B4-BE49-F238E27FC236}">
                <a16:creationId xmlns:a16="http://schemas.microsoft.com/office/drawing/2014/main" id="{3EB2A6C2-14C7-004B-CE94-FAA977598BD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096720A-6304-88E8-15D5-352059D0D02D}"/>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267672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B4EC71-9BFD-1F75-A416-160F18DBBC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6EE9366-6293-FA03-76AB-1806639F325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1C6E3BC-45E5-EE04-6935-F39B16AADFCC}"/>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5" name="页脚占位符 4">
            <a:extLst>
              <a:ext uri="{FF2B5EF4-FFF2-40B4-BE49-F238E27FC236}">
                <a16:creationId xmlns:a16="http://schemas.microsoft.com/office/drawing/2014/main" id="{B5CD1B39-B3EB-6A06-2C94-FABA843A0FC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FA96586-C9C5-985A-058B-3199F1600D84}"/>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375307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EF8B96-7BBF-CA2F-DCE0-3448806BC65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0AAECB67-A7C1-17E1-370E-955169A845A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35CCCFE-E07E-50A5-8542-3E7781EE3158}"/>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5" name="页脚占位符 4">
            <a:extLst>
              <a:ext uri="{FF2B5EF4-FFF2-40B4-BE49-F238E27FC236}">
                <a16:creationId xmlns:a16="http://schemas.microsoft.com/office/drawing/2014/main" id="{0FF334EC-EF0D-F26B-47B4-76040372403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E9A9E51-43E5-E6A1-4862-7FF66C7B9533}"/>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247404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7F668-F2EF-AEEF-07B1-0A6FEEBF7C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35E43A9-5C1C-CBB1-E91E-DAF0A84D1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F4DE64-C533-54A1-F3B3-38A4990F95F5}"/>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5" name="页脚占位符 4">
            <a:extLst>
              <a:ext uri="{FF2B5EF4-FFF2-40B4-BE49-F238E27FC236}">
                <a16:creationId xmlns:a16="http://schemas.microsoft.com/office/drawing/2014/main" id="{B0C649A7-DCA1-39DB-E5E7-09DE99C8BEE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ADAEF10-F57D-C921-575C-6A0C4AA8370D}"/>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56650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2ADDA-98C7-0DEB-4154-7EC093A8A8A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27DE012-ED37-D3DA-A65B-BC8B940D37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363BD43-0EA1-485B-B3A5-916AFDAFB0A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37FD575C-6D56-81EE-3B29-5F69BA9EB96C}"/>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6" name="页脚占位符 5">
            <a:extLst>
              <a:ext uri="{FF2B5EF4-FFF2-40B4-BE49-F238E27FC236}">
                <a16:creationId xmlns:a16="http://schemas.microsoft.com/office/drawing/2014/main" id="{4BCF28AD-4817-0BCC-2C54-EF093E2FE41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4B02D25-8A88-DE67-4777-7B7A182393B9}"/>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157289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802E0-2B24-61A3-11CA-34ABB808B7E1}"/>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9D2DC7C-2CE4-6F2F-0020-E6FFB1CDB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5D4199-2B5E-8600-21A3-39B522996D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EAA68F96-9AB0-3733-E872-2E9990F78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8C01B4-97AD-50B2-FD32-45406348101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90EE6073-A05F-9E16-BDA8-70A1F02CC5F9}"/>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8" name="页脚占位符 7">
            <a:extLst>
              <a:ext uri="{FF2B5EF4-FFF2-40B4-BE49-F238E27FC236}">
                <a16:creationId xmlns:a16="http://schemas.microsoft.com/office/drawing/2014/main" id="{91A327F9-0F06-DC68-B871-A2E0BDAA1D88}"/>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30C1C910-CE49-4453-D994-9CFB16F1C1D4}"/>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240211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E18B9-33BF-EDE3-94F2-E01C72AF9EDC}"/>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45F95240-A4F4-D08F-E14D-6E2CF05D8488}"/>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4" name="页脚占位符 3">
            <a:extLst>
              <a:ext uri="{FF2B5EF4-FFF2-40B4-BE49-F238E27FC236}">
                <a16:creationId xmlns:a16="http://schemas.microsoft.com/office/drawing/2014/main" id="{CA842A4C-9C71-EFEE-90B2-D0DC175F198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28A99718-4C60-7277-3016-3B3215CA063F}"/>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3797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143C83-A57C-9D6C-5627-F6D90E09C2C4}"/>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3" name="页脚占位符 2">
            <a:extLst>
              <a:ext uri="{FF2B5EF4-FFF2-40B4-BE49-F238E27FC236}">
                <a16:creationId xmlns:a16="http://schemas.microsoft.com/office/drawing/2014/main" id="{BD674C4C-44C1-BDE9-8806-29575443A73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A7B3365D-8EAE-D6A6-3637-B6C8CA5B4DD3}"/>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40036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8E2FC-2F3A-FFDD-9818-C10B739A4C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CEA0996-D439-CADC-CF56-8070CBFC7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620261CE-2FD7-5FFC-7DF5-91839AE44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D43A8F-E8B7-9C50-C3ED-4C627DB269AB}"/>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6" name="页脚占位符 5">
            <a:extLst>
              <a:ext uri="{FF2B5EF4-FFF2-40B4-BE49-F238E27FC236}">
                <a16:creationId xmlns:a16="http://schemas.microsoft.com/office/drawing/2014/main" id="{77E8F6E9-3243-20DE-84CB-BFBD51818D8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55A7DF3-53BD-59F9-4686-F0F78C2EE828}"/>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79146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0B4AA-C7E6-3A8F-C51A-D1B4A3D92E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E0F7B29-DAEB-4815-63B6-BD3ECE5D31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9F36FE71-8B08-1D59-91EB-B9DD31083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1D2B33-4356-6CA9-E3FC-0FDF12B53D76}"/>
              </a:ext>
            </a:extLst>
          </p:cNvPr>
          <p:cNvSpPr>
            <a:spLocks noGrp="1"/>
          </p:cNvSpPr>
          <p:nvPr>
            <p:ph type="dt" sz="half" idx="10"/>
          </p:nvPr>
        </p:nvSpPr>
        <p:spPr/>
        <p:txBody>
          <a:bodyPr/>
          <a:lstStyle/>
          <a:p>
            <a:fld id="{EE3C5C29-D17D-4CC8-B232-4C82DE9A1307}" type="datetimeFigureOut">
              <a:rPr lang="en-US" smtClean="0"/>
              <a:t>5/16/2024</a:t>
            </a:fld>
            <a:endParaRPr lang="en-US"/>
          </a:p>
        </p:txBody>
      </p:sp>
      <p:sp>
        <p:nvSpPr>
          <p:cNvPr id="6" name="页脚占位符 5">
            <a:extLst>
              <a:ext uri="{FF2B5EF4-FFF2-40B4-BE49-F238E27FC236}">
                <a16:creationId xmlns:a16="http://schemas.microsoft.com/office/drawing/2014/main" id="{69EE28C5-F200-EA75-DC24-73691EA9CD5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C07B45F6-D971-54E0-1D13-4285A132CB51}"/>
              </a:ext>
            </a:extLst>
          </p:cNvPr>
          <p:cNvSpPr>
            <a:spLocks noGrp="1"/>
          </p:cNvSpPr>
          <p:nvPr>
            <p:ph type="sldNum" sz="quarter" idx="12"/>
          </p:nvPr>
        </p:nvSpPr>
        <p:spPr/>
        <p:txBody>
          <a:bodyPr/>
          <a:lstStyle/>
          <a:p>
            <a:fld id="{5F7F5508-D51E-4814-A6D5-8B2630246C81}" type="slidenum">
              <a:rPr lang="en-US" smtClean="0"/>
              <a:t>‹#›</a:t>
            </a:fld>
            <a:endParaRPr lang="en-US"/>
          </a:p>
        </p:txBody>
      </p:sp>
    </p:spTree>
    <p:extLst>
      <p:ext uri="{BB962C8B-B14F-4D97-AF65-F5344CB8AC3E}">
        <p14:creationId xmlns:p14="http://schemas.microsoft.com/office/powerpoint/2010/main" val="69146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53AA84-3775-3450-6C52-A68BB8AC07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930788-4524-C22A-5ABC-A35FB26A3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AE2F5FF-D528-CF2F-A970-628D5D443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C5C29-D17D-4CC8-B232-4C82DE9A1307}" type="datetimeFigureOut">
              <a:rPr lang="en-US" smtClean="0"/>
              <a:t>5/16/2024</a:t>
            </a:fld>
            <a:endParaRPr lang="en-US"/>
          </a:p>
        </p:txBody>
      </p:sp>
      <p:sp>
        <p:nvSpPr>
          <p:cNvPr id="5" name="页脚占位符 4">
            <a:extLst>
              <a:ext uri="{FF2B5EF4-FFF2-40B4-BE49-F238E27FC236}">
                <a16:creationId xmlns:a16="http://schemas.microsoft.com/office/drawing/2014/main" id="{A3920E85-1604-A9FE-8BEE-42FA9B1A8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95F6A247-5EB4-F2C0-196F-846C3893E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F5508-D51E-4814-A6D5-8B2630246C81}" type="slidenum">
              <a:rPr lang="en-US" smtClean="0"/>
              <a:t>‹#›</a:t>
            </a:fld>
            <a:endParaRPr lang="en-US"/>
          </a:p>
        </p:txBody>
      </p:sp>
    </p:spTree>
    <p:extLst>
      <p:ext uri="{BB962C8B-B14F-4D97-AF65-F5344CB8AC3E}">
        <p14:creationId xmlns:p14="http://schemas.microsoft.com/office/powerpoint/2010/main" val="108980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langchain-ai/langchai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github.com/Xu-Shihao/financial_report_QA" TargetMode="External"/><Relationship Id="rId5" Type="http://schemas.openxmlformats.org/officeDocument/2006/relationships/hyperlink" Target="https://financial-report-app-xushihao.streamlit.app/"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A4905FDE-08AA-D8D0-3B9D-5D7121448E8E}"/>
              </a:ext>
            </a:extLst>
          </p:cNvPr>
          <p:cNvSpPr>
            <a:spLocks noGrp="1"/>
          </p:cNvSpPr>
          <p:nvPr>
            <p:ph type="ctrTitle"/>
          </p:nvPr>
        </p:nvSpPr>
        <p:spPr>
          <a:xfrm>
            <a:off x="1314824" y="735106"/>
            <a:ext cx="10053763" cy="2928470"/>
          </a:xfrm>
        </p:spPr>
        <p:txBody>
          <a:bodyPr anchor="b">
            <a:normAutofit/>
          </a:bodyPr>
          <a:lstStyle/>
          <a:p>
            <a:pPr algn="l"/>
            <a:r>
              <a:rPr lang="en-US" altLang="zh-CN" sz="4800" dirty="0" err="1">
                <a:solidFill>
                  <a:srgbClr val="FFFFFF"/>
                </a:solidFill>
              </a:rPr>
              <a:t>Temus</a:t>
            </a:r>
            <a:r>
              <a:rPr lang="en-US" altLang="zh-CN" sz="4800" dirty="0">
                <a:solidFill>
                  <a:srgbClr val="FFFFFF"/>
                </a:solidFill>
              </a:rPr>
              <a:t> - Case study </a:t>
            </a:r>
            <a:br>
              <a:rPr lang="en-US" altLang="zh-CN" sz="4800" dirty="0">
                <a:solidFill>
                  <a:srgbClr val="FFFFFF"/>
                </a:solidFill>
              </a:rPr>
            </a:br>
            <a:br>
              <a:rPr lang="en-US" altLang="zh-CN" sz="4800" dirty="0">
                <a:solidFill>
                  <a:srgbClr val="FFFFFF"/>
                </a:solidFill>
              </a:rPr>
            </a:br>
            <a:r>
              <a:rPr lang="en-US" altLang="zh-CN" sz="4800" dirty="0">
                <a:solidFill>
                  <a:srgbClr val="FFFFFF"/>
                </a:solidFill>
              </a:rPr>
              <a:t>financial report QA Agent</a:t>
            </a:r>
            <a:endParaRPr lang="en-US" sz="4800" dirty="0">
              <a:solidFill>
                <a:srgbClr val="FFFFFF"/>
              </a:solidFill>
            </a:endParaRPr>
          </a:p>
        </p:txBody>
      </p:sp>
      <p:sp>
        <p:nvSpPr>
          <p:cNvPr id="3" name="副标题 2">
            <a:extLst>
              <a:ext uri="{FF2B5EF4-FFF2-40B4-BE49-F238E27FC236}">
                <a16:creationId xmlns:a16="http://schemas.microsoft.com/office/drawing/2014/main" id="{BE2E996D-2A01-E89E-E88F-D8BC61E6D136}"/>
              </a:ext>
            </a:extLst>
          </p:cNvPr>
          <p:cNvSpPr>
            <a:spLocks noGrp="1"/>
          </p:cNvSpPr>
          <p:nvPr>
            <p:ph type="subTitle" idx="1"/>
          </p:nvPr>
        </p:nvSpPr>
        <p:spPr>
          <a:xfrm>
            <a:off x="1350682" y="4870824"/>
            <a:ext cx="10005951" cy="1458258"/>
          </a:xfrm>
        </p:spPr>
        <p:txBody>
          <a:bodyPr anchor="ctr">
            <a:normAutofit/>
          </a:bodyPr>
          <a:lstStyle/>
          <a:p>
            <a:pPr algn="l"/>
            <a:r>
              <a:rPr lang="en-US" altLang="zh-CN"/>
              <a:t>XU SHIHAO</a:t>
            </a:r>
          </a:p>
          <a:p>
            <a:pPr algn="l"/>
            <a:r>
              <a:rPr lang="en-US"/>
              <a:t>2024-05-12</a:t>
            </a:r>
          </a:p>
        </p:txBody>
      </p:sp>
    </p:spTree>
    <p:extLst>
      <p:ext uri="{BB962C8B-B14F-4D97-AF65-F5344CB8AC3E}">
        <p14:creationId xmlns:p14="http://schemas.microsoft.com/office/powerpoint/2010/main" val="274620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A11CD-7C5A-2745-5FC1-DB17BF4E52A5}"/>
              </a:ext>
            </a:extLst>
          </p:cNvPr>
          <p:cNvSpPr>
            <a:spLocks noGrp="1"/>
          </p:cNvSpPr>
          <p:nvPr>
            <p:ph type="title"/>
          </p:nvPr>
        </p:nvSpPr>
        <p:spPr/>
        <p:txBody>
          <a:bodyPr/>
          <a:lstStyle/>
          <a:p>
            <a:r>
              <a:rPr lang="en-US" altLang="zh-CN"/>
              <a:t>Overview of the case study</a:t>
            </a:r>
            <a:endParaRPr lang="en-US" dirty="0"/>
          </a:p>
        </p:txBody>
      </p:sp>
      <p:sp>
        <p:nvSpPr>
          <p:cNvPr id="3" name="内容占位符 2">
            <a:extLst>
              <a:ext uri="{FF2B5EF4-FFF2-40B4-BE49-F238E27FC236}">
                <a16:creationId xmlns:a16="http://schemas.microsoft.com/office/drawing/2014/main" id="{DF750321-D1E7-38E9-8450-2140F2950334}"/>
              </a:ext>
            </a:extLst>
          </p:cNvPr>
          <p:cNvSpPr>
            <a:spLocks noGrp="1"/>
          </p:cNvSpPr>
          <p:nvPr>
            <p:ph idx="1"/>
          </p:nvPr>
        </p:nvSpPr>
        <p:spPr>
          <a:xfrm>
            <a:off x="838200" y="1690688"/>
            <a:ext cx="10515600" cy="4351338"/>
          </a:xfrm>
        </p:spPr>
        <p:txBody>
          <a:bodyPr>
            <a:normAutofit lnSpcReduction="10000"/>
          </a:bodyPr>
          <a:lstStyle/>
          <a:p>
            <a:pPr>
              <a:buFont typeface="Wingdings" panose="05000000000000000000" pitchFamily="2" charset="2"/>
              <a:buChar char="Ø"/>
            </a:pPr>
            <a:r>
              <a:rPr lang="en-US" sz="1800"/>
              <a:t>Objective: </a:t>
            </a:r>
          </a:p>
          <a:p>
            <a:pPr lvl="1"/>
            <a:r>
              <a:rPr lang="en-US" sz="1800"/>
              <a:t>Develop a generative Q&amp;A chatbot that can provide factual answers to user questions, by referring to a knowledge base created from the PDF files of financial reports of big listed public companies.</a:t>
            </a:r>
          </a:p>
          <a:p>
            <a:pPr>
              <a:buFont typeface="Wingdings" panose="05000000000000000000" pitchFamily="2" charset="2"/>
              <a:buChar char="Ø"/>
            </a:pPr>
            <a:r>
              <a:rPr lang="en-US" sz="1800"/>
              <a:t>Problem Statement </a:t>
            </a:r>
          </a:p>
          <a:p>
            <a:pPr lvl="1"/>
            <a:r>
              <a:rPr lang="en-US" sz="1800"/>
              <a:t>Develop a generative Q&amp;A chatbot to answer questions related to financial reports of large public companies. </a:t>
            </a:r>
          </a:p>
          <a:p>
            <a:pPr lvl="1"/>
            <a:r>
              <a:rPr lang="en-US" sz="1800"/>
              <a:t>The chatbot must refer to a knowledge base generated from the provided PDF files of financial reports. </a:t>
            </a:r>
          </a:p>
          <a:p>
            <a:pPr lvl="1"/>
            <a:r>
              <a:rPr lang="en-US" sz="1800"/>
              <a:t>The chatbot should be grounded in the knowledge base, minimize hallucination, and provide accurate information.</a:t>
            </a:r>
          </a:p>
          <a:p>
            <a:pPr>
              <a:buFont typeface="Wingdings" panose="05000000000000000000" pitchFamily="2" charset="2"/>
              <a:buChar char="Ø"/>
            </a:pPr>
            <a:r>
              <a:rPr lang="en-US" sz="1800"/>
              <a:t>Data </a:t>
            </a:r>
          </a:p>
          <a:p>
            <a:pPr lvl="1"/>
            <a:r>
              <a:rPr lang="en-US" sz="1800"/>
              <a:t>Use PDF files of financial reports from big listed public companies. </a:t>
            </a:r>
          </a:p>
          <a:p>
            <a:pPr>
              <a:buFont typeface="Wingdings" panose="05000000000000000000" pitchFamily="2" charset="2"/>
              <a:buChar char="Ø"/>
            </a:pPr>
            <a:r>
              <a:rPr lang="en-US" sz="1800"/>
              <a:t>Requirements </a:t>
            </a:r>
          </a:p>
          <a:p>
            <a:pPr lvl="1"/>
            <a:r>
              <a:rPr lang="en-US" sz="1800"/>
              <a:t>Use any open-source language models, frameworks, and coding languages. </a:t>
            </a:r>
          </a:p>
          <a:p>
            <a:pPr lvl="1"/>
            <a:r>
              <a:rPr lang="en-US" sz="1800"/>
              <a:t>Use cloud-based SaaS offerings as necessary for powering the chatbot. </a:t>
            </a:r>
          </a:p>
          <a:p>
            <a:pPr lvl="1"/>
            <a:r>
              <a:rPr lang="en-US" sz="1800"/>
              <a:t>Minimize hallucination with proper grounding techniques. </a:t>
            </a:r>
            <a:endParaRPr lang="en-US" sz="1800" dirty="0"/>
          </a:p>
        </p:txBody>
      </p:sp>
    </p:spTree>
    <p:extLst>
      <p:ext uri="{BB962C8B-B14F-4D97-AF65-F5344CB8AC3E}">
        <p14:creationId xmlns:p14="http://schemas.microsoft.com/office/powerpoint/2010/main" val="214162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DC398-9CC7-44F6-F00B-2329F2865B46}"/>
              </a:ext>
            </a:extLst>
          </p:cNvPr>
          <p:cNvSpPr>
            <a:spLocks noGrp="1"/>
          </p:cNvSpPr>
          <p:nvPr>
            <p:ph type="title"/>
          </p:nvPr>
        </p:nvSpPr>
        <p:spPr/>
        <p:txBody>
          <a:bodyPr/>
          <a:lstStyle/>
          <a:p>
            <a:r>
              <a:rPr lang="en-US" dirty="0"/>
              <a:t>Background of using RAG for LLM QA system</a:t>
            </a:r>
          </a:p>
        </p:txBody>
      </p:sp>
      <p:pic>
        <p:nvPicPr>
          <p:cNvPr id="4" name="图片 3">
            <a:extLst>
              <a:ext uri="{FF2B5EF4-FFF2-40B4-BE49-F238E27FC236}">
                <a16:creationId xmlns:a16="http://schemas.microsoft.com/office/drawing/2014/main" id="{2A675A73-F0AA-FDCA-AFBB-27A978F7A9FB}"/>
              </a:ext>
            </a:extLst>
          </p:cNvPr>
          <p:cNvPicPr>
            <a:picLocks noChangeAspect="1"/>
          </p:cNvPicPr>
          <p:nvPr/>
        </p:nvPicPr>
        <p:blipFill>
          <a:blip r:embed="rId2"/>
          <a:stretch>
            <a:fillRect/>
          </a:stretch>
        </p:blipFill>
        <p:spPr>
          <a:xfrm>
            <a:off x="6268964" y="1613601"/>
            <a:ext cx="5779506" cy="3468622"/>
          </a:xfrm>
          <a:prstGeom prst="rect">
            <a:avLst/>
          </a:prstGeom>
        </p:spPr>
      </p:pic>
      <p:pic>
        <p:nvPicPr>
          <p:cNvPr id="5" name="图片 4">
            <a:extLst>
              <a:ext uri="{FF2B5EF4-FFF2-40B4-BE49-F238E27FC236}">
                <a16:creationId xmlns:a16="http://schemas.microsoft.com/office/drawing/2014/main" id="{BB444317-9B74-978D-F938-4EFF10263AEC}"/>
              </a:ext>
            </a:extLst>
          </p:cNvPr>
          <p:cNvPicPr>
            <a:picLocks noChangeAspect="1"/>
          </p:cNvPicPr>
          <p:nvPr/>
        </p:nvPicPr>
        <p:blipFill>
          <a:blip r:embed="rId3"/>
          <a:stretch>
            <a:fillRect/>
          </a:stretch>
        </p:blipFill>
        <p:spPr>
          <a:xfrm>
            <a:off x="280179" y="1613602"/>
            <a:ext cx="5898025" cy="3468622"/>
          </a:xfrm>
          <a:prstGeom prst="rect">
            <a:avLst/>
          </a:prstGeom>
        </p:spPr>
      </p:pic>
      <p:sp>
        <p:nvSpPr>
          <p:cNvPr id="6" name="文本框 5">
            <a:extLst>
              <a:ext uri="{FF2B5EF4-FFF2-40B4-BE49-F238E27FC236}">
                <a16:creationId xmlns:a16="http://schemas.microsoft.com/office/drawing/2014/main" id="{6F4A69AE-88D6-6D62-1874-EB68FD477169}"/>
              </a:ext>
            </a:extLst>
          </p:cNvPr>
          <p:cNvSpPr txBox="1"/>
          <p:nvPr/>
        </p:nvSpPr>
        <p:spPr>
          <a:xfrm>
            <a:off x="685800" y="6277431"/>
            <a:ext cx="9956800" cy="430887"/>
          </a:xfrm>
          <a:prstGeom prst="rect">
            <a:avLst/>
          </a:prstGeom>
          <a:noFill/>
        </p:spPr>
        <p:txBody>
          <a:bodyPr wrap="square">
            <a:spAutoFit/>
          </a:bodyPr>
          <a:lstStyle/>
          <a:p>
            <a:r>
              <a:rPr lang="en-US" sz="1100" b="0" i="0" dirty="0">
                <a:solidFill>
                  <a:srgbClr val="222222"/>
                </a:solidFill>
                <a:effectLst/>
                <a:latin typeface="Arial" panose="020B0604020202020204" pitchFamily="34" charset="0"/>
              </a:rPr>
              <a:t>Gao, Y., Xiong, Y., Gao, X., Jia, K., Pan, J., Bi, Y., ... &amp; Wang, H. (2023). Retrieval-augmented generation for large language models: A survey. </a:t>
            </a:r>
            <a:r>
              <a:rPr lang="en-US" sz="1100" b="0" i="1" dirty="0" err="1">
                <a:solidFill>
                  <a:srgbClr val="222222"/>
                </a:solidFill>
                <a:effectLst/>
                <a:latin typeface="Arial" panose="020B0604020202020204" pitchFamily="34" charset="0"/>
              </a:rPr>
              <a:t>arXiv</a:t>
            </a:r>
            <a:r>
              <a:rPr lang="en-US" sz="1100" b="0" i="1" dirty="0">
                <a:solidFill>
                  <a:srgbClr val="222222"/>
                </a:solidFill>
                <a:effectLst/>
                <a:latin typeface="Arial" panose="020B0604020202020204" pitchFamily="34" charset="0"/>
              </a:rPr>
              <a:t> preprint arXiv:2312.10997</a:t>
            </a:r>
            <a:r>
              <a:rPr lang="en-US" sz="1100" b="0" i="0" dirty="0">
                <a:solidFill>
                  <a:srgbClr val="222222"/>
                </a:solidFill>
                <a:effectLst/>
                <a:latin typeface="Arial" panose="020B0604020202020204" pitchFamily="34" charset="0"/>
              </a:rPr>
              <a:t>.</a:t>
            </a:r>
            <a:endParaRPr lang="en-US" sz="1100" dirty="0"/>
          </a:p>
        </p:txBody>
      </p:sp>
    </p:spTree>
    <p:extLst>
      <p:ext uri="{BB962C8B-B14F-4D97-AF65-F5344CB8AC3E}">
        <p14:creationId xmlns:p14="http://schemas.microsoft.com/office/powerpoint/2010/main" val="244178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7F3F-33B1-B674-0C38-0BA65D804E48}"/>
              </a:ext>
            </a:extLst>
          </p:cNvPr>
          <p:cNvSpPr>
            <a:spLocks noGrp="1"/>
          </p:cNvSpPr>
          <p:nvPr>
            <p:ph type="title"/>
          </p:nvPr>
        </p:nvSpPr>
        <p:spPr>
          <a:xfrm>
            <a:off x="838200" y="365125"/>
            <a:ext cx="10515600" cy="752475"/>
          </a:xfrm>
        </p:spPr>
        <p:txBody>
          <a:bodyPr/>
          <a:lstStyle/>
          <a:p>
            <a:r>
              <a:rPr lang="en-US" dirty="0"/>
              <a:t>Dataset</a:t>
            </a:r>
          </a:p>
        </p:txBody>
      </p:sp>
      <p:sp>
        <p:nvSpPr>
          <p:cNvPr id="3" name="内容占位符 2">
            <a:extLst>
              <a:ext uri="{FF2B5EF4-FFF2-40B4-BE49-F238E27FC236}">
                <a16:creationId xmlns:a16="http://schemas.microsoft.com/office/drawing/2014/main" id="{29549A35-FADF-D545-2488-DE342E7F7B0E}"/>
              </a:ext>
            </a:extLst>
          </p:cNvPr>
          <p:cNvSpPr>
            <a:spLocks noGrp="1"/>
          </p:cNvSpPr>
          <p:nvPr>
            <p:ph idx="1"/>
          </p:nvPr>
        </p:nvSpPr>
        <p:spPr>
          <a:xfrm>
            <a:off x="838200" y="1288142"/>
            <a:ext cx="10515600" cy="1241198"/>
          </a:xfrm>
        </p:spPr>
        <p:txBody>
          <a:bodyPr>
            <a:normAutofit/>
          </a:bodyPr>
          <a:lstStyle/>
          <a:p>
            <a:r>
              <a:rPr lang="en-US" sz="2000" dirty="0"/>
              <a:t>Collect 16 annual financial reports from 7 companies (e.g., Apple, Amazon, OCBC, Shell, etc.)</a:t>
            </a:r>
          </a:p>
          <a:p>
            <a:r>
              <a:rPr lang="en-US" sz="2000" dirty="0"/>
              <a:t>Automatic question answer generation using GPT4</a:t>
            </a:r>
          </a:p>
          <a:p>
            <a:r>
              <a:rPr lang="en-US" sz="2000" dirty="0"/>
              <a:t>2 test datasets (Simple &amp; Hard)</a:t>
            </a:r>
          </a:p>
        </p:txBody>
      </p:sp>
      <p:sp>
        <p:nvSpPr>
          <p:cNvPr id="6" name="文本框 5">
            <a:extLst>
              <a:ext uri="{FF2B5EF4-FFF2-40B4-BE49-F238E27FC236}">
                <a16:creationId xmlns:a16="http://schemas.microsoft.com/office/drawing/2014/main" id="{46E339CD-ED90-2F8F-B8E8-33B6BB3B9850}"/>
              </a:ext>
            </a:extLst>
          </p:cNvPr>
          <p:cNvSpPr txBox="1"/>
          <p:nvPr/>
        </p:nvSpPr>
        <p:spPr>
          <a:xfrm>
            <a:off x="1161144" y="2602366"/>
            <a:ext cx="4252685" cy="3539430"/>
          </a:xfrm>
          <a:prstGeom prst="rect">
            <a:avLst/>
          </a:prstGeom>
          <a:noFill/>
        </p:spPr>
        <p:txBody>
          <a:bodyPr wrap="square">
            <a:spAutoFit/>
          </a:bodyPr>
          <a:lstStyle/>
          <a:p>
            <a:r>
              <a:rPr lang="en-US" sz="1600" b="1" u="sng" dirty="0"/>
              <a:t>42 relatively </a:t>
            </a:r>
            <a:r>
              <a:rPr lang="en-US" sz="1600" b="1" u="sng" dirty="0">
                <a:solidFill>
                  <a:srgbClr val="C00000"/>
                </a:solidFill>
              </a:rPr>
              <a:t>simple</a:t>
            </a:r>
            <a:r>
              <a:rPr lang="en-US" sz="1600" b="1" u="sng" dirty="0"/>
              <a:t> question-answer pairs</a:t>
            </a:r>
          </a:p>
          <a:p>
            <a:r>
              <a:rPr lang="en-US" sz="1400" b="1" u="sng" dirty="0"/>
              <a:t>Example</a:t>
            </a:r>
          </a:p>
          <a:p>
            <a:r>
              <a:rPr lang="en-US" sz="1400" dirty="0"/>
              <a:t>{</a:t>
            </a:r>
          </a:p>
          <a:p>
            <a:r>
              <a:rPr lang="en-US" sz="1400" dirty="0"/>
              <a:t>        "question_1": "What were Amazon's total advertising and other promotional costs in 2023?",</a:t>
            </a:r>
          </a:p>
          <a:p>
            <a:r>
              <a:rPr lang="en-US" sz="1400" dirty="0"/>
              <a:t>        "answer_1": "$20.3 billion",</a:t>
            </a:r>
          </a:p>
          <a:p>
            <a:r>
              <a:rPr lang="en-US" sz="1400" dirty="0"/>
              <a:t>        "question_2": "How much was Amazon's income from equity warrant valuation gains in 2023?",</a:t>
            </a:r>
          </a:p>
          <a:p>
            <a:r>
              <a:rPr lang="en-US" sz="1400" dirty="0"/>
              <a:t>        "answer_2": "$26 million",</a:t>
            </a:r>
          </a:p>
          <a:p>
            <a:r>
              <a:rPr lang="en-US" sz="1400" dirty="0"/>
              <a:t>        "question_3": "What was the fair value of Amazon's equity investment in Rivian Automotive, Inc. as of December 31, 2023?",</a:t>
            </a:r>
          </a:p>
          <a:p>
            <a:r>
              <a:rPr lang="en-US" sz="1400" dirty="0"/>
              <a:t>        "answer_3": "$3.7 billion",</a:t>
            </a:r>
          </a:p>
          <a:p>
            <a:r>
              <a:rPr lang="en-US" sz="1400" dirty="0"/>
              <a:t>        "filename": "./docs\\Amazon-com-Inc-2023-Annual-Report.pdf“</a:t>
            </a:r>
          </a:p>
          <a:p>
            <a:r>
              <a:rPr lang="en-US" sz="1400" dirty="0"/>
              <a:t>}</a:t>
            </a:r>
          </a:p>
        </p:txBody>
      </p:sp>
      <p:sp>
        <p:nvSpPr>
          <p:cNvPr id="7" name="文本框 6">
            <a:extLst>
              <a:ext uri="{FF2B5EF4-FFF2-40B4-BE49-F238E27FC236}">
                <a16:creationId xmlns:a16="http://schemas.microsoft.com/office/drawing/2014/main" id="{6A743C75-DD86-6BE5-081D-4AFF336EE699}"/>
              </a:ext>
            </a:extLst>
          </p:cNvPr>
          <p:cNvSpPr txBox="1"/>
          <p:nvPr/>
        </p:nvSpPr>
        <p:spPr>
          <a:xfrm>
            <a:off x="6096000" y="2602366"/>
            <a:ext cx="4934856" cy="3354765"/>
          </a:xfrm>
          <a:prstGeom prst="rect">
            <a:avLst/>
          </a:prstGeom>
          <a:noFill/>
        </p:spPr>
        <p:txBody>
          <a:bodyPr wrap="square">
            <a:spAutoFit/>
          </a:bodyPr>
          <a:lstStyle/>
          <a:p>
            <a:r>
              <a:rPr lang="en-US" sz="1600" b="1" u="sng" dirty="0"/>
              <a:t>40 relatively </a:t>
            </a:r>
            <a:r>
              <a:rPr lang="en-US" sz="1600" b="1" u="sng" dirty="0">
                <a:solidFill>
                  <a:srgbClr val="C00000"/>
                </a:solidFill>
              </a:rPr>
              <a:t>hard</a:t>
            </a:r>
            <a:r>
              <a:rPr lang="en-US" sz="1600" b="1" u="sng" dirty="0"/>
              <a:t> question-answer pairs</a:t>
            </a:r>
          </a:p>
          <a:p>
            <a:r>
              <a:rPr lang="en-US" sz="1400" b="1" u="sng" dirty="0"/>
              <a:t>Example</a:t>
            </a:r>
          </a:p>
          <a:p>
            <a:r>
              <a:rPr lang="en-US" sz="1400" dirty="0"/>
              <a:t> {</a:t>
            </a:r>
          </a:p>
          <a:p>
            <a:r>
              <a:rPr lang="en-US" sz="1400" dirty="0"/>
              <a:t>        "question_1": "What was McDonald's global comparable sales growth rate in 2023 compared to 2022?",</a:t>
            </a:r>
          </a:p>
          <a:p>
            <a:r>
              <a:rPr lang="en-US" sz="1400" dirty="0"/>
              <a:t>        "answer_1": "Nearly 11%",</a:t>
            </a:r>
          </a:p>
          <a:p>
            <a:r>
              <a:rPr lang="en-US" sz="1400" dirty="0"/>
              <a:t>        "question_2": "By how much did McDonald's systemwide sales increase since 2020 by the end of 2022?",</a:t>
            </a:r>
          </a:p>
          <a:p>
            <a:r>
              <a:rPr lang="en-US" sz="1400" dirty="0"/>
              <a:t>        "answer_2": "Nearly $20 billion",</a:t>
            </a:r>
          </a:p>
          <a:p>
            <a:r>
              <a:rPr lang="en-US" sz="1400" dirty="0"/>
              <a:t>        "question_3": "How many active loyalty users did McDonald\u2019s have in its top six markets by the end of 2022?",</a:t>
            </a:r>
          </a:p>
          <a:p>
            <a:r>
              <a:rPr lang="en-US" sz="1400" dirty="0"/>
              <a:t>        "answer_3": "Almost 50 million",</a:t>
            </a:r>
          </a:p>
          <a:p>
            <a:r>
              <a:rPr lang="en-US" sz="1400" dirty="0"/>
              <a:t>        "filename": "./docs\\McDonald*.pdf“</a:t>
            </a:r>
          </a:p>
          <a:p>
            <a:r>
              <a:rPr lang="en-US" sz="1400" dirty="0"/>
              <a:t>}</a:t>
            </a:r>
          </a:p>
        </p:txBody>
      </p:sp>
    </p:spTree>
    <p:extLst>
      <p:ext uri="{BB962C8B-B14F-4D97-AF65-F5344CB8AC3E}">
        <p14:creationId xmlns:p14="http://schemas.microsoft.com/office/powerpoint/2010/main" val="250983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7F3F-33B1-B674-0C38-0BA65D804E48}"/>
              </a:ext>
            </a:extLst>
          </p:cNvPr>
          <p:cNvSpPr>
            <a:spLocks noGrp="1"/>
          </p:cNvSpPr>
          <p:nvPr>
            <p:ph type="title"/>
          </p:nvPr>
        </p:nvSpPr>
        <p:spPr>
          <a:xfrm>
            <a:off x="678543" y="113024"/>
            <a:ext cx="10515600" cy="946520"/>
          </a:xfrm>
        </p:spPr>
        <p:txBody>
          <a:bodyPr/>
          <a:lstStyle/>
          <a:p>
            <a:r>
              <a:rPr lang="en-US" dirty="0"/>
              <a:t>Overall Pipeline</a:t>
            </a:r>
          </a:p>
        </p:txBody>
      </p:sp>
      <p:grpSp>
        <p:nvGrpSpPr>
          <p:cNvPr id="12" name="组合 11">
            <a:extLst>
              <a:ext uri="{FF2B5EF4-FFF2-40B4-BE49-F238E27FC236}">
                <a16:creationId xmlns:a16="http://schemas.microsoft.com/office/drawing/2014/main" id="{30973EAC-BF19-E709-31CC-058B7F7C9ADD}"/>
              </a:ext>
            </a:extLst>
          </p:cNvPr>
          <p:cNvGrpSpPr/>
          <p:nvPr/>
        </p:nvGrpSpPr>
        <p:grpSpPr>
          <a:xfrm>
            <a:off x="359229" y="962025"/>
            <a:ext cx="5876925" cy="5228686"/>
            <a:chOff x="352425" y="781755"/>
            <a:chExt cx="6788607" cy="5847106"/>
          </a:xfrm>
        </p:grpSpPr>
        <p:pic>
          <p:nvPicPr>
            <p:cNvPr id="4" name="图片 3">
              <a:extLst>
                <a:ext uri="{FF2B5EF4-FFF2-40B4-BE49-F238E27FC236}">
                  <a16:creationId xmlns:a16="http://schemas.microsoft.com/office/drawing/2014/main" id="{34AC6B63-4497-2C24-564D-2D7F6163DEEB}"/>
                </a:ext>
              </a:extLst>
            </p:cNvPr>
            <p:cNvPicPr>
              <a:picLocks noChangeAspect="1"/>
            </p:cNvPicPr>
            <p:nvPr/>
          </p:nvPicPr>
          <p:blipFill rotWithShape="1">
            <a:blip r:embed="rId2"/>
            <a:srcRect l="28441" r="45190"/>
            <a:stretch/>
          </p:blipFill>
          <p:spPr>
            <a:xfrm>
              <a:off x="2481942" y="781755"/>
              <a:ext cx="2569029" cy="5847106"/>
            </a:xfrm>
            <a:prstGeom prst="rect">
              <a:avLst/>
            </a:prstGeom>
          </p:spPr>
        </p:pic>
        <p:sp>
          <p:nvSpPr>
            <p:cNvPr id="5" name="矩形: 圆角 4">
              <a:extLst>
                <a:ext uri="{FF2B5EF4-FFF2-40B4-BE49-F238E27FC236}">
                  <a16:creationId xmlns:a16="http://schemas.microsoft.com/office/drawing/2014/main" id="{642C2114-4125-6E1A-8143-0502A0E287C3}"/>
                </a:ext>
              </a:extLst>
            </p:cNvPr>
            <p:cNvSpPr/>
            <p:nvPr/>
          </p:nvSpPr>
          <p:spPr>
            <a:xfrm>
              <a:off x="5050972" y="2002972"/>
              <a:ext cx="2090060" cy="74493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mxbai-embed-large-v1 </a:t>
              </a:r>
            </a:p>
            <a:p>
              <a:pPr marL="285750" indent="-285750">
                <a:buFont typeface="Arial" panose="020B0604020202020204" pitchFamily="34" charset="0"/>
                <a:buChar char="•"/>
              </a:pPr>
              <a:r>
                <a:rPr lang="en-US" sz="1050" dirty="0"/>
                <a:t>bge-large-en-v1.5</a:t>
              </a:r>
            </a:p>
            <a:p>
              <a:pPr marL="285750" indent="-285750">
                <a:buFont typeface="Arial" panose="020B0604020202020204" pitchFamily="34" charset="0"/>
                <a:buChar char="•"/>
              </a:pPr>
              <a:r>
                <a:rPr lang="en-US" sz="1050" dirty="0"/>
                <a:t>BM25</a:t>
              </a:r>
            </a:p>
          </p:txBody>
        </p:sp>
        <p:sp>
          <p:nvSpPr>
            <p:cNvPr id="6" name="矩形: 圆角 5">
              <a:extLst>
                <a:ext uri="{FF2B5EF4-FFF2-40B4-BE49-F238E27FC236}">
                  <a16:creationId xmlns:a16="http://schemas.microsoft.com/office/drawing/2014/main" id="{2381065E-C649-3188-70FF-762A5C6C55A8}"/>
                </a:ext>
              </a:extLst>
            </p:cNvPr>
            <p:cNvSpPr/>
            <p:nvPr/>
          </p:nvSpPr>
          <p:spPr>
            <a:xfrm>
              <a:off x="5045528" y="3003382"/>
              <a:ext cx="2090060" cy="4256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Faiss retrieval library for sematic indexing</a:t>
              </a:r>
            </a:p>
          </p:txBody>
        </p:sp>
        <p:sp>
          <p:nvSpPr>
            <p:cNvPr id="7" name="矩形: 圆角 6">
              <a:extLst>
                <a:ext uri="{FF2B5EF4-FFF2-40B4-BE49-F238E27FC236}">
                  <a16:creationId xmlns:a16="http://schemas.microsoft.com/office/drawing/2014/main" id="{0048CCB3-6405-7F70-4D73-CFB824FA1562}"/>
                </a:ext>
              </a:extLst>
            </p:cNvPr>
            <p:cNvSpPr/>
            <p:nvPr/>
          </p:nvSpPr>
          <p:spPr>
            <a:xfrm>
              <a:off x="352425" y="2076450"/>
              <a:ext cx="2112737" cy="67145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Query paraphrasing</a:t>
              </a:r>
            </a:p>
            <a:p>
              <a:pPr marL="285750" indent="-285750">
                <a:buFont typeface="Arial" panose="020B0604020202020204" pitchFamily="34" charset="0"/>
                <a:buChar char="•"/>
              </a:pPr>
              <a:r>
                <a:rPr lang="en-US" sz="1050" dirty="0"/>
                <a:t>Hypothetical Document Embeddings (</a:t>
              </a:r>
              <a:r>
                <a:rPr lang="en-US" sz="1050" dirty="0" err="1"/>
                <a:t>HyDE</a:t>
              </a:r>
              <a:r>
                <a:rPr lang="en-US" sz="1050" dirty="0"/>
                <a:t>)</a:t>
              </a:r>
            </a:p>
          </p:txBody>
        </p:sp>
        <p:sp>
          <p:nvSpPr>
            <p:cNvPr id="8" name="矩形: 圆角 7">
              <a:extLst>
                <a:ext uri="{FF2B5EF4-FFF2-40B4-BE49-F238E27FC236}">
                  <a16:creationId xmlns:a16="http://schemas.microsoft.com/office/drawing/2014/main" id="{71516B32-CE05-8657-CFCC-EDCB9D3D5CB8}"/>
                </a:ext>
              </a:extLst>
            </p:cNvPr>
            <p:cNvSpPr/>
            <p:nvPr/>
          </p:nvSpPr>
          <p:spPr>
            <a:xfrm>
              <a:off x="5045526" y="4816121"/>
              <a:ext cx="2081620" cy="42561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GPT4-Turbo for QA</a:t>
              </a:r>
            </a:p>
          </p:txBody>
        </p:sp>
        <p:sp>
          <p:nvSpPr>
            <p:cNvPr id="9" name="矩形: 圆角 8">
              <a:extLst>
                <a:ext uri="{FF2B5EF4-FFF2-40B4-BE49-F238E27FC236}">
                  <a16:creationId xmlns:a16="http://schemas.microsoft.com/office/drawing/2014/main" id="{35B8753D-95A9-6E1C-DA5D-57AB1DFBEC7E}"/>
                </a:ext>
              </a:extLst>
            </p:cNvPr>
            <p:cNvSpPr/>
            <p:nvPr/>
          </p:nvSpPr>
          <p:spPr>
            <a:xfrm>
              <a:off x="952500" y="3844136"/>
              <a:ext cx="1529443" cy="4256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Ensemble Retriever</a:t>
              </a:r>
            </a:p>
          </p:txBody>
        </p:sp>
        <p:sp>
          <p:nvSpPr>
            <p:cNvPr id="15" name="矩形: 圆角 14">
              <a:extLst>
                <a:ext uri="{FF2B5EF4-FFF2-40B4-BE49-F238E27FC236}">
                  <a16:creationId xmlns:a16="http://schemas.microsoft.com/office/drawing/2014/main" id="{7EA11620-A7D3-9EB7-8946-27A69DAF69D7}"/>
                </a:ext>
              </a:extLst>
            </p:cNvPr>
            <p:cNvSpPr/>
            <p:nvPr/>
          </p:nvSpPr>
          <p:spPr>
            <a:xfrm>
              <a:off x="5045527" y="5541572"/>
              <a:ext cx="2081618" cy="64958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A verifier Agent to  calculate the accuracy automatically </a:t>
              </a:r>
            </a:p>
          </p:txBody>
        </p:sp>
        <p:sp>
          <p:nvSpPr>
            <p:cNvPr id="16" name="矩形: 圆角 15">
              <a:extLst>
                <a:ext uri="{FF2B5EF4-FFF2-40B4-BE49-F238E27FC236}">
                  <a16:creationId xmlns:a16="http://schemas.microsoft.com/office/drawing/2014/main" id="{4EC82450-C30B-38B4-1BD3-8FA116B97792}"/>
                </a:ext>
              </a:extLst>
            </p:cNvPr>
            <p:cNvSpPr/>
            <p:nvPr/>
          </p:nvSpPr>
          <p:spPr>
            <a:xfrm>
              <a:off x="5037086" y="1079501"/>
              <a:ext cx="2090061" cy="74493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050" dirty="0"/>
                <a:t>Loading PDFs using PdfReader to pain text</a:t>
              </a:r>
            </a:p>
          </p:txBody>
        </p:sp>
      </p:grpSp>
      <p:sp>
        <p:nvSpPr>
          <p:cNvPr id="11" name="内容占位符 2">
            <a:extLst>
              <a:ext uri="{FF2B5EF4-FFF2-40B4-BE49-F238E27FC236}">
                <a16:creationId xmlns:a16="http://schemas.microsoft.com/office/drawing/2014/main" id="{F4F48521-7199-5374-8921-D1044DF6DDD4}"/>
              </a:ext>
            </a:extLst>
          </p:cNvPr>
          <p:cNvSpPr>
            <a:spLocks noGrp="1"/>
          </p:cNvSpPr>
          <p:nvPr>
            <p:ph idx="1"/>
          </p:nvPr>
        </p:nvSpPr>
        <p:spPr>
          <a:xfrm>
            <a:off x="6872553" y="846809"/>
            <a:ext cx="4640904" cy="4351338"/>
          </a:xfrm>
        </p:spPr>
        <p:txBody>
          <a:bodyPr>
            <a:normAutofit/>
          </a:bodyPr>
          <a:lstStyle/>
          <a:p>
            <a:pPr marL="0" indent="0">
              <a:buNone/>
            </a:pPr>
            <a:r>
              <a:rPr lang="en-US" sz="2000" dirty="0"/>
              <a:t>Advanced technique for performance boosting</a:t>
            </a:r>
          </a:p>
          <a:p>
            <a:r>
              <a:rPr lang="en-US" sz="1400" dirty="0"/>
              <a:t>Ensemble Retriever</a:t>
            </a:r>
          </a:p>
          <a:p>
            <a:pPr marL="180975" indent="0">
              <a:buNone/>
            </a:pPr>
            <a:r>
              <a:rPr lang="en-US" sz="1200" b="0" i="0" dirty="0">
                <a:solidFill>
                  <a:srgbClr val="1C1E21"/>
                </a:solidFill>
                <a:effectLst/>
                <a:latin typeface="Public Sans"/>
              </a:rPr>
              <a:t>Leveraging the strengths of different retrievers can achieve better performance than single retriever. The sparse retriever (e.g., BM25) is good at finding relevant documents based on keywords, while the dense retriever (e.g., embeddings from alignment pretrain model) is good at finding relevant documents based on semantic similarity.</a:t>
            </a:r>
          </a:p>
          <a:p>
            <a:r>
              <a:rPr lang="en-US" sz="1400" b="0" i="0" dirty="0">
                <a:solidFill>
                  <a:srgbClr val="1C1E21"/>
                </a:solidFill>
                <a:effectLst/>
                <a:latin typeface="Public Sans"/>
              </a:rPr>
              <a:t>Hypothetical Document Embeddings (</a:t>
            </a:r>
            <a:r>
              <a:rPr lang="en-US" sz="1400" b="0" i="0" dirty="0" err="1">
                <a:solidFill>
                  <a:srgbClr val="1C1E21"/>
                </a:solidFill>
                <a:effectLst/>
                <a:latin typeface="Public Sans"/>
              </a:rPr>
              <a:t>HyDE</a:t>
            </a:r>
            <a:r>
              <a:rPr lang="en-US" sz="1400" b="0" i="0" dirty="0">
                <a:solidFill>
                  <a:srgbClr val="1C1E21"/>
                </a:solidFill>
                <a:effectLst/>
                <a:latin typeface="Public Sans"/>
              </a:rPr>
              <a:t>)</a:t>
            </a:r>
          </a:p>
          <a:p>
            <a:pPr marL="180975" indent="0">
              <a:buNone/>
            </a:pPr>
            <a:r>
              <a:rPr lang="en-US" sz="1200" dirty="0">
                <a:solidFill>
                  <a:srgbClr val="1C1E21"/>
                </a:solidFill>
                <a:latin typeface="Public Sans"/>
              </a:rPr>
              <a:t>It is a method used to enhance retrieval by generating a hypothetical document for an incoming query. In our case, I first generated the potential answer, and use the answer to look up the financial document segments.</a:t>
            </a:r>
          </a:p>
          <a:p>
            <a:r>
              <a:rPr lang="en-US" sz="1400" dirty="0"/>
              <a:t>Query paraphrasing</a:t>
            </a:r>
          </a:p>
          <a:p>
            <a:pPr marL="180975" indent="0">
              <a:buNone/>
            </a:pPr>
            <a:r>
              <a:rPr lang="en-US" sz="1200" dirty="0">
                <a:solidFill>
                  <a:srgbClr val="1C1E21"/>
                </a:solidFill>
                <a:latin typeface="Public Sans"/>
              </a:rPr>
              <a:t>Query paraphrasing in document retrieval refers to the process of reformulating or rephrasing a user's search query with the intent to improve the search results by either expanding the range of retrieved documents or by more accurately capturing the user's information need. </a:t>
            </a:r>
          </a:p>
          <a:p>
            <a:endParaRPr lang="en-US" sz="1400" dirty="0"/>
          </a:p>
        </p:txBody>
      </p:sp>
      <p:sp>
        <p:nvSpPr>
          <p:cNvPr id="10" name="文本框 9">
            <a:extLst>
              <a:ext uri="{FF2B5EF4-FFF2-40B4-BE49-F238E27FC236}">
                <a16:creationId xmlns:a16="http://schemas.microsoft.com/office/drawing/2014/main" id="{C8A138F4-2EBD-4ECE-B43A-B6E25C098EB0}"/>
              </a:ext>
            </a:extLst>
          </p:cNvPr>
          <p:cNvSpPr txBox="1"/>
          <p:nvPr/>
        </p:nvSpPr>
        <p:spPr>
          <a:xfrm>
            <a:off x="678543" y="6359447"/>
            <a:ext cx="6096000" cy="430887"/>
          </a:xfrm>
          <a:prstGeom prst="rect">
            <a:avLst/>
          </a:prstGeom>
          <a:noFill/>
        </p:spPr>
        <p:txBody>
          <a:bodyPr wrap="square">
            <a:spAutoFit/>
          </a:bodyPr>
          <a:lstStyle/>
          <a:p>
            <a:r>
              <a:rPr lang="en-US" sz="1100" dirty="0">
                <a:hlinkClick r:id="rId3"/>
              </a:rPr>
              <a:t>https://github.com/langchain-ai/langchain</a:t>
            </a:r>
            <a:endParaRPr lang="en-US" sz="1100" dirty="0"/>
          </a:p>
          <a:p>
            <a:endParaRPr lang="en-US" sz="1100" dirty="0"/>
          </a:p>
        </p:txBody>
      </p:sp>
    </p:spTree>
    <p:extLst>
      <p:ext uri="{BB962C8B-B14F-4D97-AF65-F5344CB8AC3E}">
        <p14:creationId xmlns:p14="http://schemas.microsoft.com/office/powerpoint/2010/main" val="9808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7F3F-33B1-B674-0C38-0BA65D804E48}"/>
              </a:ext>
            </a:extLst>
          </p:cNvPr>
          <p:cNvSpPr>
            <a:spLocks noGrp="1"/>
          </p:cNvSpPr>
          <p:nvPr>
            <p:ph type="title"/>
          </p:nvPr>
        </p:nvSpPr>
        <p:spPr>
          <a:xfrm>
            <a:off x="838200" y="365126"/>
            <a:ext cx="10515600" cy="730250"/>
          </a:xfrm>
        </p:spPr>
        <p:txBody>
          <a:bodyPr>
            <a:normAutofit/>
          </a:bodyPr>
          <a:lstStyle/>
          <a:p>
            <a:r>
              <a:rPr lang="en-US" sz="3600" dirty="0"/>
              <a:t>Results</a:t>
            </a:r>
          </a:p>
        </p:txBody>
      </p:sp>
      <p:sp>
        <p:nvSpPr>
          <p:cNvPr id="3" name="内容占位符 2">
            <a:extLst>
              <a:ext uri="{FF2B5EF4-FFF2-40B4-BE49-F238E27FC236}">
                <a16:creationId xmlns:a16="http://schemas.microsoft.com/office/drawing/2014/main" id="{29549A35-FADF-D545-2488-DE342E7F7B0E}"/>
              </a:ext>
            </a:extLst>
          </p:cNvPr>
          <p:cNvSpPr>
            <a:spLocks noGrp="1"/>
          </p:cNvSpPr>
          <p:nvPr>
            <p:ph idx="1"/>
          </p:nvPr>
        </p:nvSpPr>
        <p:spPr>
          <a:xfrm>
            <a:off x="1143000" y="1095376"/>
            <a:ext cx="8296275" cy="1757936"/>
          </a:xfrm>
        </p:spPr>
        <p:txBody>
          <a:bodyPr>
            <a:normAutofit/>
          </a:bodyPr>
          <a:lstStyle/>
          <a:p>
            <a:r>
              <a:rPr lang="en-US" sz="1400" dirty="0"/>
              <a:t>Naïve RAG </a:t>
            </a:r>
          </a:p>
          <a:p>
            <a:r>
              <a:rPr lang="en-US" sz="1400" dirty="0"/>
              <a:t>Ensemble retriever (ER)</a:t>
            </a:r>
          </a:p>
          <a:p>
            <a:r>
              <a:rPr lang="en-US" sz="1400" b="0" i="0" dirty="0">
                <a:solidFill>
                  <a:srgbClr val="1C1E21"/>
                </a:solidFill>
                <a:effectLst/>
                <a:latin typeface="Public Sans"/>
              </a:rPr>
              <a:t>Hypothetical Document Embeddings (</a:t>
            </a:r>
            <a:r>
              <a:rPr lang="en-US" sz="1400" b="0" i="0" dirty="0" err="1">
                <a:solidFill>
                  <a:srgbClr val="1C1E21"/>
                </a:solidFill>
                <a:effectLst/>
                <a:latin typeface="Public Sans"/>
              </a:rPr>
              <a:t>HyDE</a:t>
            </a:r>
            <a:r>
              <a:rPr lang="en-US" sz="1400" b="0" i="0" dirty="0">
                <a:solidFill>
                  <a:srgbClr val="1C1E21"/>
                </a:solidFill>
                <a:effectLst/>
                <a:latin typeface="Public Sans"/>
              </a:rPr>
              <a:t>)</a:t>
            </a:r>
            <a:endParaRPr lang="en-US" sz="1400" dirty="0"/>
          </a:p>
          <a:p>
            <a:r>
              <a:rPr lang="en-US" sz="1400" dirty="0"/>
              <a:t>Query paraphrasing (QP)</a:t>
            </a:r>
          </a:p>
        </p:txBody>
      </p:sp>
      <p:graphicFrame>
        <p:nvGraphicFramePr>
          <p:cNvPr id="12" name="表格 11">
            <a:extLst>
              <a:ext uri="{FF2B5EF4-FFF2-40B4-BE49-F238E27FC236}">
                <a16:creationId xmlns:a16="http://schemas.microsoft.com/office/drawing/2014/main" id="{804143BA-1FC3-14FC-B51E-97FDEFF792A1}"/>
              </a:ext>
            </a:extLst>
          </p:cNvPr>
          <p:cNvGraphicFramePr>
            <a:graphicFrameLocks noGrp="1"/>
          </p:cNvGraphicFramePr>
          <p:nvPr>
            <p:extLst>
              <p:ext uri="{D42A27DB-BD31-4B8C-83A1-F6EECF244321}">
                <p14:modId xmlns:p14="http://schemas.microsoft.com/office/powerpoint/2010/main" val="320293181"/>
              </p:ext>
            </p:extLst>
          </p:nvPr>
        </p:nvGraphicFramePr>
        <p:xfrm>
          <a:off x="1114425" y="2459611"/>
          <a:ext cx="10556873" cy="2593402"/>
        </p:xfrm>
        <a:graphic>
          <a:graphicData uri="http://schemas.openxmlformats.org/drawingml/2006/table">
            <a:tbl>
              <a:tblPr/>
              <a:tblGrid>
                <a:gridCol w="2530475">
                  <a:extLst>
                    <a:ext uri="{9D8B030D-6E8A-4147-A177-3AD203B41FA5}">
                      <a16:colId xmlns:a16="http://schemas.microsoft.com/office/drawing/2014/main" val="3559145511"/>
                    </a:ext>
                  </a:extLst>
                </a:gridCol>
                <a:gridCol w="2174196">
                  <a:extLst>
                    <a:ext uri="{9D8B030D-6E8A-4147-A177-3AD203B41FA5}">
                      <a16:colId xmlns:a16="http://schemas.microsoft.com/office/drawing/2014/main" val="2813239618"/>
                    </a:ext>
                  </a:extLst>
                </a:gridCol>
                <a:gridCol w="857982">
                  <a:extLst>
                    <a:ext uri="{9D8B030D-6E8A-4147-A177-3AD203B41FA5}">
                      <a16:colId xmlns:a16="http://schemas.microsoft.com/office/drawing/2014/main" val="659523016"/>
                    </a:ext>
                  </a:extLst>
                </a:gridCol>
                <a:gridCol w="857982">
                  <a:extLst>
                    <a:ext uri="{9D8B030D-6E8A-4147-A177-3AD203B41FA5}">
                      <a16:colId xmlns:a16="http://schemas.microsoft.com/office/drawing/2014/main" val="3720054755"/>
                    </a:ext>
                  </a:extLst>
                </a:gridCol>
                <a:gridCol w="857982">
                  <a:extLst>
                    <a:ext uri="{9D8B030D-6E8A-4147-A177-3AD203B41FA5}">
                      <a16:colId xmlns:a16="http://schemas.microsoft.com/office/drawing/2014/main" val="1425120150"/>
                    </a:ext>
                  </a:extLst>
                </a:gridCol>
                <a:gridCol w="819564">
                  <a:extLst>
                    <a:ext uri="{9D8B030D-6E8A-4147-A177-3AD203B41FA5}">
                      <a16:colId xmlns:a16="http://schemas.microsoft.com/office/drawing/2014/main" val="487809473"/>
                    </a:ext>
                  </a:extLst>
                </a:gridCol>
                <a:gridCol w="819564">
                  <a:extLst>
                    <a:ext uri="{9D8B030D-6E8A-4147-A177-3AD203B41FA5}">
                      <a16:colId xmlns:a16="http://schemas.microsoft.com/office/drawing/2014/main" val="1934676246"/>
                    </a:ext>
                  </a:extLst>
                </a:gridCol>
                <a:gridCol w="819564">
                  <a:extLst>
                    <a:ext uri="{9D8B030D-6E8A-4147-A177-3AD203B41FA5}">
                      <a16:colId xmlns:a16="http://schemas.microsoft.com/office/drawing/2014/main" val="3887544968"/>
                    </a:ext>
                  </a:extLst>
                </a:gridCol>
                <a:gridCol w="819564">
                  <a:extLst>
                    <a:ext uri="{9D8B030D-6E8A-4147-A177-3AD203B41FA5}">
                      <a16:colId xmlns:a16="http://schemas.microsoft.com/office/drawing/2014/main" val="3073970355"/>
                    </a:ext>
                  </a:extLst>
                </a:gridCol>
              </a:tblGrid>
              <a:tr h="172993">
                <a:tc rowSpan="3">
                  <a:txBody>
                    <a:bodyPr/>
                    <a:lstStyle/>
                    <a:p>
                      <a:pPr algn="l" fontAlgn="ctr"/>
                      <a:r>
                        <a:rPr lang="en-US" sz="1600" b="0" i="0" u="none" strike="noStrike" dirty="0">
                          <a:solidFill>
                            <a:srgbClr val="000000"/>
                          </a:solidFill>
                          <a:effectLst/>
                          <a:latin typeface="Calibri" panose="020F0502020204030204" pitchFamily="34" charset="0"/>
                        </a:rPr>
                        <a:t>Pipeline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3">
                  <a:txBody>
                    <a:bodyPr/>
                    <a:lstStyle/>
                    <a:p>
                      <a:pPr algn="l" fontAlgn="ctr"/>
                      <a:r>
                        <a:rPr lang="en-US" sz="1600" b="0" i="0" u="none" strike="noStrike">
                          <a:solidFill>
                            <a:srgbClr val="000000"/>
                          </a:solidFill>
                          <a:effectLst/>
                          <a:latin typeface="Calibri" panose="020F0502020204030204" pitchFamily="34" charset="0"/>
                        </a:rPr>
                        <a:t>Indexing Method</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3">
                  <a:txBody>
                    <a:bodyPr/>
                    <a:lstStyle/>
                    <a:p>
                      <a:pPr algn="ctr" fontAlgn="ctr"/>
                      <a:r>
                        <a:rPr lang="en-US" sz="1600" b="0" i="0" u="none" strike="noStrike">
                          <a:solidFill>
                            <a:srgbClr val="000000"/>
                          </a:solidFill>
                          <a:effectLst/>
                          <a:latin typeface="Calibri" panose="020F0502020204030204" pitchFamily="34" charset="0"/>
                        </a:rPr>
                        <a:t>Simple QA data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3">
                  <a:txBody>
                    <a:bodyPr/>
                    <a:lstStyle/>
                    <a:p>
                      <a:pPr algn="ctr" fontAlgn="ctr"/>
                      <a:r>
                        <a:rPr lang="en-US" sz="1600" b="0" i="0" u="none" strike="noStrike" dirty="0">
                          <a:solidFill>
                            <a:srgbClr val="000000"/>
                          </a:solidFill>
                          <a:effectLst/>
                          <a:latin typeface="Calibri" panose="020F0502020204030204" pitchFamily="34" charset="0"/>
                        </a:rPr>
                        <a:t>Hard QA data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rowSpan="3">
                  <a:txBody>
                    <a:bodyPr/>
                    <a:lstStyle/>
                    <a:p>
                      <a:pPr algn="ctr" fontAlgn="ctr"/>
                      <a:r>
                        <a:rPr lang="en-US" sz="1600" b="0" i="0" u="none" strike="noStrike" dirty="0">
                          <a:solidFill>
                            <a:srgbClr val="000000"/>
                          </a:solidFill>
                          <a:effectLst/>
                          <a:latin typeface="Calibri" panose="020F0502020204030204" pitchFamily="34" charset="0"/>
                        </a:rPr>
                        <a:t>Overall (cs=500)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8840534"/>
                  </a:ext>
                </a:extLst>
              </a:tr>
              <a:tr h="172993">
                <a:tc vMerge="1">
                  <a:txBody>
                    <a:bodyPr/>
                    <a:lstStyle/>
                    <a:p>
                      <a:endParaRPr lang="en-US"/>
                    </a:p>
                  </a:txBody>
                  <a:tcPr/>
                </a:tc>
                <a:tc vMerge="1">
                  <a:txBody>
                    <a:bodyPr/>
                    <a:lstStyle/>
                    <a:p>
                      <a:endParaRPr lang="en-US"/>
                    </a:p>
                  </a:txBody>
                  <a:tcPr/>
                </a:tc>
                <a:tc gridSpan="3">
                  <a:txBody>
                    <a:bodyPr/>
                    <a:lstStyle/>
                    <a:p>
                      <a:pPr algn="ctr" fontAlgn="ctr"/>
                      <a:r>
                        <a:rPr lang="en-US" sz="1600" b="0" i="0" u="none" strike="noStrike">
                          <a:solidFill>
                            <a:srgbClr val="000000"/>
                          </a:solidFill>
                          <a:effectLst/>
                          <a:latin typeface="Calibri" panose="020F0502020204030204" pitchFamily="34" charset="0"/>
                        </a:rPr>
                        <a:t>Text splitter chunk size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3">
                  <a:txBody>
                    <a:bodyPr/>
                    <a:lstStyle/>
                    <a:p>
                      <a:pPr algn="ctr" fontAlgn="ctr"/>
                      <a:r>
                        <a:rPr lang="en-US" sz="1600" b="0" i="0" u="none" strike="noStrike">
                          <a:solidFill>
                            <a:srgbClr val="000000"/>
                          </a:solidFill>
                          <a:effectLst/>
                          <a:latin typeface="Calibri" panose="020F0502020204030204" pitchFamily="34" charset="0"/>
                        </a:rPr>
                        <a:t>Text splitter chunk size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748784989"/>
                  </a:ext>
                </a:extLst>
              </a:tr>
              <a:tr h="172993">
                <a:tc vMerge="1">
                  <a:txBody>
                    <a:bodyPr/>
                    <a:lstStyle/>
                    <a:p>
                      <a:endParaRPr lang="en-US"/>
                    </a:p>
                  </a:txBody>
                  <a:tcPr/>
                </a:tc>
                <a:tc vMerge="1">
                  <a:txBody>
                    <a:bodyPr/>
                    <a:lstStyle/>
                    <a:p>
                      <a:endParaRPr lang="en-US"/>
                    </a:p>
                  </a:txBody>
                  <a:tcPr/>
                </a:tc>
                <a:tc>
                  <a:txBody>
                    <a:bodyPr/>
                    <a:lstStyle/>
                    <a:p>
                      <a:pPr algn="ctr" fontAlgn="ctr"/>
                      <a:r>
                        <a:rPr lang="en-US" sz="1600" b="0" i="0" u="none" strike="noStrike">
                          <a:solidFill>
                            <a:srgbClr val="000000"/>
                          </a:solidFill>
                          <a:effectLst/>
                          <a:latin typeface="Calibri" panose="020F0502020204030204" pitchFamily="34" charset="0"/>
                        </a:rPr>
                        <a:t>500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1000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1500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500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1000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1500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43311315"/>
                  </a:ext>
                </a:extLst>
              </a:tr>
              <a:tr h="172993">
                <a:tc>
                  <a:txBody>
                    <a:bodyPr/>
                    <a:lstStyle/>
                    <a:p>
                      <a:pPr algn="l" fontAlgn="ctr"/>
                      <a:r>
                        <a:rPr lang="en-US" sz="1600" b="0" i="0" u="none" strike="noStrike">
                          <a:solidFill>
                            <a:srgbClr val="000000"/>
                          </a:solidFill>
                          <a:effectLst/>
                          <a:latin typeface="Calibri" panose="020F0502020204030204" pitchFamily="34" charset="0"/>
                        </a:rPr>
                        <a:t>Naïve RAG</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r>
                        <a:rPr lang="en-US" sz="1600" b="0" i="0" u="none" strike="noStrike">
                          <a:solidFill>
                            <a:srgbClr val="000000"/>
                          </a:solidFill>
                          <a:effectLst/>
                          <a:latin typeface="Calibri" panose="020F0502020204030204" pitchFamily="34" charset="0"/>
                        </a:rPr>
                        <a:t>BM25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76.2%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83.3%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52.5%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55.0%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47.5%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64.3%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70675542"/>
                  </a:ext>
                </a:extLst>
              </a:tr>
              <a:tr h="313117">
                <a:tc>
                  <a:txBody>
                    <a:bodyPr/>
                    <a:lstStyle/>
                    <a:p>
                      <a:pPr algn="l" fontAlgn="ctr"/>
                      <a:r>
                        <a:rPr lang="en-US" sz="1600" b="0" i="0" u="none" strike="noStrike">
                          <a:solidFill>
                            <a:srgbClr val="000000"/>
                          </a:solidFill>
                          <a:effectLst/>
                          <a:latin typeface="Calibri" panose="020F0502020204030204" pitchFamily="34" charset="0"/>
                        </a:rPr>
                        <a:t>Naïve RAG</a:t>
                      </a:r>
                    </a:p>
                  </a:txBody>
                  <a:tcPr marL="9525" marR="9525" marT="9525" marB="0" anchor="ctr">
                    <a:lnL>
                      <a:noFill/>
                    </a:lnL>
                    <a:lnR>
                      <a:noFill/>
                    </a:lnR>
                    <a:lnT>
                      <a:noFill/>
                    </a:lnT>
                    <a:lnB>
                      <a:noFill/>
                    </a:lnB>
                    <a:noFill/>
                  </a:tcPr>
                </a:tc>
                <a:tc>
                  <a:txBody>
                    <a:bodyPr/>
                    <a:lstStyle/>
                    <a:p>
                      <a:pPr algn="l" fontAlgn="ctr"/>
                      <a:r>
                        <a:rPr lang="en-US" sz="1600" b="0" i="0" u="none" strike="noStrike" dirty="0">
                          <a:solidFill>
                            <a:srgbClr val="000000"/>
                          </a:solidFill>
                          <a:effectLst/>
                          <a:latin typeface="Calibri" panose="020F0502020204030204" pitchFamily="34" charset="0"/>
                        </a:rPr>
                        <a:t>mxbai-embed-large-v1</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76.2%</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81.0%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81.0%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60.0%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62.5%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62.5%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68.1%</a:t>
                      </a:r>
                    </a:p>
                  </a:txBody>
                  <a:tcPr marL="9525" marR="9525" marT="9525" marB="0" anchor="ctr">
                    <a:lnL>
                      <a:noFill/>
                    </a:lnL>
                    <a:lnR>
                      <a:noFill/>
                    </a:lnR>
                    <a:lnT>
                      <a:noFill/>
                    </a:lnT>
                    <a:lnB>
                      <a:noFill/>
                    </a:lnB>
                    <a:noFill/>
                  </a:tcPr>
                </a:tc>
                <a:extLst>
                  <a:ext uri="{0D108BD9-81ED-4DB2-BD59-A6C34878D82A}">
                    <a16:rowId xmlns:a16="http://schemas.microsoft.com/office/drawing/2014/main" val="2375806621"/>
                  </a:ext>
                </a:extLst>
              </a:tr>
              <a:tr h="172993">
                <a:tc>
                  <a:txBody>
                    <a:bodyPr/>
                    <a:lstStyle/>
                    <a:p>
                      <a:pPr algn="l" fontAlgn="ctr"/>
                      <a:r>
                        <a:rPr lang="en-US" sz="1600" b="0" i="0" u="none" strike="noStrike">
                          <a:solidFill>
                            <a:srgbClr val="000000"/>
                          </a:solidFill>
                          <a:effectLst/>
                          <a:latin typeface="Calibri" panose="020F0502020204030204" pitchFamily="34" charset="0"/>
                        </a:rPr>
                        <a:t>Naïve RAG</a:t>
                      </a:r>
                    </a:p>
                  </a:txBody>
                  <a:tcPr marL="9525" marR="9525" marT="9525" marB="0" anchor="ctr">
                    <a:lnL>
                      <a:noFill/>
                    </a:lnL>
                    <a:lnR>
                      <a:noFill/>
                    </a:lnR>
                    <a:lnT>
                      <a:noFill/>
                    </a:lnT>
                    <a:lnB>
                      <a:noFill/>
                    </a:lnB>
                    <a:noFill/>
                  </a:tcPr>
                </a:tc>
                <a:tc>
                  <a:txBody>
                    <a:bodyPr/>
                    <a:lstStyle/>
                    <a:p>
                      <a:pPr algn="l" fontAlgn="ctr"/>
                      <a:r>
                        <a:rPr lang="en-US" sz="1600" b="0" i="0" u="none" strike="noStrike" dirty="0">
                          <a:solidFill>
                            <a:srgbClr val="000000"/>
                          </a:solidFill>
                          <a:effectLst/>
                          <a:latin typeface="Calibri" panose="020F0502020204030204" pitchFamily="34" charset="0"/>
                        </a:rPr>
                        <a:t>bge-large-en-v1.5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85.7%</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85.7%</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85.7%</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70.0%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65.0%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57.5%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77.9%</a:t>
                      </a:r>
                    </a:p>
                  </a:txBody>
                  <a:tcPr marL="9525" marR="9525" marT="9525" marB="0" anchor="ctr">
                    <a:lnL>
                      <a:noFill/>
                    </a:lnL>
                    <a:lnR>
                      <a:noFill/>
                    </a:lnR>
                    <a:lnT>
                      <a:noFill/>
                    </a:lnT>
                    <a:lnB>
                      <a:noFill/>
                    </a:lnB>
                    <a:noFill/>
                  </a:tcPr>
                </a:tc>
                <a:extLst>
                  <a:ext uri="{0D108BD9-81ED-4DB2-BD59-A6C34878D82A}">
                    <a16:rowId xmlns:a16="http://schemas.microsoft.com/office/drawing/2014/main" val="277396340"/>
                  </a:ext>
                </a:extLst>
              </a:tr>
              <a:tr h="172993">
                <a:tc>
                  <a:txBody>
                    <a:bodyPr/>
                    <a:lstStyle/>
                    <a:p>
                      <a:pPr algn="l" fontAlgn="ctr"/>
                      <a:r>
                        <a:rPr lang="en-US" sz="1600" b="1" i="0" u="none" strike="noStrike" dirty="0">
                          <a:solidFill>
                            <a:srgbClr val="000000"/>
                          </a:solidFill>
                          <a:effectLst/>
                          <a:latin typeface="Calibri" panose="020F0502020204030204" pitchFamily="34" charset="0"/>
                        </a:rPr>
                        <a:t>Naïve RAG + ER</a:t>
                      </a:r>
                    </a:p>
                  </a:txBody>
                  <a:tcPr marL="9525" marR="9525" marT="9525"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Calibri" panose="020F0502020204030204" pitchFamily="34" charset="0"/>
                        </a:rPr>
                        <a:t>Fused</a:t>
                      </a:r>
                    </a:p>
                  </a:txBody>
                  <a:tcPr marL="9525" marR="9525" marT="9525" marB="0" anchor="ctr">
                    <a:lnL>
                      <a:noFill/>
                    </a:lnL>
                    <a:lnR>
                      <a:noFill/>
                    </a:lnR>
                    <a:lnT>
                      <a:noFill/>
                    </a:lnT>
                    <a:lnB>
                      <a:noFill/>
                    </a:lnB>
                    <a:noFill/>
                  </a:tcPr>
                </a:tc>
                <a:tc>
                  <a:txBody>
                    <a:bodyPr/>
                    <a:lstStyle/>
                    <a:p>
                      <a:pPr algn="ctr" fontAlgn="ctr"/>
                      <a:r>
                        <a:rPr lang="en-US" sz="1600" b="0" i="0" u="none" strike="noStrike" dirty="0">
                          <a:solidFill>
                            <a:srgbClr val="000000"/>
                          </a:solidFill>
                          <a:effectLst/>
                          <a:latin typeface="Calibri" panose="020F0502020204030204" pitchFamily="34" charset="0"/>
                        </a:rPr>
                        <a:t>95.2%</a:t>
                      </a:r>
                    </a:p>
                  </a:txBody>
                  <a:tcPr marL="9525" marR="9525" marT="9525" marB="0" anchor="ctr">
                    <a:lnL>
                      <a:noFill/>
                    </a:lnL>
                    <a:lnR>
                      <a:noFill/>
                    </a:lnR>
                    <a:lnT>
                      <a:noFill/>
                    </a:lnT>
                    <a:lnB>
                      <a:noFill/>
                    </a:lnB>
                    <a:noFill/>
                  </a:tcPr>
                </a:tc>
                <a:tc>
                  <a:txBody>
                    <a:bodyPr/>
                    <a:lstStyle/>
                    <a:p>
                      <a:pPr algn="ctr" fontAlgn="ctr"/>
                      <a:r>
                        <a:rPr lang="en-US" sz="1600" b="0" i="0" u="none" strike="noStrike" dirty="0">
                          <a:solidFill>
                            <a:srgbClr val="000000"/>
                          </a:solidFill>
                          <a:effectLst/>
                          <a:latin typeface="Calibri" panose="020F0502020204030204" pitchFamily="34" charset="0"/>
                        </a:rPr>
                        <a:t>95.2%</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92.9%</a:t>
                      </a:r>
                    </a:p>
                  </a:txBody>
                  <a:tcPr marL="9525" marR="9525" marT="9525" marB="0" anchor="ctr">
                    <a:lnL>
                      <a:noFill/>
                    </a:lnL>
                    <a:lnR>
                      <a:noFill/>
                    </a:lnR>
                    <a:lnT>
                      <a:noFill/>
                    </a:lnT>
                    <a:lnB>
                      <a:noFill/>
                    </a:lnB>
                    <a:noFill/>
                  </a:tcPr>
                </a:tc>
                <a:tc>
                  <a:txBody>
                    <a:bodyPr/>
                    <a:lstStyle/>
                    <a:p>
                      <a:pPr algn="ctr" fontAlgn="ctr"/>
                      <a:r>
                        <a:rPr lang="en-US" sz="1600" b="1" i="0" u="none" strike="noStrike" dirty="0">
                          <a:solidFill>
                            <a:srgbClr val="000000"/>
                          </a:solidFill>
                          <a:effectLst/>
                          <a:latin typeface="Calibri" panose="020F0502020204030204" pitchFamily="34" charset="0"/>
                        </a:rPr>
                        <a:t>85.0%</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000000"/>
                          </a:solidFill>
                          <a:effectLst/>
                          <a:latin typeface="Calibri" panose="020F0502020204030204" pitchFamily="34" charset="0"/>
                        </a:rPr>
                        <a:t>75.0%</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000000"/>
                          </a:solidFill>
                          <a:effectLst/>
                          <a:latin typeface="Calibri" panose="020F0502020204030204" pitchFamily="34" charset="0"/>
                        </a:rPr>
                        <a:t>75.0%</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FF0000"/>
                          </a:solidFill>
                          <a:effectLst/>
                          <a:latin typeface="Calibri" panose="020F0502020204030204" pitchFamily="34" charset="0"/>
                        </a:rPr>
                        <a:t>90.1%</a:t>
                      </a:r>
                    </a:p>
                  </a:txBody>
                  <a:tcPr marL="9525" marR="9525" marT="9525" marB="0" anchor="ctr">
                    <a:lnL>
                      <a:noFill/>
                    </a:lnL>
                    <a:lnR>
                      <a:noFill/>
                    </a:lnR>
                    <a:lnT>
                      <a:noFill/>
                    </a:lnT>
                    <a:lnB>
                      <a:noFill/>
                    </a:lnB>
                    <a:noFill/>
                  </a:tcPr>
                </a:tc>
                <a:extLst>
                  <a:ext uri="{0D108BD9-81ED-4DB2-BD59-A6C34878D82A}">
                    <a16:rowId xmlns:a16="http://schemas.microsoft.com/office/drawing/2014/main" val="332559300"/>
                  </a:ext>
                </a:extLst>
              </a:tr>
              <a:tr h="172993">
                <a:tc>
                  <a:txBody>
                    <a:bodyPr/>
                    <a:lstStyle/>
                    <a:p>
                      <a:pPr algn="l" fontAlgn="ctr"/>
                      <a:r>
                        <a:rPr lang="en-US" sz="1600" b="0" i="0" u="none" strike="noStrike">
                          <a:solidFill>
                            <a:srgbClr val="000000"/>
                          </a:solidFill>
                          <a:effectLst/>
                          <a:latin typeface="Calibri" panose="020F0502020204030204" pitchFamily="34" charset="0"/>
                        </a:rPr>
                        <a:t>Naïve RAG + ER + QP</a:t>
                      </a:r>
                    </a:p>
                  </a:txBody>
                  <a:tcPr marL="9525" marR="9525" marT="9525"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Calibri" panose="020F0502020204030204" pitchFamily="34" charset="0"/>
                        </a:rPr>
                        <a:t>Fused</a:t>
                      </a:r>
                    </a:p>
                  </a:txBody>
                  <a:tcPr marL="9525" marR="9525" marT="9525" marB="0" anchor="ctr">
                    <a:lnL>
                      <a:noFill/>
                    </a:lnL>
                    <a:lnR>
                      <a:noFill/>
                    </a:lnR>
                    <a:lnT>
                      <a:noFill/>
                    </a:lnT>
                    <a:lnB>
                      <a:noFill/>
                    </a:lnB>
                    <a:noFill/>
                  </a:tcPr>
                </a:tc>
                <a:tc>
                  <a:txBody>
                    <a:bodyPr/>
                    <a:lstStyle/>
                    <a:p>
                      <a:pPr algn="ctr" fontAlgn="ctr"/>
                      <a:r>
                        <a:rPr lang="en-US" sz="1600" b="0" i="0" u="none" strike="noStrike" dirty="0">
                          <a:solidFill>
                            <a:srgbClr val="000000"/>
                          </a:solidFill>
                          <a:effectLst/>
                          <a:latin typeface="Calibri" panose="020F0502020204030204" pitchFamily="34" charset="0"/>
                        </a:rPr>
                        <a:t>85.7%</a:t>
                      </a:r>
                    </a:p>
                  </a:txBody>
                  <a:tcPr marL="9525" marR="9525" marT="9525" marB="0" anchor="ctr">
                    <a:lnL>
                      <a:noFill/>
                    </a:lnL>
                    <a:lnR>
                      <a:noFill/>
                    </a:lnR>
                    <a:lnT>
                      <a:noFill/>
                    </a:lnT>
                    <a:lnB>
                      <a:noFill/>
                    </a:lnB>
                    <a:noFill/>
                  </a:tcPr>
                </a:tc>
                <a:tc>
                  <a:txBody>
                    <a:bodyPr/>
                    <a:lstStyle/>
                    <a:p>
                      <a:pPr algn="ctr" fontAlgn="ctr"/>
                      <a:r>
                        <a:rPr lang="en-US" sz="1600" b="0" i="0" u="none" strike="noStrike" dirty="0">
                          <a:solidFill>
                            <a:srgbClr val="000000"/>
                          </a:solidFill>
                          <a:effectLst/>
                          <a:latin typeface="Calibri" panose="020F0502020204030204" pitchFamily="34" charset="0"/>
                        </a:rPr>
                        <a:t>90.5%</a:t>
                      </a:r>
                    </a:p>
                  </a:txBody>
                  <a:tcPr marL="9525" marR="9525" marT="9525" marB="0" anchor="ctr">
                    <a:lnL>
                      <a:noFill/>
                    </a:lnL>
                    <a:lnR>
                      <a:noFill/>
                    </a:lnR>
                    <a:lnT>
                      <a:noFill/>
                    </a:lnT>
                    <a:lnB>
                      <a:noFill/>
                    </a:lnB>
                    <a:noFill/>
                  </a:tcPr>
                </a:tc>
                <a:tc>
                  <a:txBody>
                    <a:bodyPr/>
                    <a:lstStyle/>
                    <a:p>
                      <a:pPr algn="ctr" fontAlgn="ctr"/>
                      <a:r>
                        <a:rPr lang="en-US" sz="1600" b="0" i="0" u="none" strike="noStrike" dirty="0">
                          <a:solidFill>
                            <a:srgbClr val="000000"/>
                          </a:solidFill>
                          <a:effectLst/>
                          <a:latin typeface="Calibri" panose="020F0502020204030204" pitchFamily="34" charset="0"/>
                        </a:rPr>
                        <a:t>88.1%</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70.0%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72.5%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60.0%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77.9%</a:t>
                      </a:r>
                    </a:p>
                  </a:txBody>
                  <a:tcPr marL="9525" marR="9525" marT="9525" marB="0" anchor="ctr">
                    <a:lnL>
                      <a:noFill/>
                    </a:lnL>
                    <a:lnR>
                      <a:noFill/>
                    </a:lnR>
                    <a:lnT>
                      <a:noFill/>
                    </a:lnT>
                    <a:lnB>
                      <a:noFill/>
                    </a:lnB>
                    <a:noFill/>
                  </a:tcPr>
                </a:tc>
                <a:extLst>
                  <a:ext uri="{0D108BD9-81ED-4DB2-BD59-A6C34878D82A}">
                    <a16:rowId xmlns:a16="http://schemas.microsoft.com/office/drawing/2014/main" val="1729378697"/>
                  </a:ext>
                </a:extLst>
              </a:tr>
              <a:tr h="172993">
                <a:tc>
                  <a:txBody>
                    <a:bodyPr/>
                    <a:lstStyle/>
                    <a:p>
                      <a:pPr algn="l" fontAlgn="ctr"/>
                      <a:r>
                        <a:rPr lang="en-US" sz="1600" b="0" i="0" u="none" strike="noStrike">
                          <a:solidFill>
                            <a:srgbClr val="000000"/>
                          </a:solidFill>
                          <a:effectLst/>
                          <a:latin typeface="Calibri" panose="020F0502020204030204" pitchFamily="34" charset="0"/>
                        </a:rPr>
                        <a:t>Naïve RAG + ER + HyDE</a:t>
                      </a:r>
                    </a:p>
                  </a:txBody>
                  <a:tcPr marL="9525" marR="9525" marT="9525" marB="0" anchor="ctr">
                    <a:lnL>
                      <a:noFill/>
                    </a:lnL>
                    <a:lnR>
                      <a:noFill/>
                    </a:lnR>
                    <a:lnT>
                      <a:noFill/>
                    </a:lnT>
                    <a:lnB>
                      <a:noFill/>
                    </a:lnB>
                    <a:noFill/>
                  </a:tcPr>
                </a:tc>
                <a:tc>
                  <a:txBody>
                    <a:bodyPr/>
                    <a:lstStyle/>
                    <a:p>
                      <a:pPr algn="l" fontAlgn="ctr"/>
                      <a:r>
                        <a:rPr lang="en-US" sz="1600" b="0" i="0" u="none" strike="noStrike">
                          <a:solidFill>
                            <a:srgbClr val="000000"/>
                          </a:solidFill>
                          <a:effectLst/>
                          <a:latin typeface="Calibri" panose="020F0502020204030204" pitchFamily="34" charset="0"/>
                        </a:rPr>
                        <a:t>Fused</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000000"/>
                          </a:solidFill>
                          <a:effectLst/>
                          <a:latin typeface="Calibri" panose="020F0502020204030204" pitchFamily="34" charset="0"/>
                        </a:rPr>
                        <a:t>100.0%</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000000"/>
                          </a:solidFill>
                          <a:effectLst/>
                          <a:latin typeface="Calibri" panose="020F0502020204030204" pitchFamily="34" charset="0"/>
                        </a:rPr>
                        <a:t>97.6%</a:t>
                      </a:r>
                    </a:p>
                  </a:txBody>
                  <a:tcPr marL="9525" marR="9525" marT="9525" marB="0" anchor="ctr">
                    <a:lnL>
                      <a:noFill/>
                    </a:lnL>
                    <a:lnR>
                      <a:noFill/>
                    </a:lnR>
                    <a:lnT>
                      <a:noFill/>
                    </a:lnT>
                    <a:lnB>
                      <a:noFill/>
                    </a:lnB>
                    <a:noFill/>
                  </a:tcPr>
                </a:tc>
                <a:tc>
                  <a:txBody>
                    <a:bodyPr/>
                    <a:lstStyle/>
                    <a:p>
                      <a:pPr algn="ctr" fontAlgn="ctr"/>
                      <a:r>
                        <a:rPr lang="en-US" sz="1600" b="1" i="0" u="none" strike="noStrike">
                          <a:solidFill>
                            <a:srgbClr val="000000"/>
                          </a:solidFill>
                          <a:effectLst/>
                          <a:latin typeface="Calibri" panose="020F0502020204030204" pitchFamily="34" charset="0"/>
                        </a:rPr>
                        <a:t>97.6%</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77.5%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77.5%</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80.0%</a:t>
                      </a:r>
                    </a:p>
                  </a:txBody>
                  <a:tcPr marL="9525" marR="9525" marT="9525" marB="0" anchor="ctr">
                    <a:lnL>
                      <a:noFill/>
                    </a:lnL>
                    <a:lnR>
                      <a:noFill/>
                    </a:lnR>
                    <a:lnT>
                      <a:noFill/>
                    </a:lnT>
                    <a:lnB>
                      <a:noFill/>
                    </a:lnB>
                    <a:noFill/>
                  </a:tcPr>
                </a:tc>
                <a:tc>
                  <a:txBody>
                    <a:bodyPr/>
                    <a:lstStyle/>
                    <a:p>
                      <a:pPr algn="ctr" fontAlgn="ctr"/>
                      <a:r>
                        <a:rPr lang="en-US" sz="1600" b="0" i="0" u="none" strike="noStrike">
                          <a:solidFill>
                            <a:srgbClr val="000000"/>
                          </a:solidFill>
                          <a:effectLst/>
                          <a:latin typeface="Calibri" panose="020F0502020204030204" pitchFamily="34" charset="0"/>
                        </a:rPr>
                        <a:t>88.8%</a:t>
                      </a:r>
                    </a:p>
                  </a:txBody>
                  <a:tcPr marL="9525" marR="9525" marT="9525" marB="0" anchor="ctr">
                    <a:lnL>
                      <a:noFill/>
                    </a:lnL>
                    <a:lnR>
                      <a:noFill/>
                    </a:lnR>
                    <a:lnT>
                      <a:noFill/>
                    </a:lnT>
                    <a:lnB>
                      <a:noFill/>
                    </a:lnB>
                    <a:noFill/>
                  </a:tcPr>
                </a:tc>
                <a:extLst>
                  <a:ext uri="{0D108BD9-81ED-4DB2-BD59-A6C34878D82A}">
                    <a16:rowId xmlns:a16="http://schemas.microsoft.com/office/drawing/2014/main" val="552321224"/>
                  </a:ext>
                </a:extLst>
              </a:tr>
              <a:tr h="172993">
                <a:tc>
                  <a:txBody>
                    <a:bodyPr/>
                    <a:lstStyle/>
                    <a:p>
                      <a:pPr algn="l" fontAlgn="ctr"/>
                      <a:r>
                        <a:rPr lang="en-US" sz="1600" b="0" i="0" u="none" strike="noStrike">
                          <a:solidFill>
                            <a:srgbClr val="000000"/>
                          </a:solidFill>
                          <a:effectLst/>
                          <a:latin typeface="Calibri" panose="020F0502020204030204" pitchFamily="34" charset="0"/>
                        </a:rPr>
                        <a:t>Naïve RAG + ER + HyDE + QP</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Calibri" panose="020F0502020204030204" pitchFamily="34" charset="0"/>
                        </a:rPr>
                        <a:t>Fused</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92.9%</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Calibri" panose="020F0502020204030204" pitchFamily="34" charset="0"/>
                        </a:rPr>
                        <a:t>95.2%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92.9%</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67.5%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72.5%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Calibri" panose="020F0502020204030204" pitchFamily="34" charset="0"/>
                        </a:rPr>
                        <a:t>75.0%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Calibri" panose="020F0502020204030204" pitchFamily="34" charset="0"/>
                        </a:rPr>
                        <a:t>80.2%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5755205"/>
                  </a:ext>
                </a:extLst>
              </a:tr>
            </a:tbl>
          </a:graphicData>
        </a:graphic>
      </p:graphicFrame>
      <p:sp>
        <p:nvSpPr>
          <p:cNvPr id="13" name="内容占位符 2">
            <a:extLst>
              <a:ext uri="{FF2B5EF4-FFF2-40B4-BE49-F238E27FC236}">
                <a16:creationId xmlns:a16="http://schemas.microsoft.com/office/drawing/2014/main" id="{E8160138-FAC1-640F-3001-3A6DA202D81B}"/>
              </a:ext>
            </a:extLst>
          </p:cNvPr>
          <p:cNvSpPr txBox="1">
            <a:spLocks/>
          </p:cNvSpPr>
          <p:nvPr/>
        </p:nvSpPr>
        <p:spPr>
          <a:xfrm>
            <a:off x="1143000" y="5538280"/>
            <a:ext cx="8296275" cy="1757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Conclusion:   RAG + ER with chunk size of 500 achieves best results</a:t>
            </a:r>
          </a:p>
          <a:p>
            <a:pPr marL="800100" lvl="1" indent="-342900">
              <a:buFont typeface="+mj-lt"/>
              <a:buAutoNum type="arabicPeriod"/>
            </a:pPr>
            <a:endParaRPr lang="en-US" sz="1800" dirty="0"/>
          </a:p>
          <a:p>
            <a:pPr marL="457200" lvl="1" indent="0">
              <a:buNone/>
            </a:pPr>
            <a:r>
              <a:rPr lang="en-US" sz="1400" dirty="0"/>
              <a:t>  </a:t>
            </a:r>
          </a:p>
        </p:txBody>
      </p:sp>
    </p:spTree>
    <p:extLst>
      <p:ext uri="{BB962C8B-B14F-4D97-AF65-F5344CB8AC3E}">
        <p14:creationId xmlns:p14="http://schemas.microsoft.com/office/powerpoint/2010/main" val="109317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7F3F-33B1-B674-0C38-0BA65D804E48}"/>
              </a:ext>
            </a:extLst>
          </p:cNvPr>
          <p:cNvSpPr>
            <a:spLocks noGrp="1"/>
          </p:cNvSpPr>
          <p:nvPr>
            <p:ph type="title"/>
          </p:nvPr>
        </p:nvSpPr>
        <p:spPr>
          <a:xfrm>
            <a:off x="838200" y="365126"/>
            <a:ext cx="10515600" cy="730250"/>
          </a:xfrm>
        </p:spPr>
        <p:txBody>
          <a:bodyPr>
            <a:normAutofit/>
          </a:bodyPr>
          <a:lstStyle/>
          <a:p>
            <a:r>
              <a:rPr lang="en-US" sz="3600" dirty="0"/>
              <a:t>Demo</a:t>
            </a:r>
          </a:p>
        </p:txBody>
      </p:sp>
      <p:pic>
        <p:nvPicPr>
          <p:cNvPr id="8" name="kk 2024-05-12 20-04-04">
            <a:hlinkClick r:id="" action="ppaction://media"/>
            <a:extLst>
              <a:ext uri="{FF2B5EF4-FFF2-40B4-BE49-F238E27FC236}">
                <a16:creationId xmlns:a16="http://schemas.microsoft.com/office/drawing/2014/main" id="{01C3F641-889E-63DF-CC62-BBDA132ACF6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143126" y="1095376"/>
            <a:ext cx="6553200" cy="4253346"/>
          </a:xfrm>
          <a:prstGeom prst="rect">
            <a:avLst/>
          </a:prstGeom>
        </p:spPr>
      </p:pic>
      <p:sp>
        <p:nvSpPr>
          <p:cNvPr id="4" name="文本框 3">
            <a:extLst>
              <a:ext uri="{FF2B5EF4-FFF2-40B4-BE49-F238E27FC236}">
                <a16:creationId xmlns:a16="http://schemas.microsoft.com/office/drawing/2014/main" id="{D618EAAA-895F-24CA-BC88-87307993E572}"/>
              </a:ext>
            </a:extLst>
          </p:cNvPr>
          <p:cNvSpPr txBox="1"/>
          <p:nvPr/>
        </p:nvSpPr>
        <p:spPr>
          <a:xfrm>
            <a:off x="1123950" y="6189322"/>
            <a:ext cx="6096000" cy="461665"/>
          </a:xfrm>
          <a:prstGeom prst="rect">
            <a:avLst/>
          </a:prstGeom>
          <a:noFill/>
        </p:spPr>
        <p:txBody>
          <a:bodyPr wrap="square">
            <a:spAutoFit/>
          </a:bodyPr>
          <a:lstStyle/>
          <a:p>
            <a:r>
              <a:rPr lang="en-SG" altLang="zh-CN" sz="1200" b="0" i="0" dirty="0">
                <a:effectLst/>
                <a:highlight>
                  <a:srgbClr val="FFFFFF"/>
                </a:highlight>
                <a:latin typeface="Aptos" panose="020B0004020202020204" pitchFamily="34" charset="0"/>
                <a:hlinkClick r:id="rId5"/>
              </a:rPr>
              <a:t>https://financial-report-app-xushihao.streamlit.app/</a:t>
            </a:r>
            <a:r>
              <a:rPr lang="en-SG" altLang="zh-CN" sz="1200" b="0" i="0" dirty="0">
                <a:solidFill>
                  <a:srgbClr val="000000"/>
                </a:solidFill>
                <a:effectLst/>
                <a:highlight>
                  <a:srgbClr val="FFFFFF"/>
                </a:highlight>
                <a:latin typeface="Aptos" panose="020B0004020202020204" pitchFamily="34" charset="0"/>
              </a:rPr>
              <a:t> </a:t>
            </a:r>
            <a:endParaRPr lang="en-US" sz="1200" dirty="0"/>
          </a:p>
          <a:p>
            <a:r>
              <a:rPr lang="en-US" sz="1200" dirty="0">
                <a:hlinkClick r:id="rId6"/>
              </a:rPr>
              <a:t>https://github.com/Xu-Shihao/financial_report</a:t>
            </a:r>
            <a:r>
              <a:rPr lang="en-US" sz="1200">
                <a:hlinkClick r:id="rId6"/>
              </a:rPr>
              <a:t>_QA</a:t>
            </a:r>
            <a:r>
              <a:rPr lang="en-US" sz="1200"/>
              <a:t> </a:t>
            </a:r>
            <a:endParaRPr lang="en-US" sz="1200" dirty="0"/>
          </a:p>
        </p:txBody>
      </p:sp>
    </p:spTree>
    <p:extLst>
      <p:ext uri="{BB962C8B-B14F-4D97-AF65-F5344CB8AC3E}">
        <p14:creationId xmlns:p14="http://schemas.microsoft.com/office/powerpoint/2010/main" val="318355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334"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A5D5A4F-4196-3F58-174C-DBA9AF8BD367}"/>
              </a:ext>
            </a:extLst>
          </p:cNvPr>
          <p:cNvSpPr>
            <a:spLocks noGrp="1"/>
          </p:cNvSpPr>
          <p:nvPr>
            <p:ph type="title"/>
          </p:nvPr>
        </p:nvSpPr>
        <p:spPr/>
        <p:txBody>
          <a:bodyPr anchor="ctr"/>
          <a:lstStyle/>
          <a:p>
            <a:pPr algn="ctr"/>
            <a:r>
              <a:rPr lang="en-US" dirty="0"/>
              <a:t>Thanks for your listening </a:t>
            </a:r>
          </a:p>
        </p:txBody>
      </p:sp>
    </p:spTree>
    <p:extLst>
      <p:ext uri="{BB962C8B-B14F-4D97-AF65-F5344CB8AC3E}">
        <p14:creationId xmlns:p14="http://schemas.microsoft.com/office/powerpoint/2010/main" val="31082677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2639</TotalTime>
  <Words>924</Words>
  <Application>Microsoft Office PowerPoint</Application>
  <PresentationFormat>宽屏</PresentationFormat>
  <Paragraphs>151</Paragraphs>
  <Slides>8</Slides>
  <Notes>0</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Public Sans</vt:lpstr>
      <vt:lpstr>Aptos</vt:lpstr>
      <vt:lpstr>Arial</vt:lpstr>
      <vt:lpstr>Calibri</vt:lpstr>
      <vt:lpstr>Calibri Light</vt:lpstr>
      <vt:lpstr>Wingdings</vt:lpstr>
      <vt:lpstr>Office 主题​​</vt:lpstr>
      <vt:lpstr>Temus - Case study   financial report QA Agent</vt:lpstr>
      <vt:lpstr>Overview of the case study</vt:lpstr>
      <vt:lpstr>Background of using RAG for LLM QA system</vt:lpstr>
      <vt:lpstr>Dataset</vt:lpstr>
      <vt:lpstr>Overall Pipeline</vt:lpstr>
      <vt:lpstr>Results</vt:lpstr>
      <vt:lpstr>Demo</vt:lpstr>
      <vt:lpstr>Thanks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presentation</dc:title>
  <dc:creator>Shihao Xu</dc:creator>
  <cp:lastModifiedBy>Shihao Xu</cp:lastModifiedBy>
  <cp:revision>87</cp:revision>
  <dcterms:created xsi:type="dcterms:W3CDTF">2024-05-07T13:03:30Z</dcterms:created>
  <dcterms:modified xsi:type="dcterms:W3CDTF">2024-05-16T03:36:25Z</dcterms:modified>
</cp:coreProperties>
</file>